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60" r:id="rId2"/>
    <p:sldId id="269" r:id="rId3"/>
    <p:sldId id="268" r:id="rId4"/>
    <p:sldId id="259" r:id="rId5"/>
    <p:sldId id="279" r:id="rId6"/>
    <p:sldId id="278" r:id="rId7"/>
    <p:sldId id="280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hn Miroslaw" initials="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86434" autoAdjust="0"/>
  </p:normalViewPr>
  <p:slideViewPr>
    <p:cSldViewPr snapToGrid="0" snapToObjects="1">
      <p:cViewPr>
        <p:scale>
          <a:sx n="80" d="100"/>
          <a:sy n="80" d="100"/>
        </p:scale>
        <p:origin x="136" y="-53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04247F-9062-42CA-B88F-E39143E31DE7}" type="datetimeFigureOut">
              <a:rPr lang="en-GB" smtClean="0"/>
              <a:t>21/01/2026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406951-E3B2-4CDA-A82F-879ABBF2421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58240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406951-E3B2-4CDA-A82F-879ABBF24216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05975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1AB1F5-FCCE-7A47-8565-7860B9265C3D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7827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406951-E3B2-4CDA-A82F-879ABBF24216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90101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04C2ED-0722-3B29-F93F-FC3FB90FEE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756DF77-CC6A-E981-E23E-93321B98BD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49230EF-C63C-CE54-75E9-20CA005D66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10BE38-46BA-FAA4-03D3-2640BEA3ED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406951-E3B2-4CDA-A82F-879ABBF24216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431133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8C68A4-8C8B-FBE6-C42C-728ED2571E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F62E39A-2E6B-E205-0FC8-BB082D71EB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C8F7921-64BC-59B4-58D7-D1294E6420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9F7E3C-D433-DE84-42D6-0442954761D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406951-E3B2-4CDA-A82F-879ABBF24216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982397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D112AE-65BE-FE98-FE96-C995E0E3D8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0F0AAC1-6A59-2F81-8F78-8E71CB97BC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FB1BB8A-59CB-4E81-6A53-7972BFCB48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095A9D-8C10-9358-7C3B-B150B5F5F30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406951-E3B2-4CDA-A82F-879ABBF24216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33870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15/01/2025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7-1-2026 PCC Committee meeting notes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41D35-DF87-BF46-9EF8-F3BBBA942A9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98274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15/01/2025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7-1-2026 PCC Committee meeting notes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41D35-DF87-BF46-9EF8-F3BBBA942A9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09968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15/01/2025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7-1-2026 PCC Committee meeting notes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41D35-DF87-BF46-9EF8-F3BBBA942A9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1213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15/01/2025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7-1-2026 PCC Committee meeting notes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41D35-DF87-BF46-9EF8-F3BBBA942A9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26941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15/01/2025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7-1-2026 PCC Committee meeting notes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41D35-DF87-BF46-9EF8-F3BBBA942A9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81556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15/01/2025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7-1-2026 PCC Committee meeting notes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41D35-DF87-BF46-9EF8-F3BBBA942A9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156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15/01/2025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7-1-2026 PCC Committee meeting notes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41D35-DF87-BF46-9EF8-F3BBBA942A9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5752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15/01/2025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7-1-2026 PCC Committee meeting notes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41D35-DF87-BF46-9EF8-F3BBBA942A9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41996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15/01/2025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7-1-2026 PCC Committee meeting notes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41D35-DF87-BF46-9EF8-F3BBBA942A9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85270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15/01/2025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7-1-2026 PCC Committee meeting notes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41D35-DF87-BF46-9EF8-F3BBBA942A9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22837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15/01/2025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7-1-2026 PCC Committee meeting notes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41D35-DF87-BF46-9EF8-F3BBBA942A9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28806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15/01/2025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dirty="0"/>
              <a:t>7-1-2026 PCC Committee meeting notes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241D35-DF87-BF46-9EF8-F3BBBA942A9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7793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276" y="169863"/>
            <a:ext cx="5377495" cy="201656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48289" y="2930487"/>
            <a:ext cx="75465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98E61C8-8462-113A-342F-0F67FF338D7D}"/>
              </a:ext>
            </a:extLst>
          </p:cNvPr>
          <p:cNvSpPr txBox="1"/>
          <p:nvPr/>
        </p:nvSpPr>
        <p:spPr>
          <a:xfrm>
            <a:off x="1244390" y="2340893"/>
            <a:ext cx="970322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Notes from PCC meeting 19:00 January 7</a:t>
            </a:r>
            <a:r>
              <a:rPr lang="en-GB" baseline="30000" dirty="0"/>
              <a:t>th</a:t>
            </a:r>
            <a:r>
              <a:rPr lang="en-GB" dirty="0"/>
              <a:t>, 2026</a:t>
            </a:r>
          </a:p>
          <a:p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1/ </a:t>
            </a:r>
            <a:r>
              <a:rPr lang="en-GB" dirty="0"/>
              <a:t>Present: Claire Cameron, Alison Jack, John Miroslaw. Hannah Steel</a:t>
            </a:r>
          </a:p>
          <a:p>
            <a:r>
              <a:rPr lang="en-GB" dirty="0"/>
              <a:t>2/ Apologies:  John Hodgson, Tom Harrison,  Rik Turton, Kevin Chalmers, Roy Richardson</a:t>
            </a:r>
            <a:endParaRPr lang="en-GB" sz="18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r>
              <a:rPr lang="en-GB" dirty="0">
                <a:latin typeface="Calibri" panose="020F0502020204030204" pitchFamily="34" charset="0"/>
                <a:ea typeface="Times New Roman" panose="02020603050405020304" pitchFamily="18" charset="0"/>
              </a:rPr>
              <a:t>3/ No</a:t>
            </a: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tes of last meeting 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4/ Matters arising etc</a:t>
            </a:r>
          </a:p>
          <a:p>
            <a:endParaRPr lang="en-GB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endParaRPr lang="en-GB" sz="18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r>
              <a:rPr lang="en-GB" dirty="0">
                <a:latin typeface="Calibri" panose="020F0502020204030204" pitchFamily="34" charset="0"/>
                <a:ea typeface="Times New Roman" panose="02020603050405020304" pitchFamily="18" charset="0"/>
              </a:rPr>
              <a:t>Meeting finished 21:00</a:t>
            </a: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</a:t>
            </a:r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21D3B3-839E-453B-6300-652C39125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7-1-2026 PCC Committee meeting notes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51B56C-4FB9-1055-5591-5C88AC4283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41D35-DF87-BF46-9EF8-F3BBBA942A9A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11899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277" y="169863"/>
            <a:ext cx="2540000" cy="952500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6926478"/>
              </p:ext>
            </p:extLst>
          </p:nvPr>
        </p:nvGraphicFramePr>
        <p:xfrm>
          <a:off x="401934" y="1200421"/>
          <a:ext cx="10152695" cy="3139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734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521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270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200" dirty="0"/>
                        <a:t>Weekly / Regular Cycling Events  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Organiser</a:t>
                      </a:r>
                      <a:r>
                        <a:rPr lang="en-US" sz="1200" baseline="0" dirty="0"/>
                        <a:t> (s)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Meet / Remember</a:t>
                      </a:r>
                      <a:r>
                        <a:rPr lang="en-US" sz="1200" baseline="0" dirty="0"/>
                        <a:t> to check social media for updates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/>
                        <a:t>12 mph Group Saturday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Lucy Husband,</a:t>
                      </a:r>
                      <a:r>
                        <a:rPr lang="en-US" sz="1200" baseline="0" dirty="0"/>
                        <a:t> </a:t>
                      </a:r>
                      <a:r>
                        <a:rPr lang="en-US" sz="1200" dirty="0"/>
                        <a:t>Ruth Isherwood &amp; others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Kingsmeadow’s car park 09.30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/>
                        <a:t>15mph Group Saturday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Jo Merritt, Bob Souter,</a:t>
                      </a:r>
                      <a:r>
                        <a:rPr lang="en-US" sz="1200" baseline="0" dirty="0"/>
                        <a:t> </a:t>
                      </a:r>
                      <a:r>
                        <a:rPr lang="en-US" sz="1200" dirty="0"/>
                        <a:t>Ewan Gowrie &amp; Others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Kingsmeadow’s car park 09.30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/>
                        <a:t>Tuesday &amp; sometimes a Sunday Gravelly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Garth Pearson</a:t>
                      </a:r>
                      <a:r>
                        <a:rPr lang="en-US" sz="1200" baseline="0" dirty="0"/>
                        <a:t> &amp; others 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Kingsmeadow’s Car Park Tuesday 18.30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Summer Time Trial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Kevin Chalmers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Location TT dependent published</a:t>
                      </a:r>
                      <a:r>
                        <a:rPr lang="en-US" sz="1200" baseline="0" dirty="0">
                          <a:solidFill>
                            <a:schemeClr val="tx1"/>
                          </a:solidFill>
                        </a:rPr>
                        <a:t> each week, Wednesday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baseline="0" dirty="0">
                          <a:solidFill>
                            <a:schemeClr val="tx1"/>
                          </a:solidFill>
                        </a:rPr>
                        <a:t>Trail Collective (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Kids Club)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John Hodgson, Eve Parsons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Glentress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Women’s Ride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Ruth, Claire, Hannah &amp; others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Every other Tuesday 6:30pm,KMs Car Park, start TBC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Womens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Road Race, June 6th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Claire  and others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Working group to be set up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2690768"/>
                  </a:ext>
                </a:extLst>
              </a:tr>
            </a:tbl>
          </a:graphicData>
        </a:graphic>
      </p:graphicFrame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D007577-3276-6499-E7BE-6213811CA0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7-1-2026 PCC Committee meeting notes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24AE424-C9B9-EA3D-AC82-AB16B8F48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41D35-DF87-BF46-9EF8-F3BBBA942A9A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22387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277" y="169863"/>
            <a:ext cx="2540000" cy="952500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4827952"/>
              </p:ext>
            </p:extLst>
          </p:nvPr>
        </p:nvGraphicFramePr>
        <p:xfrm>
          <a:off x="679395" y="1367005"/>
          <a:ext cx="10833210" cy="32576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552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788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991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6538">
                <a:tc>
                  <a:txBody>
                    <a:bodyPr/>
                    <a:lstStyle/>
                    <a:p>
                      <a:r>
                        <a:rPr lang="en-US" sz="1200" dirty="0"/>
                        <a:t>Ride and social events 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Date / Meet, Remember</a:t>
                      </a:r>
                      <a:r>
                        <a:rPr lang="en-US" sz="1200" baseline="0" dirty="0"/>
                        <a:t> to check social media for updates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Organiser(s)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0903">
                <a:tc>
                  <a:txBody>
                    <a:bodyPr/>
                    <a:lstStyle/>
                    <a:p>
                      <a:r>
                        <a:rPr lang="en-GB" sz="1200" noProof="0" dirty="0"/>
                        <a:t>Social cycle weekend trip away to Aviemore/Braemar/Lake District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noProof="0" dirty="0"/>
                        <a:t>On hold, maybe in 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noProof="0" dirty="0"/>
                        <a:t>Garth, Jo? Self financing at venue where hostel, camping and motor homing or caravaning possible.  Aberfoyle, Loch Morlich?  Claire to contact Jo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5965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aseline="0" noProof="0" dirty="0">
                          <a:solidFill>
                            <a:schemeClr val="tx1"/>
                          </a:solidFill>
                        </a:rPr>
                        <a:t>Tweed Valley Sportive</a:t>
                      </a:r>
                      <a:endParaRPr lang="en-GB" sz="1200" noProof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noProof="0" dirty="0"/>
                        <a:t>TBD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noProof="0" dirty="0"/>
                        <a:t>Various volunteers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52504">
                <a:tc>
                  <a:txBody>
                    <a:bodyPr/>
                    <a:lstStyle/>
                    <a:p>
                      <a:r>
                        <a:rPr lang="en-GB" sz="1200" noProof="0" dirty="0">
                          <a:solidFill>
                            <a:schemeClr val="tx1"/>
                          </a:solidFill>
                        </a:rPr>
                        <a:t>Summer social</a:t>
                      </a:r>
                      <a:r>
                        <a:rPr lang="en-GB" sz="1200" baseline="0" noProof="0" dirty="0">
                          <a:solidFill>
                            <a:schemeClr val="tx1"/>
                          </a:solidFill>
                        </a:rPr>
                        <a:t> event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12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TBD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12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Park Hotel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5982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noProof="0" dirty="0">
                          <a:solidFill>
                            <a:schemeClr val="tx1"/>
                          </a:solidFill>
                        </a:rPr>
                        <a:t>Runner V Bike with Moorfoot</a:t>
                      </a:r>
                      <a:r>
                        <a:rPr lang="en-GB" sz="1200" baseline="0" noProof="0" dirty="0">
                          <a:solidFill>
                            <a:schemeClr val="tx1"/>
                          </a:solidFill>
                        </a:rPr>
                        <a:t> Runners (or relay race)</a:t>
                      </a:r>
                      <a:endParaRPr lang="en-GB" sz="1200" noProof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noProof="0" dirty="0">
                          <a:solidFill>
                            <a:schemeClr val="tx1"/>
                          </a:solidFill>
                        </a:rPr>
                        <a:t>TBC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noProof="0" dirty="0">
                          <a:solidFill>
                            <a:schemeClr val="tx1"/>
                          </a:solidFill>
                        </a:rPr>
                        <a:t>Kenny Davidson, Garth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78421">
                <a:tc>
                  <a:txBody>
                    <a:bodyPr/>
                    <a:lstStyle/>
                    <a:p>
                      <a:r>
                        <a:rPr lang="en-GB" sz="1200" noProof="0" dirty="0"/>
                        <a:t>Hill Climb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noProof="0" dirty="0"/>
                        <a:t>TBD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noProof="0" dirty="0"/>
                        <a:t>Kevin Chalmers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47557">
                <a:tc>
                  <a:txBody>
                    <a:bodyPr/>
                    <a:lstStyle/>
                    <a:p>
                      <a:r>
                        <a:rPr lang="en-GB" sz="1200" noProof="0" dirty="0"/>
                        <a:t>AGM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noProof="0" dirty="0"/>
                        <a:t>November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noProof="0" dirty="0"/>
                        <a:t>Committee to discuss committee members for 2026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394392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Velodrome Session for adults and children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TBD</a:t>
                      </a:r>
                      <a:endParaRPr lang="en-GB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John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382520"/>
                  </a:ext>
                </a:extLst>
              </a:tr>
              <a:tr h="394392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Christmas social ride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December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GB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492774"/>
                  </a:ext>
                </a:extLst>
              </a:tr>
            </a:tbl>
          </a:graphicData>
        </a:graphic>
      </p:graphicFrame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58C072E-334F-7E25-6952-0A27AB806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7-1-2026 PCC Committee meeting notes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08E01B1-C5CF-316E-E692-F008472BF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41D35-DF87-BF46-9EF8-F3BBBA942A9A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08529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277" y="169863"/>
            <a:ext cx="2540000" cy="952500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0229213"/>
              </p:ext>
            </p:extLst>
          </p:nvPr>
        </p:nvGraphicFramePr>
        <p:xfrm>
          <a:off x="220980" y="941606"/>
          <a:ext cx="10822933" cy="56060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619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623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986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2651">
                <a:tc>
                  <a:txBody>
                    <a:bodyPr/>
                    <a:lstStyle/>
                    <a:p>
                      <a:r>
                        <a:rPr lang="en-US" baseline="0" dirty="0"/>
                        <a:t>New Actions 7/1/26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Comments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Actions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Borders Trophy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>
                          <a:solidFill>
                            <a:schemeClr val="tx1"/>
                          </a:solidFill>
                        </a:rPr>
                        <a:t>Can we compete in the 2026 Border Trophy?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John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022224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Additional MTB leaders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/>
                        <a:t>There is a request for training of a leader to go from MTB level 2 to level 3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John 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735153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Club Sportive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/>
                        <a:t>Previous organisers standing down, </a:t>
                      </a:r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email request for volunteers to be sent out to club members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Claire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252205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Open RR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No organiser or date set.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All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479123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Table Sale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28</a:t>
                      </a:r>
                      <a:r>
                        <a:rPr lang="en-GB" sz="1200" kern="1200" baseline="300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</a:t>
                      </a:r>
                      <a:r>
                        <a:rPr lang="en-GB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March, need to advertise to wider public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John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3721442"/>
                  </a:ext>
                </a:extLst>
              </a:tr>
              <a:tr h="187031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Charity Donation for 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Need to decide a charity to support for 2026.  MND was noted as an option, other ideas welcome.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All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303862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Repair of club “feathers”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Local contact needed to use industrial sewing machine to repair bags.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Tom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145596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Tempest clothing.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Order window for Tempest clothing needed.  New management at Tempest.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Claire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7306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25 mile TT course</a:t>
                      </a:r>
                    </a:p>
                  </a:txBody>
                  <a:tcPr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Course covering Peebles, Leadburn, Blyth Bridge and Edston suggested.  Feasability review needed.</a:t>
                      </a:r>
                    </a:p>
                  </a:txBody>
                  <a:tcPr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Kevin, John</a:t>
                      </a:r>
                    </a:p>
                  </a:txBody>
                  <a:tcPr>
                    <a:solidFill>
                      <a:schemeClr val="accent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Club trophies need engraving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Trophies need engraving ready for before Home Run. </a:t>
                      </a:r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rebrand ‘the trophy titled as club man of the year’ to ‘club person of the year’ </a:t>
                      </a:r>
                      <a:endParaRPr lang="en-GB" sz="1200" baseline="0" dirty="0">
                        <a:solidFill>
                          <a:schemeClr val="tx1"/>
                        </a:solidFill>
                        <a:ea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Kevin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5799730"/>
                  </a:ext>
                </a:extLst>
              </a:tr>
              <a:tr h="283308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Yearly invoice for Website support.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A Yearly invoice for Website support to be requested of Jen Routley.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Roy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726674"/>
                  </a:ext>
                </a:extLst>
              </a:tr>
              <a:tr h="170569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Website Domain Fee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Arrange for fee to be paid by the club directly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Roy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6698731"/>
                  </a:ext>
                </a:extLst>
              </a:tr>
              <a:tr h="280592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Rebranding of Kids Club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Ideas of rebranding needed.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John 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4226437"/>
                  </a:ext>
                </a:extLst>
              </a:tr>
              <a:tr h="144597">
                <a:tc>
                  <a:txBody>
                    <a:bodyPr/>
                    <a:lstStyle/>
                    <a:p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Pilates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Post meeting discussions agreed to review possible Pilates extension after February 26th. costings of the hall hire, members discounts per head needed.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Roy 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3752348"/>
                  </a:ext>
                </a:extLst>
              </a:tr>
              <a:tr h="221612">
                <a:tc>
                  <a:txBody>
                    <a:bodyPr/>
                    <a:lstStyle/>
                    <a:p>
                      <a:r>
                        <a:rPr lang="en-US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Club Ride Sign Up System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Ask Jen if we can have a ride booking system for members and others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John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4525602"/>
                  </a:ext>
                </a:extLst>
              </a:tr>
              <a:tr h="240424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Film Night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The Rugby Club is available Wednesday evenings, need to set up a program and get rugby club agreement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John, Rik, ALL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811675"/>
                  </a:ext>
                </a:extLst>
              </a:tr>
              <a:tr h="291289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Trail Collective and Junior membership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Trail Collective members pay £35 in addition to their Junior membership (individual or through Family membership)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John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9561488"/>
                  </a:ext>
                </a:extLst>
              </a:tr>
            </a:tbl>
          </a:graphicData>
        </a:graphic>
      </p:graphicFrame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86B61FA-2C48-6437-BC8A-2482DDC3F8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7-1-2026 PCC Committee meeting notes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5B95FD-1FB1-C42D-F050-A231DD4D58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41D35-DF87-BF46-9EF8-F3BBBA942A9A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76597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4ACCDF-ACA0-9217-41AA-05CC3EEFB2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490F168-BD32-929B-FC2E-7CC03F1F33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277" y="169863"/>
            <a:ext cx="2540000" cy="952500"/>
          </a:xfrm>
          <a:prstGeom prst="rect">
            <a:avLst/>
          </a:prstGeom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2AD680E-81A4-DDB7-0F9E-AA9BCFB676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528422"/>
              </p:ext>
            </p:extLst>
          </p:nvPr>
        </p:nvGraphicFramePr>
        <p:xfrm>
          <a:off x="214685" y="941606"/>
          <a:ext cx="10829228" cy="55356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27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154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510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5203">
                <a:tc>
                  <a:txBody>
                    <a:bodyPr/>
                    <a:lstStyle/>
                    <a:p>
                      <a:r>
                        <a:rPr lang="en-US" dirty="0"/>
                        <a:t>Outstanding Actions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Comments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Actions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Roadside repairs workshops.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Ladies; </a:t>
                      </a:r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public and members.  Feb 11</a:t>
                      </a:r>
                      <a:r>
                        <a:rPr lang="en-GB" sz="1200" kern="1200" baseline="300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</a:t>
                      </a:r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at Burgh Hall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Tom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303862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Club clothing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baseline="0" dirty="0">
                          <a:solidFill>
                            <a:schemeClr val="tx1"/>
                          </a:solidFill>
                          <a:ea typeface="Times New Roman" panose="02020603050405020304" pitchFamily="18" charset="0"/>
                        </a:rPr>
                        <a:t>Kevin to discuss at SaddleDrunk if they could do order windows.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Kevin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5799730"/>
                  </a:ext>
                </a:extLst>
              </a:tr>
              <a:tr h="283308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More signage etc. needed.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3*feathers, 4*traffic signs (Police type) to be ordered.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Kevin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726674"/>
                  </a:ext>
                </a:extLst>
              </a:tr>
              <a:tr h="220980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Ladies RR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Ladies RR, June 6</a:t>
                      </a:r>
                      <a:r>
                        <a:rPr lang="en-US" sz="1200" baseline="30000" dirty="0">
                          <a:solidFill>
                            <a:schemeClr val="tx1"/>
                          </a:solidFill>
                        </a:rPr>
                        <a:t>th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, aimed at novices. organizing group to be set up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Claire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6698731"/>
                  </a:ext>
                </a:extLst>
              </a:tr>
              <a:tr h="280592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Use of WLCC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Chris Gilfillan volunteered to be lead coach with Alan Gray supporting.   Propose to do just before our RRs.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John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4226437"/>
                  </a:ext>
                </a:extLst>
              </a:tr>
              <a:tr h="305978">
                <a:tc>
                  <a:txBody>
                    <a:bodyPr/>
                    <a:lstStyle/>
                    <a:p>
                      <a:r>
                        <a:rPr lang="en-GB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Deputy Welfare Officer </a:t>
                      </a:r>
                      <a:endParaRPr lang="en-US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Deputy Welfare Officer needed,  will need PVG, CWPS and CWPO qualifications.  Identify volunteer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Alison, John</a:t>
                      </a:r>
                      <a:endParaRPr lang="en-US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4525602"/>
                  </a:ext>
                </a:extLst>
              </a:tr>
              <a:tr h="297711">
                <a:tc>
                  <a:txBody>
                    <a:bodyPr/>
                    <a:lstStyle/>
                    <a:p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Trophy for Ladies Road bike TT 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Trophy needed for Ladies Road bike TT category (possibly Kathy Gilchrist has spare trophies) 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Kevin, Claire, John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811675"/>
                  </a:ext>
                </a:extLst>
              </a:tr>
              <a:tr h="291289">
                <a:tc>
                  <a:txBody>
                    <a:bodyPr/>
                    <a:lstStyle/>
                    <a:p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PCC bank account 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Update account to include Chair and Secretary in addition to Roy Richardson as treasurer. Need to update PayPal mandate as well.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Roy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6394147"/>
                  </a:ext>
                </a:extLst>
              </a:tr>
              <a:tr h="291289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Investigate PCC becoming a SCIO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Fraser Johnston has provided details of what FJCC did and this has been circulated to the committee.  Sub-group to be set up.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John, Claire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1086449"/>
                  </a:ext>
                </a:extLst>
              </a:tr>
              <a:tr h="291289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Draft 2025 budget of club finances.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Draft expenditure plan circulated.  Updated year plan circulated.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Roy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631516"/>
                  </a:ext>
                </a:extLst>
              </a:tr>
              <a:tr h="291289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First Aid kit.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Check First Aid kit to ensure all of it is in date. T</a:t>
                      </a:r>
                      <a:r>
                        <a:rPr lang="en-GB" sz="1200" dirty="0">
                          <a:solidFill>
                            <a:schemeClr val="tx1"/>
                          </a:solidFill>
                        </a:rPr>
                        <a:t>o be checked for Time Trial.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Kevin, John 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8467817"/>
                  </a:ext>
                </a:extLst>
              </a:tr>
              <a:tr h="291289">
                <a:tc>
                  <a:txBody>
                    <a:bodyPr/>
                    <a:lstStyle/>
                    <a:p>
                      <a:r>
                        <a:rPr lang="en-GB" sz="1200" b="0" i="0" dirty="0">
                          <a:solidFill>
                            <a:srgbClr val="242424"/>
                          </a:solidFill>
                          <a:effectLst/>
                          <a:latin typeface="Aptos" panose="020B0004020202020204" pitchFamily="34" charset="0"/>
                        </a:rPr>
                        <a:t>New Committee Members update on website 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/>
                        <a:t>Short bio and photo for committee members to be posted on the website.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Claire, Rik, Roy, Hannah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6701776"/>
                  </a:ext>
                </a:extLst>
              </a:tr>
              <a:tr h="291289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Members feedback suggestions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Request for updates to TT with query additional routes for 10 m and 25 m, guidance, and decision on last call for weather cancellation to be earlier. Leaderboard to be set up.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Kevin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4482242"/>
                  </a:ext>
                </a:extLst>
              </a:tr>
              <a:tr h="291289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Gilets for Kids Club team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Order for gilets has been collated and placed with SaddleDrunk.  Awaiting delivery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Kevin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5610992"/>
                  </a:ext>
                </a:extLst>
              </a:tr>
              <a:tr h="291289">
                <a:tc>
                  <a:txBody>
                    <a:bodyPr/>
                    <a:lstStyle/>
                    <a:p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Kids Club rebranding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Rename to “PCC Trail Academy”, on website etc.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John, John 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9907788"/>
                  </a:ext>
                </a:extLst>
              </a:tr>
            </a:tbl>
          </a:graphicData>
        </a:graphic>
      </p:graphicFrame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EE35225-B7C6-0B1C-6EBF-89E788DD1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7-1-2026 PCC Committee meeting notes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701F77-A38B-F8EE-5BCE-7B8D73049A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41D35-DF87-BF46-9EF8-F3BBBA942A9A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71419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343EB3-9A95-639E-5D27-CCF0F32123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31B4EA5-8466-833E-4985-2C95D2791D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277" y="169863"/>
            <a:ext cx="2540000" cy="952500"/>
          </a:xfrm>
          <a:prstGeom prst="rect">
            <a:avLst/>
          </a:prstGeom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E1B2BA1-04A2-F93F-E4BE-730973AE8C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1815624"/>
              </p:ext>
            </p:extLst>
          </p:nvPr>
        </p:nvGraphicFramePr>
        <p:xfrm>
          <a:off x="838763" y="1152657"/>
          <a:ext cx="9768277" cy="44577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87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695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8000">
                <a:tc>
                  <a:txBody>
                    <a:bodyPr/>
                    <a:lstStyle/>
                    <a:p>
                      <a:r>
                        <a:rPr lang="en-US" baseline="0" dirty="0"/>
                        <a:t>Closed </a:t>
                      </a:r>
                      <a:r>
                        <a:rPr lang="en-US" dirty="0"/>
                        <a:t>Actions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Comments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2995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Xmas Social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Sunday lunchtime at Riders Retreat.  Trophies to be presented.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5497756"/>
                  </a:ext>
                </a:extLst>
              </a:tr>
              <a:tr h="312995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AGM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Decided on Wed Nov 19</a:t>
                      </a:r>
                      <a:r>
                        <a:rPr lang="en-GB" sz="1200" baseline="30000" dirty="0"/>
                        <a:t>th</a:t>
                      </a:r>
                      <a:r>
                        <a:rPr lang="en-GB" sz="1200" dirty="0"/>
                        <a:t>.  Includes talks by John Ferry and Ewan Gowrie and friends.  Sean Mitchell may be able to do a talk as well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8482956"/>
                  </a:ext>
                </a:extLst>
              </a:tr>
              <a:tr h="312995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Funding for additional leaders etc.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Grants available through SBC.  Good to be able to continue with girls from introductory sessions.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8227616"/>
                  </a:ext>
                </a:extLst>
              </a:tr>
              <a:tr h="312995">
                <a:tc>
                  <a:txBody>
                    <a:bodyPr/>
                    <a:lstStyle/>
                    <a:p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AGM club subs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Agreed to remain as 2025.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2230398"/>
                  </a:ext>
                </a:extLst>
              </a:tr>
              <a:tr h="312995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Club person of 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Agreed and will be revealed at the AGM!  Ruth Isherwood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0537916"/>
                  </a:ext>
                </a:extLst>
              </a:tr>
              <a:tr h="312995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Declaration of Club Policies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As part of affiliation to SC they want to know that we have the necessary policies in place.  These have been  circulated to the committee.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3413733"/>
                  </a:ext>
                </a:extLst>
              </a:tr>
              <a:tr h="312995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Audit of club accounts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baseline="0" dirty="0">
                          <a:solidFill>
                            <a:schemeClr val="tx1"/>
                          </a:solidFill>
                          <a:ea typeface="Times New Roman" panose="02020603050405020304" pitchFamily="18" charset="0"/>
                        </a:rPr>
                        <a:t>The accounts need to be audited, the degree and depth is not stipulated in the constitution.  Current arrangements are deemed satisfactory.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1568559"/>
                  </a:ext>
                </a:extLst>
              </a:tr>
              <a:tr h="312995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Multi use path clearing session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Repeat June session in October/November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1747718"/>
                  </a:ext>
                </a:extLst>
              </a:tr>
              <a:tr h="312995">
                <a:tc>
                  <a:txBody>
                    <a:bodyPr/>
                    <a:lstStyle/>
                    <a:p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Girls SC Funding for new members: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Intro block X 6 coached MTB skills for young female members in club and one off skills session for women (non members) was an oversubscribed success.  Feedback to SC needed.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5473155"/>
                  </a:ext>
                </a:extLst>
              </a:tr>
              <a:tr h="312995">
                <a:tc>
                  <a:txBody>
                    <a:bodyPr/>
                    <a:lstStyle/>
                    <a:p>
                      <a:r>
                        <a:rPr lang="en-GB" sz="1200" dirty="0"/>
                        <a:t>PCC Annual Charity donation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Agreed to donate £500 to Scottish Charity Air Ambulance.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3594558"/>
                  </a:ext>
                </a:extLst>
              </a:tr>
              <a:tr h="312995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Hannah Steele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MTB  leader training In progress, </a:t>
                      </a:r>
                      <a:r>
                        <a:rPr lang="en-GB" sz="1200" dirty="0">
                          <a:solidFill>
                            <a:schemeClr val="tx1"/>
                          </a:solidFill>
                        </a:rPr>
                        <a:t>final test booked for 31/10/25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3347249"/>
                  </a:ext>
                </a:extLst>
              </a:tr>
            </a:tbl>
          </a:graphicData>
        </a:graphic>
      </p:graphicFrame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7C1172F-7446-42C1-55D6-D84EF592F6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7-1-2026 PCC Committee meeting notes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184C57-C756-7F49-BAF9-E68671C74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41D35-DF87-BF46-9EF8-F3BBBA942A9A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79954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7A7229-3020-744A-5E7F-7C1C7864B7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6BE41BD-94C0-CB43-3C72-53A8BC292F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277" y="169863"/>
            <a:ext cx="2540000" cy="952500"/>
          </a:xfrm>
          <a:prstGeom prst="rect">
            <a:avLst/>
          </a:prstGeom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FB8B493-1A01-DA91-8FBB-1FFA2A8D29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700683"/>
              </p:ext>
            </p:extLst>
          </p:nvPr>
        </p:nvGraphicFramePr>
        <p:xfrm>
          <a:off x="838763" y="1152657"/>
          <a:ext cx="9513835" cy="25045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77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460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8000">
                <a:tc>
                  <a:txBody>
                    <a:bodyPr/>
                    <a:lstStyle/>
                    <a:p>
                      <a:r>
                        <a:rPr lang="en-US" baseline="0" dirty="0"/>
                        <a:t>Closed </a:t>
                      </a:r>
                      <a:r>
                        <a:rPr lang="en-US" dirty="0"/>
                        <a:t>Actions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Comments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2995">
                <a:tc>
                  <a:txBody>
                    <a:bodyPr/>
                    <a:lstStyle/>
                    <a:p>
                      <a:r>
                        <a:rPr lang="en-GB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Membership 2025 </a:t>
                      </a:r>
                      <a:endParaRPr lang="en-US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Membership to 26/6/25: U18M-29, U18F-3, SnrM-116, SnrF-30 plus approx. 15 more, Total 195 approx.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5497756"/>
                  </a:ext>
                </a:extLst>
              </a:tr>
              <a:tr h="214135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Explore pulling together the handbook &amp; SC policies into one document.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dirty="0">
                          <a:solidFill>
                            <a:srgbClr val="242424"/>
                          </a:solidFill>
                          <a:effectLst/>
                          <a:latin typeface="Aptos" panose="020B0004020202020204" pitchFamily="34" charset="0"/>
                        </a:rPr>
                        <a:t>JustGo does not seem structured to register PCC policies etc.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8482956"/>
                  </a:ext>
                </a:extLst>
              </a:tr>
              <a:tr h="31299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noProof="0" dirty="0"/>
                        <a:t>First Aid, </a:t>
                      </a:r>
                      <a:r>
                        <a:rPr lang="en-GB" sz="1200" noProof="0" dirty="0">
                          <a:solidFill>
                            <a:schemeClr val="tx1"/>
                          </a:solidFill>
                        </a:rPr>
                        <a:t>for Feargus Pearson</a:t>
                      </a:r>
                      <a:endParaRPr lang="en-GB" sz="12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noProof="0" dirty="0"/>
                        <a:t>Awaiting Feargus to provide  his availability. 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8227616"/>
                  </a:ext>
                </a:extLst>
              </a:tr>
              <a:tr h="316006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Saturday gravel rides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Advertise rides via FB and website;  Hannah Steele.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2230398"/>
                  </a:ext>
                </a:extLst>
              </a:tr>
              <a:tr h="354349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Accreditations for Activity Helpers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Check that accreditation needed for ALL “Activity Helpers” has been done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0537916"/>
                  </a:ext>
                </a:extLst>
              </a:tr>
              <a:tr h="312995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Bottles for Kids Club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Kids Club team and children to get a club branded water bottle at next “Kids Club”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1568559"/>
                  </a:ext>
                </a:extLst>
              </a:tr>
            </a:tbl>
          </a:graphicData>
        </a:graphic>
      </p:graphicFrame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6665678-D43F-0273-4B61-2C490279D9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7-1-2026 PCC Committee meeting notes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E6DC04-BEE4-B4DD-B812-C05DCFF127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41D35-DF87-BF46-9EF8-F3BBBA942A9A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85454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10efe0bd-a030-4bca-809c-b5e6745e499a}" enabled="0" method="" siteId="{10efe0bd-a030-4bca-809c-b5e6745e499a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5224</TotalTime>
  <Words>1398</Words>
  <Application>Microsoft Office PowerPoint</Application>
  <PresentationFormat>Widescreen</PresentationFormat>
  <Paragraphs>219</Paragraphs>
  <Slides>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Aptos</vt:lpstr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John Miroslaw</cp:lastModifiedBy>
  <cp:revision>265</cp:revision>
  <cp:lastPrinted>2024-01-14T17:08:59Z</cp:lastPrinted>
  <dcterms:created xsi:type="dcterms:W3CDTF">2022-12-22T14:12:43Z</dcterms:created>
  <dcterms:modified xsi:type="dcterms:W3CDTF">2026-01-21T21:00:53Z</dcterms:modified>
</cp:coreProperties>
</file>