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0" r:id="rId2"/>
    <p:sldId id="269" r:id="rId3"/>
    <p:sldId id="268" r:id="rId4"/>
    <p:sldId id="259" r:id="rId5"/>
    <p:sldId id="271" r:id="rId6"/>
    <p:sldId id="27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Miroslaw"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34" autoAdjust="0"/>
  </p:normalViewPr>
  <p:slideViewPr>
    <p:cSldViewPr snapToGrid="0" snapToObjects="1">
      <p:cViewPr varScale="1">
        <p:scale>
          <a:sx n="102" d="100"/>
          <a:sy n="102" d="100"/>
        </p:scale>
        <p:origin x="954" y="31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4247F-9062-42CA-B88F-E39143E31DE7}" type="datetimeFigureOut">
              <a:rPr lang="en-GB" smtClean="0"/>
              <a:t>01/07/2025</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406951-E3B2-4CDA-A82F-879ABBF24216}" type="slidenum">
              <a:rPr lang="en-GB" smtClean="0"/>
              <a:t>‹#›</a:t>
            </a:fld>
            <a:endParaRPr lang="en-GB" dirty="0"/>
          </a:p>
        </p:txBody>
      </p:sp>
    </p:spTree>
    <p:extLst>
      <p:ext uri="{BB962C8B-B14F-4D97-AF65-F5344CB8AC3E}">
        <p14:creationId xmlns:p14="http://schemas.microsoft.com/office/powerpoint/2010/main" val="111582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1</a:t>
            </a:fld>
            <a:endParaRPr lang="en-GB" dirty="0"/>
          </a:p>
        </p:txBody>
      </p:sp>
    </p:spTree>
    <p:extLst>
      <p:ext uri="{BB962C8B-B14F-4D97-AF65-F5344CB8AC3E}">
        <p14:creationId xmlns:p14="http://schemas.microsoft.com/office/powerpoint/2010/main" val="1790597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1AB1F5-FCCE-7A47-8565-7860B9265C3D}" type="slidenum">
              <a:rPr lang="en-US" smtClean="0"/>
              <a:t>2</a:t>
            </a:fld>
            <a:endParaRPr lang="en-US" dirty="0"/>
          </a:p>
        </p:txBody>
      </p:sp>
    </p:spTree>
    <p:extLst>
      <p:ext uri="{BB962C8B-B14F-4D97-AF65-F5344CB8AC3E}">
        <p14:creationId xmlns:p14="http://schemas.microsoft.com/office/powerpoint/2010/main" val="330782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8406951-E3B2-4CDA-A82F-879ABBF24216}" type="slidenum">
              <a:rPr lang="en-GB" smtClean="0"/>
              <a:t>4</a:t>
            </a:fld>
            <a:endParaRPr lang="en-GB" dirty="0"/>
          </a:p>
        </p:txBody>
      </p:sp>
    </p:spTree>
    <p:extLst>
      <p:ext uri="{BB962C8B-B14F-4D97-AF65-F5344CB8AC3E}">
        <p14:creationId xmlns:p14="http://schemas.microsoft.com/office/powerpoint/2010/main" val="2619010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406951-E3B2-4CDA-A82F-879ABBF24216}" type="slidenum">
              <a:rPr lang="en-GB" smtClean="0"/>
              <a:t>5</a:t>
            </a:fld>
            <a:endParaRPr lang="en-GB" dirty="0"/>
          </a:p>
        </p:txBody>
      </p:sp>
    </p:spTree>
    <p:extLst>
      <p:ext uri="{BB962C8B-B14F-4D97-AF65-F5344CB8AC3E}">
        <p14:creationId xmlns:p14="http://schemas.microsoft.com/office/powerpoint/2010/main" val="1908539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C68A4-8C8B-FBE6-C42C-728ED2571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62E39A-2E6B-E205-0FC8-BB082D71E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8F7921-64BC-59B4-58D7-D1294E6420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9F7E3C-D433-DE84-42D6-0442954761D0}"/>
              </a:ext>
            </a:extLst>
          </p:cNvPr>
          <p:cNvSpPr>
            <a:spLocks noGrp="1"/>
          </p:cNvSpPr>
          <p:nvPr>
            <p:ph type="sldNum" sz="quarter" idx="10"/>
          </p:nvPr>
        </p:nvSpPr>
        <p:spPr/>
        <p:txBody>
          <a:bodyPr/>
          <a:lstStyle/>
          <a:p>
            <a:fld id="{E8406951-E3B2-4CDA-A82F-879ABBF24216}" type="slidenum">
              <a:rPr lang="en-GB" smtClean="0"/>
              <a:t>6</a:t>
            </a:fld>
            <a:endParaRPr lang="en-GB" dirty="0"/>
          </a:p>
        </p:txBody>
      </p:sp>
    </p:spTree>
    <p:extLst>
      <p:ext uri="{BB962C8B-B14F-4D97-AF65-F5344CB8AC3E}">
        <p14:creationId xmlns:p14="http://schemas.microsoft.com/office/powerpoint/2010/main" val="798239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dirty="0"/>
              <a:t>15/01/2025</a:t>
            </a:r>
          </a:p>
        </p:txBody>
      </p:sp>
      <p:sp>
        <p:nvSpPr>
          <p:cNvPr id="5" name="Footer Placeholder 4"/>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05982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15/01/2025</a:t>
            </a:r>
          </a:p>
        </p:txBody>
      </p:sp>
      <p:sp>
        <p:nvSpPr>
          <p:cNvPr id="5" name="Footer Placeholder 4"/>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9099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15/01/2025</a:t>
            </a:r>
          </a:p>
        </p:txBody>
      </p:sp>
      <p:sp>
        <p:nvSpPr>
          <p:cNvPr id="5" name="Footer Placeholder 4"/>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551213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15/01/2025</a:t>
            </a:r>
          </a:p>
        </p:txBody>
      </p:sp>
      <p:sp>
        <p:nvSpPr>
          <p:cNvPr id="5" name="Footer Placeholder 4"/>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2269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15/01/2025</a:t>
            </a:r>
          </a:p>
        </p:txBody>
      </p:sp>
      <p:sp>
        <p:nvSpPr>
          <p:cNvPr id="5" name="Footer Placeholder 4"/>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18155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15/01/2025</a:t>
            </a:r>
          </a:p>
        </p:txBody>
      </p:sp>
      <p:sp>
        <p:nvSpPr>
          <p:cNvPr id="6" name="Footer Placeholder 5"/>
          <p:cNvSpPr>
            <a:spLocks noGrp="1"/>
          </p:cNvSpPr>
          <p:nvPr>
            <p:ph type="ftr" sz="quarter" idx="11"/>
          </p:nvPr>
        </p:nvSpPr>
        <p:spPr/>
        <p:txBody>
          <a:bodyPr/>
          <a:lstStyle/>
          <a:p>
            <a:r>
              <a:rPr lang="en-GB" dirty="0"/>
              <a:t>26-06-2025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1815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15/01/2025</a:t>
            </a:r>
          </a:p>
        </p:txBody>
      </p:sp>
      <p:sp>
        <p:nvSpPr>
          <p:cNvPr id="8" name="Footer Placeholder 7"/>
          <p:cNvSpPr>
            <a:spLocks noGrp="1"/>
          </p:cNvSpPr>
          <p:nvPr>
            <p:ph type="ftr" sz="quarter" idx="11"/>
          </p:nvPr>
        </p:nvSpPr>
        <p:spPr/>
        <p:txBody>
          <a:bodyPr/>
          <a:lstStyle/>
          <a:p>
            <a:r>
              <a:rPr lang="en-GB" dirty="0"/>
              <a:t>26-06-2025 PCC Committee meeting notes</a:t>
            </a:r>
            <a:endParaRPr lang="en-US" dirty="0"/>
          </a:p>
        </p:txBody>
      </p:sp>
      <p:sp>
        <p:nvSpPr>
          <p:cNvPr id="9" name="Slide Number Placeholder 8"/>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8575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15/01/2025</a:t>
            </a:r>
          </a:p>
        </p:txBody>
      </p:sp>
      <p:sp>
        <p:nvSpPr>
          <p:cNvPr id="4" name="Footer Placeholder 3"/>
          <p:cNvSpPr>
            <a:spLocks noGrp="1"/>
          </p:cNvSpPr>
          <p:nvPr>
            <p:ph type="ftr" sz="quarter" idx="11"/>
          </p:nvPr>
        </p:nvSpPr>
        <p:spPr/>
        <p:txBody>
          <a:bodyPr/>
          <a:lstStyle/>
          <a:p>
            <a:r>
              <a:rPr lang="en-GB" dirty="0"/>
              <a:t>26-06-2025 PCC Committee meeting notes</a:t>
            </a:r>
            <a:endParaRPr lang="en-US" dirty="0"/>
          </a:p>
        </p:txBody>
      </p:sp>
      <p:sp>
        <p:nvSpPr>
          <p:cNvPr id="5" name="Slide Number Placeholder 4"/>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87419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15/01/2025</a:t>
            </a:r>
          </a:p>
        </p:txBody>
      </p:sp>
      <p:sp>
        <p:nvSpPr>
          <p:cNvPr id="3" name="Footer Placeholder 2"/>
          <p:cNvSpPr>
            <a:spLocks noGrp="1"/>
          </p:cNvSpPr>
          <p:nvPr>
            <p:ph type="ftr" sz="quarter" idx="11"/>
          </p:nvPr>
        </p:nvSpPr>
        <p:spPr/>
        <p:txBody>
          <a:bodyPr/>
          <a:lstStyle/>
          <a:p>
            <a:r>
              <a:rPr lang="en-GB" dirty="0"/>
              <a:t>26-06-2025 PCC Committee meeting notes</a:t>
            </a:r>
            <a:endParaRPr lang="en-US" dirty="0"/>
          </a:p>
        </p:txBody>
      </p:sp>
      <p:sp>
        <p:nvSpPr>
          <p:cNvPr id="4" name="Slide Number Placeholder 3"/>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73852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15/01/2025</a:t>
            </a:r>
          </a:p>
        </p:txBody>
      </p:sp>
      <p:sp>
        <p:nvSpPr>
          <p:cNvPr id="6" name="Footer Placeholder 5"/>
          <p:cNvSpPr>
            <a:spLocks noGrp="1"/>
          </p:cNvSpPr>
          <p:nvPr>
            <p:ph type="ftr" sz="quarter" idx="11"/>
          </p:nvPr>
        </p:nvSpPr>
        <p:spPr/>
        <p:txBody>
          <a:bodyPr/>
          <a:lstStyle/>
          <a:p>
            <a:r>
              <a:rPr lang="en-GB" dirty="0"/>
              <a:t>26-06-2025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762283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15/01/2025</a:t>
            </a:r>
          </a:p>
        </p:txBody>
      </p:sp>
      <p:sp>
        <p:nvSpPr>
          <p:cNvPr id="6" name="Footer Placeholder 5"/>
          <p:cNvSpPr>
            <a:spLocks noGrp="1"/>
          </p:cNvSpPr>
          <p:nvPr>
            <p:ph type="ftr" sz="quarter" idx="11"/>
          </p:nvPr>
        </p:nvSpPr>
        <p:spPr/>
        <p:txBody>
          <a:bodyPr/>
          <a:lstStyle/>
          <a:p>
            <a:r>
              <a:rPr lang="en-GB" dirty="0"/>
              <a:t>26-06-2025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62880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15/01/2025</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26-06-2025 PCC Committee meeting notes</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41D35-DF87-BF46-9EF8-F3BBBA942A9A}" type="slidenum">
              <a:rPr lang="en-US" smtClean="0"/>
              <a:t>‹#›</a:t>
            </a:fld>
            <a:endParaRPr lang="en-US" dirty="0"/>
          </a:p>
        </p:txBody>
      </p:sp>
    </p:spTree>
    <p:extLst>
      <p:ext uri="{BB962C8B-B14F-4D97-AF65-F5344CB8AC3E}">
        <p14:creationId xmlns:p14="http://schemas.microsoft.com/office/powerpoint/2010/main" val="1467793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6" y="169863"/>
            <a:ext cx="5377495" cy="2016561"/>
          </a:xfrm>
          <a:prstGeom prst="rect">
            <a:avLst/>
          </a:prstGeom>
        </p:spPr>
      </p:pic>
      <p:sp>
        <p:nvSpPr>
          <p:cNvPr id="3" name="TextBox 2"/>
          <p:cNvSpPr txBox="1"/>
          <p:nvPr/>
        </p:nvSpPr>
        <p:spPr>
          <a:xfrm>
            <a:off x="2148289" y="2930487"/>
            <a:ext cx="7546554" cy="923330"/>
          </a:xfrm>
          <a:prstGeom prst="rect">
            <a:avLst/>
          </a:prstGeom>
          <a:noFill/>
        </p:spPr>
        <p:txBody>
          <a:bodyPr wrap="square" rtlCol="0">
            <a:spAutoFit/>
          </a:bodyPr>
          <a:lstStyle/>
          <a:p>
            <a:endParaRPr lang="en-US" dirty="0"/>
          </a:p>
          <a:p>
            <a:endParaRPr lang="en-US" dirty="0"/>
          </a:p>
          <a:p>
            <a:endParaRPr lang="en-US" dirty="0"/>
          </a:p>
        </p:txBody>
      </p:sp>
      <p:sp>
        <p:nvSpPr>
          <p:cNvPr id="2" name="TextBox 1">
            <a:extLst>
              <a:ext uri="{FF2B5EF4-FFF2-40B4-BE49-F238E27FC236}">
                <a16:creationId xmlns:a16="http://schemas.microsoft.com/office/drawing/2014/main" id="{F98E61C8-8462-113A-342F-0F67FF338D7D}"/>
              </a:ext>
            </a:extLst>
          </p:cNvPr>
          <p:cNvSpPr txBox="1"/>
          <p:nvPr/>
        </p:nvSpPr>
        <p:spPr>
          <a:xfrm>
            <a:off x="1244390" y="2340893"/>
            <a:ext cx="9703220" cy="2585323"/>
          </a:xfrm>
          <a:prstGeom prst="rect">
            <a:avLst/>
          </a:prstGeom>
          <a:noFill/>
        </p:spPr>
        <p:txBody>
          <a:bodyPr wrap="square" rtlCol="0">
            <a:spAutoFit/>
          </a:bodyPr>
          <a:lstStyle/>
          <a:p>
            <a:r>
              <a:rPr lang="en-GB" dirty="0"/>
              <a:t>Notes from PCC meeting 19:30 June 26</a:t>
            </a:r>
            <a:r>
              <a:rPr lang="en-GB" baseline="30000" dirty="0"/>
              <a:t>th</a:t>
            </a:r>
            <a:r>
              <a:rPr lang="en-GB" dirty="0"/>
              <a:t>, 2025</a:t>
            </a:r>
          </a:p>
          <a:p>
            <a:r>
              <a:rPr lang="en-GB" sz="1800" dirty="0">
                <a:effectLst/>
                <a:latin typeface="Calibri" panose="020F0502020204030204" pitchFamily="34" charset="0"/>
                <a:ea typeface="Times New Roman" panose="02020603050405020304" pitchFamily="18" charset="0"/>
              </a:rPr>
              <a:t>1/ </a:t>
            </a:r>
            <a:r>
              <a:rPr lang="en-GB" dirty="0"/>
              <a:t>Present: Claire Cameron, Alison Jack, John Miroslaw, Kevin Chalmers, Garth Pearson, Roy Richardson</a:t>
            </a:r>
          </a:p>
          <a:p>
            <a:r>
              <a:rPr lang="en-GB" dirty="0"/>
              <a:t>2/ Apologies: Colin Hutchison, Tom Harrison,  Rik Turton, Scott Wardlaw</a:t>
            </a:r>
          </a:p>
          <a:p>
            <a:r>
              <a:rPr lang="en-GB" sz="1800" dirty="0">
                <a:effectLst/>
                <a:latin typeface="Calibri" panose="020F0502020204030204" pitchFamily="34" charset="0"/>
                <a:ea typeface="Times New Roman" panose="02020603050405020304" pitchFamily="18" charset="0"/>
              </a:rPr>
              <a:t>3/ Minutes of last meeting </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4/ Matters arising etc</a:t>
            </a:r>
          </a:p>
          <a:p>
            <a:endParaRPr lang="en-GB" dirty="0">
              <a:latin typeface="Calibri" panose="020F0502020204030204" pitchFamily="34" charset="0"/>
              <a:ea typeface="Times New Roman" panose="02020603050405020304" pitchFamily="18" charset="0"/>
            </a:endParaRPr>
          </a:p>
          <a:p>
            <a:endParaRPr lang="en-GB" sz="1800" dirty="0">
              <a:effectLst/>
              <a:latin typeface="Calibri" panose="020F0502020204030204" pitchFamily="34" charset="0"/>
              <a:ea typeface="Times New Roman" panose="02020603050405020304" pitchFamily="18" charset="0"/>
            </a:endParaRPr>
          </a:p>
          <a:p>
            <a:r>
              <a:rPr lang="en-GB" dirty="0">
                <a:latin typeface="Calibri" panose="020F0502020204030204" pitchFamily="34" charset="0"/>
                <a:ea typeface="Times New Roman" panose="02020603050405020304" pitchFamily="18" charset="0"/>
              </a:rPr>
              <a:t>Meeting finished 21:00</a:t>
            </a:r>
            <a:r>
              <a:rPr lang="en-GB" sz="1800" dirty="0">
                <a:effectLst/>
                <a:latin typeface="Calibri" panose="020F0502020204030204" pitchFamily="34" charset="0"/>
                <a:ea typeface="Times New Roman" panose="02020603050405020304" pitchFamily="18" charset="0"/>
              </a:rPr>
              <a:t>.</a:t>
            </a:r>
            <a:endParaRPr lang="en-GB" dirty="0"/>
          </a:p>
        </p:txBody>
      </p:sp>
      <p:sp>
        <p:nvSpPr>
          <p:cNvPr id="6" name="Footer Placeholder 5">
            <a:extLst>
              <a:ext uri="{FF2B5EF4-FFF2-40B4-BE49-F238E27FC236}">
                <a16:creationId xmlns:a16="http://schemas.microsoft.com/office/drawing/2014/main" id="{5D21D3B3-839E-453B-6300-652C391252B1}"/>
              </a:ext>
            </a:extLst>
          </p:cNvPr>
          <p:cNvSpPr>
            <a:spLocks noGrp="1"/>
          </p:cNvSpPr>
          <p:nvPr>
            <p:ph type="ftr" sz="quarter" idx="11"/>
          </p:nvPr>
        </p:nvSpPr>
        <p:spPr/>
        <p:txBody>
          <a:bodyPr/>
          <a:lstStyle/>
          <a:p>
            <a:r>
              <a:rPr lang="en-GB" dirty="0"/>
              <a:t>26-06-2025 PCC Committee meeting notes</a:t>
            </a:r>
            <a:endParaRPr lang="en-US" dirty="0"/>
          </a:p>
        </p:txBody>
      </p:sp>
      <p:sp>
        <p:nvSpPr>
          <p:cNvPr id="7" name="Slide Number Placeholder 6">
            <a:extLst>
              <a:ext uri="{FF2B5EF4-FFF2-40B4-BE49-F238E27FC236}">
                <a16:creationId xmlns:a16="http://schemas.microsoft.com/office/drawing/2014/main" id="{EC51B56C-4FB9-1055-5591-5C88AC42833A}"/>
              </a:ext>
            </a:extLst>
          </p:cNvPr>
          <p:cNvSpPr>
            <a:spLocks noGrp="1"/>
          </p:cNvSpPr>
          <p:nvPr>
            <p:ph type="sldNum" sz="quarter" idx="12"/>
          </p:nvPr>
        </p:nvSpPr>
        <p:spPr/>
        <p:txBody>
          <a:bodyPr/>
          <a:lstStyle/>
          <a:p>
            <a:fld id="{58241D35-DF87-BF46-9EF8-F3BBBA942A9A}" type="slidenum">
              <a:rPr lang="en-US" smtClean="0"/>
              <a:t>1</a:t>
            </a:fld>
            <a:endParaRPr lang="en-US" dirty="0"/>
          </a:p>
        </p:txBody>
      </p:sp>
    </p:spTree>
    <p:extLst>
      <p:ext uri="{BB962C8B-B14F-4D97-AF65-F5344CB8AC3E}">
        <p14:creationId xmlns:p14="http://schemas.microsoft.com/office/powerpoint/2010/main" val="171118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069307747"/>
              </p:ext>
            </p:extLst>
          </p:nvPr>
        </p:nvGraphicFramePr>
        <p:xfrm>
          <a:off x="401934" y="1200421"/>
          <a:ext cx="10152695" cy="3225800"/>
        </p:xfrm>
        <a:graphic>
          <a:graphicData uri="http://schemas.openxmlformats.org/drawingml/2006/table">
            <a:tbl>
              <a:tblPr firstRow="1" bandRow="1">
                <a:tableStyleId>{5C22544A-7EE6-4342-B048-85BDC9FD1C3A}</a:tableStyleId>
              </a:tblPr>
              <a:tblGrid>
                <a:gridCol w="3573476">
                  <a:extLst>
                    <a:ext uri="{9D8B030D-6E8A-4147-A177-3AD203B41FA5}">
                      <a16:colId xmlns:a16="http://schemas.microsoft.com/office/drawing/2014/main" val="20000"/>
                    </a:ext>
                  </a:extLst>
                </a:gridCol>
                <a:gridCol w="2152185">
                  <a:extLst>
                    <a:ext uri="{9D8B030D-6E8A-4147-A177-3AD203B41FA5}">
                      <a16:colId xmlns:a16="http://schemas.microsoft.com/office/drawing/2014/main" val="20001"/>
                    </a:ext>
                  </a:extLst>
                </a:gridCol>
                <a:gridCol w="4427034">
                  <a:extLst>
                    <a:ext uri="{9D8B030D-6E8A-4147-A177-3AD203B41FA5}">
                      <a16:colId xmlns:a16="http://schemas.microsoft.com/office/drawing/2014/main" val="20002"/>
                    </a:ext>
                  </a:extLst>
                </a:gridCol>
              </a:tblGrid>
              <a:tr h="370840">
                <a:tc>
                  <a:txBody>
                    <a:bodyPr/>
                    <a:lstStyle/>
                    <a:p>
                      <a:r>
                        <a:rPr lang="en-US" sz="1200" dirty="0"/>
                        <a:t>Weekly / Regular Cycling Events  2025</a:t>
                      </a:r>
                    </a:p>
                  </a:txBody>
                  <a:tcPr/>
                </a:tc>
                <a:tc>
                  <a:txBody>
                    <a:bodyPr/>
                    <a:lstStyle/>
                    <a:p>
                      <a:r>
                        <a:rPr lang="en-US" sz="1200" dirty="0"/>
                        <a:t>Organiser</a:t>
                      </a:r>
                      <a:r>
                        <a:rPr lang="en-US" sz="1200" baseline="0" dirty="0"/>
                        <a:t> (s)</a:t>
                      </a:r>
                      <a:endParaRPr lang="en-US" sz="1200" dirty="0"/>
                    </a:p>
                  </a:txBody>
                  <a:tcPr/>
                </a:tc>
                <a:tc>
                  <a:txBody>
                    <a:bodyPr/>
                    <a:lstStyle/>
                    <a:p>
                      <a:r>
                        <a:rPr lang="en-US" sz="1200" dirty="0"/>
                        <a:t>Meet / Remember</a:t>
                      </a:r>
                      <a:r>
                        <a:rPr lang="en-US" sz="1200" baseline="0" dirty="0"/>
                        <a:t> to check social media for updates</a:t>
                      </a:r>
                      <a:endParaRPr lang="en-US" sz="1200" dirty="0"/>
                    </a:p>
                  </a:txBody>
                  <a:tcPr/>
                </a:tc>
                <a:extLst>
                  <a:ext uri="{0D108BD9-81ED-4DB2-BD59-A6C34878D82A}">
                    <a16:rowId xmlns:a16="http://schemas.microsoft.com/office/drawing/2014/main" val="10000"/>
                  </a:ext>
                </a:extLst>
              </a:tr>
              <a:tr h="370840">
                <a:tc>
                  <a:txBody>
                    <a:bodyPr/>
                    <a:lstStyle/>
                    <a:p>
                      <a:r>
                        <a:rPr lang="en-US" sz="1200" dirty="0"/>
                        <a:t>12 mph Group Saturday</a:t>
                      </a:r>
                    </a:p>
                  </a:txBody>
                  <a:tcPr/>
                </a:tc>
                <a:tc>
                  <a:txBody>
                    <a:bodyPr/>
                    <a:lstStyle/>
                    <a:p>
                      <a:r>
                        <a:rPr lang="en-US" sz="1200" dirty="0"/>
                        <a:t>Lucy Husband,</a:t>
                      </a:r>
                      <a:r>
                        <a:rPr lang="en-US" sz="1200" baseline="0" dirty="0"/>
                        <a:t> </a:t>
                      </a:r>
                      <a:r>
                        <a:rPr lang="en-US" sz="1200" dirty="0"/>
                        <a:t>Ruth Isherwood &amp; others</a:t>
                      </a:r>
                    </a:p>
                  </a:txBody>
                  <a:tcPr/>
                </a:tc>
                <a:tc>
                  <a:txBody>
                    <a:bodyPr/>
                    <a:lstStyle/>
                    <a:p>
                      <a:r>
                        <a:rPr lang="en-US" sz="1200" dirty="0"/>
                        <a:t>Kingsmeadow’s car park 09.30</a:t>
                      </a:r>
                    </a:p>
                  </a:txBody>
                  <a:tcPr/>
                </a:tc>
                <a:extLst>
                  <a:ext uri="{0D108BD9-81ED-4DB2-BD59-A6C34878D82A}">
                    <a16:rowId xmlns:a16="http://schemas.microsoft.com/office/drawing/2014/main" val="10001"/>
                  </a:ext>
                </a:extLst>
              </a:tr>
              <a:tr h="370840">
                <a:tc>
                  <a:txBody>
                    <a:bodyPr/>
                    <a:lstStyle/>
                    <a:p>
                      <a:r>
                        <a:rPr lang="en-US" sz="1200" dirty="0"/>
                        <a:t>15mph Group Saturday</a:t>
                      </a:r>
                    </a:p>
                  </a:txBody>
                  <a:tcPr/>
                </a:tc>
                <a:tc>
                  <a:txBody>
                    <a:bodyPr/>
                    <a:lstStyle/>
                    <a:p>
                      <a:r>
                        <a:rPr lang="en-US" sz="1200" dirty="0"/>
                        <a:t>Jo Merritt, Bob Souter,</a:t>
                      </a:r>
                      <a:r>
                        <a:rPr lang="en-US" sz="1200" baseline="0" dirty="0"/>
                        <a:t> </a:t>
                      </a:r>
                      <a:r>
                        <a:rPr lang="en-US" sz="1200" dirty="0"/>
                        <a:t>Ewan Gowrie &amp; Others</a:t>
                      </a:r>
                    </a:p>
                  </a:txBody>
                  <a:tcPr/>
                </a:tc>
                <a:tc>
                  <a:txBody>
                    <a:bodyPr/>
                    <a:lstStyle/>
                    <a:p>
                      <a:r>
                        <a:rPr lang="en-US" sz="1200" dirty="0"/>
                        <a:t>Kingsmeadow’s car park 09.30</a:t>
                      </a:r>
                    </a:p>
                  </a:txBody>
                  <a:tcPr/>
                </a:tc>
                <a:extLst>
                  <a:ext uri="{0D108BD9-81ED-4DB2-BD59-A6C34878D82A}">
                    <a16:rowId xmlns:a16="http://schemas.microsoft.com/office/drawing/2014/main" val="10002"/>
                  </a:ext>
                </a:extLst>
              </a:tr>
              <a:tr h="370840">
                <a:tc>
                  <a:txBody>
                    <a:bodyPr/>
                    <a:lstStyle/>
                    <a:p>
                      <a:r>
                        <a:rPr lang="en-US" sz="1200" dirty="0"/>
                        <a:t>Tuesday &amp; sometimes a Sunday Gravelly </a:t>
                      </a:r>
                    </a:p>
                  </a:txBody>
                  <a:tcPr/>
                </a:tc>
                <a:tc>
                  <a:txBody>
                    <a:bodyPr/>
                    <a:lstStyle/>
                    <a:p>
                      <a:r>
                        <a:rPr lang="en-US" sz="1200" dirty="0"/>
                        <a:t>Garth Pearson</a:t>
                      </a:r>
                      <a:r>
                        <a:rPr lang="en-US" sz="1200" baseline="0" dirty="0"/>
                        <a:t> &amp; others </a:t>
                      </a:r>
                      <a:endParaRPr lang="en-US" sz="1200" dirty="0"/>
                    </a:p>
                  </a:txBody>
                  <a:tcPr/>
                </a:tc>
                <a:tc>
                  <a:txBody>
                    <a:bodyPr/>
                    <a:lstStyle/>
                    <a:p>
                      <a:r>
                        <a:rPr lang="en-US" sz="1200" dirty="0"/>
                        <a:t>Kingsmeadow’s Car Park Tuesday 18.30</a:t>
                      </a:r>
                    </a:p>
                  </a:txBody>
                  <a:tcPr/>
                </a:tc>
                <a:extLst>
                  <a:ext uri="{0D108BD9-81ED-4DB2-BD59-A6C34878D82A}">
                    <a16:rowId xmlns:a16="http://schemas.microsoft.com/office/drawing/2014/main" val="10004"/>
                  </a:ext>
                </a:extLst>
              </a:tr>
              <a:tr h="370840">
                <a:tc>
                  <a:txBody>
                    <a:bodyPr/>
                    <a:lstStyle/>
                    <a:p>
                      <a:r>
                        <a:rPr lang="en-US" sz="1200" dirty="0">
                          <a:solidFill>
                            <a:schemeClr val="tx1"/>
                          </a:solidFill>
                        </a:rPr>
                        <a:t>Summer Time Trial</a:t>
                      </a:r>
                    </a:p>
                  </a:txBody>
                  <a:tcPr/>
                </a:tc>
                <a:tc>
                  <a:txBody>
                    <a:bodyPr/>
                    <a:lstStyle/>
                    <a:p>
                      <a:r>
                        <a:rPr lang="en-US" sz="1200" dirty="0">
                          <a:solidFill>
                            <a:schemeClr val="tx1"/>
                          </a:solidFill>
                        </a:rPr>
                        <a:t>Kevin Chalmers</a:t>
                      </a:r>
                    </a:p>
                  </a:txBody>
                  <a:tcPr/>
                </a:tc>
                <a:tc>
                  <a:txBody>
                    <a:bodyPr/>
                    <a:lstStyle/>
                    <a:p>
                      <a:r>
                        <a:rPr lang="en-US" sz="1200" dirty="0">
                          <a:solidFill>
                            <a:schemeClr val="tx1"/>
                          </a:solidFill>
                        </a:rPr>
                        <a:t>Location TT dependent published</a:t>
                      </a:r>
                      <a:r>
                        <a:rPr lang="en-US" sz="1200" baseline="0" dirty="0">
                          <a:solidFill>
                            <a:schemeClr val="tx1"/>
                          </a:solidFill>
                        </a:rPr>
                        <a:t> each week, Wednesday</a:t>
                      </a:r>
                      <a:endParaRPr lang="en-US" sz="1200" dirty="0">
                        <a:solidFill>
                          <a:schemeClr val="tx1"/>
                        </a:solidFill>
                      </a:endParaRPr>
                    </a:p>
                  </a:txBody>
                  <a:tcPr/>
                </a:tc>
                <a:extLst>
                  <a:ext uri="{0D108BD9-81ED-4DB2-BD59-A6C34878D82A}">
                    <a16:rowId xmlns:a16="http://schemas.microsoft.com/office/drawing/2014/main" val="10005"/>
                  </a:ext>
                </a:extLst>
              </a:tr>
              <a:tr h="370840">
                <a:tc>
                  <a:txBody>
                    <a:bodyPr/>
                    <a:lstStyle/>
                    <a:p>
                      <a:r>
                        <a:rPr lang="en-US" sz="1200" dirty="0">
                          <a:solidFill>
                            <a:schemeClr val="tx1"/>
                          </a:solidFill>
                        </a:rPr>
                        <a:t>Kids Club</a:t>
                      </a:r>
                    </a:p>
                  </a:txBody>
                  <a:tcPr/>
                </a:tc>
                <a:tc>
                  <a:txBody>
                    <a:bodyPr/>
                    <a:lstStyle/>
                    <a:p>
                      <a:r>
                        <a:rPr lang="en-US" sz="1200" dirty="0">
                          <a:solidFill>
                            <a:schemeClr val="tx1"/>
                          </a:solidFill>
                        </a:rPr>
                        <a:t>Colin Hutchison &amp; Scott Wardlaw </a:t>
                      </a:r>
                    </a:p>
                  </a:txBody>
                  <a:tcPr/>
                </a:tc>
                <a:tc>
                  <a:txBody>
                    <a:bodyPr/>
                    <a:lstStyle/>
                    <a:p>
                      <a:r>
                        <a:rPr lang="en-US" sz="1200" dirty="0">
                          <a:solidFill>
                            <a:schemeClr val="tx1"/>
                          </a:solidFill>
                        </a:rPr>
                        <a:t>Glentress</a:t>
                      </a:r>
                    </a:p>
                  </a:txBody>
                  <a:tcPr/>
                </a:tc>
                <a:extLst>
                  <a:ext uri="{0D108BD9-81ED-4DB2-BD59-A6C34878D82A}">
                    <a16:rowId xmlns:a16="http://schemas.microsoft.com/office/drawing/2014/main" val="10006"/>
                  </a:ext>
                </a:extLst>
              </a:tr>
              <a:tr h="370840">
                <a:tc>
                  <a:txBody>
                    <a:bodyPr/>
                    <a:lstStyle/>
                    <a:p>
                      <a:r>
                        <a:rPr lang="en-US" sz="1200" dirty="0">
                          <a:solidFill>
                            <a:schemeClr val="tx1"/>
                          </a:solidFill>
                        </a:rPr>
                        <a:t>Bike</a:t>
                      </a:r>
                      <a:r>
                        <a:rPr lang="en-US" sz="1200" baseline="0" dirty="0">
                          <a:solidFill>
                            <a:schemeClr val="tx1"/>
                          </a:solidFill>
                        </a:rPr>
                        <a:t> and Blether</a:t>
                      </a:r>
                      <a:endParaRPr lang="en-US" sz="1200" dirty="0">
                        <a:solidFill>
                          <a:schemeClr val="tx1"/>
                        </a:solidFill>
                      </a:endParaRPr>
                    </a:p>
                  </a:txBody>
                  <a:tcPr/>
                </a:tc>
                <a:tc>
                  <a:txBody>
                    <a:bodyPr/>
                    <a:lstStyle/>
                    <a:p>
                      <a:r>
                        <a:rPr lang="en-US" sz="1200" dirty="0">
                          <a:solidFill>
                            <a:schemeClr val="tx1"/>
                          </a:solidFill>
                        </a:rPr>
                        <a:t>Colin Hutchison</a:t>
                      </a:r>
                    </a:p>
                  </a:txBody>
                  <a:tcPr/>
                </a:tc>
                <a:tc>
                  <a:txBody>
                    <a:bodyPr/>
                    <a:lstStyle/>
                    <a:p>
                      <a:r>
                        <a:rPr lang="en-US" sz="1200" dirty="0">
                          <a:solidFill>
                            <a:schemeClr val="tx1"/>
                          </a:solidFill>
                        </a:rPr>
                        <a:t>Glentress </a:t>
                      </a:r>
                    </a:p>
                  </a:txBody>
                  <a:tcPr/>
                </a:tc>
                <a:extLst>
                  <a:ext uri="{0D108BD9-81ED-4DB2-BD59-A6C34878D82A}">
                    <a16:rowId xmlns:a16="http://schemas.microsoft.com/office/drawing/2014/main" val="10007"/>
                  </a:ext>
                </a:extLst>
              </a:tr>
              <a:tr h="370840">
                <a:tc>
                  <a:txBody>
                    <a:bodyPr/>
                    <a:lstStyle/>
                    <a:p>
                      <a:r>
                        <a:rPr lang="en-US" sz="1200" dirty="0">
                          <a:solidFill>
                            <a:schemeClr val="tx1"/>
                          </a:solidFill>
                        </a:rPr>
                        <a:t>Women’s Ride</a:t>
                      </a:r>
                    </a:p>
                  </a:txBody>
                  <a:tcPr/>
                </a:tc>
                <a:tc>
                  <a:txBody>
                    <a:bodyPr/>
                    <a:lstStyle/>
                    <a:p>
                      <a:r>
                        <a:rPr lang="en-US" sz="1200" dirty="0">
                          <a:solidFill>
                            <a:schemeClr val="tx1"/>
                          </a:solidFill>
                        </a:rPr>
                        <a:t>Ruth, Claire, Amy &amp; others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Every other Tuesday 6:30pm,KMs Car Park, start 13</a:t>
                      </a:r>
                      <a:r>
                        <a:rPr lang="en-US" sz="1200" baseline="30000" dirty="0">
                          <a:solidFill>
                            <a:schemeClr val="tx1"/>
                          </a:solidFill>
                        </a:rPr>
                        <a:t>th</a:t>
                      </a:r>
                      <a:r>
                        <a:rPr lang="en-US" sz="1200" dirty="0">
                          <a:solidFill>
                            <a:schemeClr val="tx1"/>
                          </a:solidFill>
                        </a:rPr>
                        <a:t> May, </a:t>
                      </a:r>
                    </a:p>
                  </a:txBody>
                  <a:tcPr/>
                </a:tc>
                <a:extLst>
                  <a:ext uri="{0D108BD9-81ED-4DB2-BD59-A6C34878D82A}">
                    <a16:rowId xmlns:a16="http://schemas.microsoft.com/office/drawing/2014/main" val="10011"/>
                  </a:ext>
                </a:extLst>
              </a:tr>
            </a:tbl>
          </a:graphicData>
        </a:graphic>
      </p:graphicFrame>
      <p:sp>
        <p:nvSpPr>
          <p:cNvPr id="2" name="Footer Placeholder 1">
            <a:extLst>
              <a:ext uri="{FF2B5EF4-FFF2-40B4-BE49-F238E27FC236}">
                <a16:creationId xmlns:a16="http://schemas.microsoft.com/office/drawing/2014/main" id="{2D007577-3276-6499-E7BE-6213811CA084}"/>
              </a:ext>
            </a:extLst>
          </p:cNvPr>
          <p:cNvSpPr>
            <a:spLocks noGrp="1"/>
          </p:cNvSpPr>
          <p:nvPr>
            <p:ph type="ftr" sz="quarter" idx="11"/>
          </p:nvPr>
        </p:nvSpPr>
        <p:spPr/>
        <p:txBody>
          <a:bodyPr/>
          <a:lstStyle/>
          <a:p>
            <a:r>
              <a:rPr lang="en-GB" dirty="0"/>
              <a:t>26-06-2025 PCC Committee meeting notes</a:t>
            </a:r>
            <a:endParaRPr lang="en-US" dirty="0"/>
          </a:p>
        </p:txBody>
      </p:sp>
      <p:sp>
        <p:nvSpPr>
          <p:cNvPr id="3" name="Slide Number Placeholder 2">
            <a:extLst>
              <a:ext uri="{FF2B5EF4-FFF2-40B4-BE49-F238E27FC236}">
                <a16:creationId xmlns:a16="http://schemas.microsoft.com/office/drawing/2014/main" id="{224AE424-C9B9-EA3D-AC82-AB16B8F48C40}"/>
              </a:ext>
            </a:extLst>
          </p:cNvPr>
          <p:cNvSpPr>
            <a:spLocks noGrp="1"/>
          </p:cNvSpPr>
          <p:nvPr>
            <p:ph type="sldNum" sz="quarter" idx="12"/>
          </p:nvPr>
        </p:nvSpPr>
        <p:spPr/>
        <p:txBody>
          <a:bodyPr/>
          <a:lstStyle/>
          <a:p>
            <a:fld id="{58241D35-DF87-BF46-9EF8-F3BBBA942A9A}" type="slidenum">
              <a:rPr lang="en-US" smtClean="0"/>
              <a:t>2</a:t>
            </a:fld>
            <a:endParaRPr lang="en-US" dirty="0"/>
          </a:p>
        </p:txBody>
      </p:sp>
    </p:spTree>
    <p:extLst>
      <p:ext uri="{BB962C8B-B14F-4D97-AF65-F5344CB8AC3E}">
        <p14:creationId xmlns:p14="http://schemas.microsoft.com/office/powerpoint/2010/main" val="10122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4002006930"/>
              </p:ext>
            </p:extLst>
          </p:nvPr>
        </p:nvGraphicFramePr>
        <p:xfrm>
          <a:off x="850790" y="1123165"/>
          <a:ext cx="10833210" cy="3869112"/>
        </p:xfrm>
        <a:graphic>
          <a:graphicData uri="http://schemas.openxmlformats.org/drawingml/2006/table">
            <a:tbl>
              <a:tblPr firstRow="1" bandRow="1">
                <a:tableStyleId>{5C22544A-7EE6-4342-B048-85BDC9FD1C3A}</a:tableStyleId>
              </a:tblPr>
              <a:tblGrid>
                <a:gridCol w="3655221">
                  <a:extLst>
                    <a:ext uri="{9D8B030D-6E8A-4147-A177-3AD203B41FA5}">
                      <a16:colId xmlns:a16="http://schemas.microsoft.com/office/drawing/2014/main" val="20000"/>
                    </a:ext>
                  </a:extLst>
                </a:gridCol>
                <a:gridCol w="1878839">
                  <a:extLst>
                    <a:ext uri="{9D8B030D-6E8A-4147-A177-3AD203B41FA5}">
                      <a16:colId xmlns:a16="http://schemas.microsoft.com/office/drawing/2014/main" val="20001"/>
                    </a:ext>
                  </a:extLst>
                </a:gridCol>
                <a:gridCol w="5299150">
                  <a:extLst>
                    <a:ext uri="{9D8B030D-6E8A-4147-A177-3AD203B41FA5}">
                      <a16:colId xmlns:a16="http://schemas.microsoft.com/office/drawing/2014/main" val="20002"/>
                    </a:ext>
                  </a:extLst>
                </a:gridCol>
              </a:tblGrid>
              <a:tr h="456538">
                <a:tc>
                  <a:txBody>
                    <a:bodyPr/>
                    <a:lstStyle/>
                    <a:p>
                      <a:r>
                        <a:rPr lang="en-US" sz="1200" dirty="0"/>
                        <a:t>Ride and social events 2025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Date / Meet, Remember</a:t>
                      </a:r>
                      <a:r>
                        <a:rPr lang="en-US" sz="1200" baseline="0" dirty="0"/>
                        <a:t> to check social media for updates</a:t>
                      </a:r>
                      <a:endParaRPr lang="en-US" sz="1200" dirty="0"/>
                    </a:p>
                  </a:txBody>
                  <a:tcPr/>
                </a:tc>
                <a:tc>
                  <a:txBody>
                    <a:bodyPr/>
                    <a:lstStyle/>
                    <a:p>
                      <a:r>
                        <a:rPr lang="en-US" sz="1200" dirty="0"/>
                        <a:t>Organiser(s)</a:t>
                      </a:r>
                    </a:p>
                  </a:txBody>
                  <a:tcPr/>
                </a:tc>
                <a:extLst>
                  <a:ext uri="{0D108BD9-81ED-4DB2-BD59-A6C34878D82A}">
                    <a16:rowId xmlns:a16="http://schemas.microsoft.com/office/drawing/2014/main" val="10000"/>
                  </a:ext>
                </a:extLst>
              </a:tr>
              <a:tr h="250903">
                <a:tc>
                  <a:txBody>
                    <a:bodyPr/>
                    <a:lstStyle/>
                    <a:p>
                      <a:r>
                        <a:rPr lang="en-GB" sz="1200" noProof="0" dirty="0"/>
                        <a:t>Social cycle weekend trip away to Aviemore/Braemar/Lake District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End of Autumn</a:t>
                      </a:r>
                    </a:p>
                  </a:txBody>
                  <a:tcPr/>
                </a:tc>
                <a:tc>
                  <a:txBody>
                    <a:bodyPr/>
                    <a:lstStyle/>
                    <a:p>
                      <a:r>
                        <a:rPr lang="en-GB" sz="1200" noProof="0" dirty="0"/>
                        <a:t>Garth, Jo? Self financing at venue where hostel, camping and motor homing or caravaning possible.  Aberfoyle, Loch Morlich?  Claire to contact Jo</a:t>
                      </a:r>
                    </a:p>
                  </a:txBody>
                  <a:tcPr/>
                </a:tc>
                <a:extLst>
                  <a:ext uri="{0D108BD9-81ED-4DB2-BD59-A6C34878D82A}">
                    <a16:rowId xmlns:a16="http://schemas.microsoft.com/office/drawing/2014/main" val="10010"/>
                  </a:ext>
                </a:extLst>
              </a:tr>
              <a:tr h="2732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noProof="0" dirty="0">
                          <a:solidFill>
                            <a:schemeClr val="tx1"/>
                          </a:solidFill>
                        </a:rPr>
                        <a:t>Tweed Valley Sportive</a:t>
                      </a:r>
                      <a:endParaRPr lang="en-GB" sz="1200" noProof="0" dirty="0">
                        <a:solidFill>
                          <a:schemeClr val="tx1"/>
                        </a:solidFill>
                      </a:endParaRPr>
                    </a:p>
                  </a:txBody>
                  <a:tcPr/>
                </a:tc>
                <a:tc>
                  <a:txBody>
                    <a:bodyPr/>
                    <a:lstStyle/>
                    <a:p>
                      <a:r>
                        <a:rPr lang="en-GB" sz="1200" noProof="0" dirty="0"/>
                        <a:t>20</a:t>
                      </a:r>
                      <a:r>
                        <a:rPr lang="en-GB" sz="1200" baseline="30000" noProof="0" dirty="0"/>
                        <a:t>th</a:t>
                      </a:r>
                      <a:r>
                        <a:rPr lang="en-GB" sz="1200" noProof="0" dirty="0"/>
                        <a:t> September</a:t>
                      </a:r>
                    </a:p>
                  </a:txBody>
                  <a:tcPr/>
                </a:tc>
                <a:tc>
                  <a:txBody>
                    <a:bodyPr/>
                    <a:lstStyle/>
                    <a:p>
                      <a:r>
                        <a:rPr lang="en-GB" sz="1200" noProof="0" dirty="0"/>
                        <a:t>Chris Gilfillan &amp; volunteers</a:t>
                      </a:r>
                    </a:p>
                    <a:p>
                      <a:r>
                        <a:rPr lang="en-GB" sz="1200" noProof="0" dirty="0"/>
                        <a:t>Claire to consider food at finish:- voucher, pizza?</a:t>
                      </a:r>
                      <a:br>
                        <a:rPr lang="en-GB" sz="1200" noProof="0" dirty="0"/>
                      </a:br>
                      <a:r>
                        <a:rPr lang="en-GB" sz="1200" noProof="0" dirty="0"/>
                        <a:t>Cycling Weekly advert £350+VAT for full page, 2 weeks,  50% discounted as PCC was Cycling Weely 2025 club of the year.</a:t>
                      </a:r>
                    </a:p>
                  </a:txBody>
                  <a:tcPr/>
                </a:tc>
                <a:extLst>
                  <a:ext uri="{0D108BD9-81ED-4DB2-BD59-A6C34878D82A}">
                    <a16:rowId xmlns:a16="http://schemas.microsoft.com/office/drawing/2014/main" val="10011"/>
                  </a:ext>
                </a:extLst>
              </a:tr>
              <a:tr h="252504">
                <a:tc>
                  <a:txBody>
                    <a:bodyPr/>
                    <a:lstStyle/>
                    <a:p>
                      <a:r>
                        <a:rPr lang="en-GB" sz="1200" noProof="0" dirty="0">
                          <a:solidFill>
                            <a:schemeClr val="tx1"/>
                          </a:solidFill>
                        </a:rPr>
                        <a:t>Summer social</a:t>
                      </a:r>
                      <a:r>
                        <a:rPr lang="en-GB" sz="1200" baseline="0" noProof="0" dirty="0">
                          <a:solidFill>
                            <a:schemeClr val="tx1"/>
                          </a:solidFill>
                        </a:rPr>
                        <a:t> event </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Early September</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John to contact Park Hotel, £100 for room, £5.95 b’fast roll + drink, get price for soup+roll afterwards</a:t>
                      </a:r>
                    </a:p>
                  </a:txBody>
                  <a:tcPr/>
                </a:tc>
                <a:extLst>
                  <a:ext uri="{0D108BD9-81ED-4DB2-BD59-A6C34878D82A}">
                    <a16:rowId xmlns:a16="http://schemas.microsoft.com/office/drawing/2014/main" val="10012"/>
                  </a:ext>
                </a:extLst>
              </a:tr>
              <a:tr h="262053">
                <a:tc>
                  <a:txBody>
                    <a:bodyPr/>
                    <a:lstStyle/>
                    <a:p>
                      <a:r>
                        <a:rPr lang="en-GB" sz="1200" noProof="0" dirty="0">
                          <a:solidFill>
                            <a:schemeClr val="tx1"/>
                          </a:solidFill>
                        </a:rPr>
                        <a:t> 75/100 mile ride</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Early August</a:t>
                      </a:r>
                    </a:p>
                  </a:txBody>
                  <a:tcPr/>
                </a:tc>
                <a:tc>
                  <a:txBody>
                    <a:bodyPr/>
                    <a:lstStyle/>
                    <a:p>
                      <a:pPr marL="0" algn="l" defTabSz="914400" rtl="0" eaLnBrk="1" latinLnBrk="0" hangingPunct="1"/>
                      <a:r>
                        <a:rPr lang="en-GB" sz="1200" kern="1200" noProof="0" dirty="0">
                          <a:solidFill>
                            <a:schemeClr val="dk1"/>
                          </a:solidFill>
                          <a:latin typeface="+mn-lt"/>
                          <a:ea typeface="+mn-ea"/>
                          <a:cs typeface="+mn-cs"/>
                        </a:rPr>
                        <a:t>Alison, 75mile + 25mile loop?</a:t>
                      </a:r>
                    </a:p>
                  </a:txBody>
                  <a:tcPr/>
                </a:tc>
                <a:extLst>
                  <a:ext uri="{0D108BD9-81ED-4DB2-BD59-A6C34878D82A}">
                    <a16:rowId xmlns:a16="http://schemas.microsoft.com/office/drawing/2014/main" val="10013"/>
                  </a:ext>
                </a:extLst>
              </a:tr>
              <a:tr h="259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solidFill>
                            <a:schemeClr val="tx1"/>
                          </a:solidFill>
                        </a:rPr>
                        <a:t>Runner V Bike with Moorfoot</a:t>
                      </a:r>
                      <a:r>
                        <a:rPr lang="en-GB" sz="1200" baseline="0" noProof="0" dirty="0">
                          <a:solidFill>
                            <a:schemeClr val="tx1"/>
                          </a:solidFill>
                        </a:rPr>
                        <a:t> Runners (or relay race)</a:t>
                      </a:r>
                      <a:endParaRPr lang="en-GB" sz="1200" noProof="0" dirty="0">
                        <a:solidFill>
                          <a:schemeClr val="tx1"/>
                        </a:solidFill>
                      </a:endParaRPr>
                    </a:p>
                  </a:txBody>
                  <a:tcPr/>
                </a:tc>
                <a:tc>
                  <a:txBody>
                    <a:bodyPr/>
                    <a:lstStyle/>
                    <a:p>
                      <a:r>
                        <a:rPr lang="en-GB" sz="1200" noProof="0" dirty="0">
                          <a:solidFill>
                            <a:schemeClr val="tx1"/>
                          </a:solidFill>
                        </a:rPr>
                        <a:t>?TBC</a:t>
                      </a:r>
                    </a:p>
                  </a:txBody>
                  <a:tcPr/>
                </a:tc>
                <a:tc>
                  <a:txBody>
                    <a:bodyPr/>
                    <a:lstStyle/>
                    <a:p>
                      <a:r>
                        <a:rPr lang="en-GB" sz="1200" noProof="0" dirty="0">
                          <a:solidFill>
                            <a:schemeClr val="tx1"/>
                          </a:solidFill>
                        </a:rPr>
                        <a:t>Kenny Davidson</a:t>
                      </a:r>
                    </a:p>
                  </a:txBody>
                  <a:tcPr/>
                </a:tc>
                <a:extLst>
                  <a:ext uri="{0D108BD9-81ED-4DB2-BD59-A6C34878D82A}">
                    <a16:rowId xmlns:a16="http://schemas.microsoft.com/office/drawing/2014/main" val="10014"/>
                  </a:ext>
                </a:extLst>
              </a:tr>
              <a:tr h="178421">
                <a:tc>
                  <a:txBody>
                    <a:bodyPr/>
                    <a:lstStyle/>
                    <a:p>
                      <a:r>
                        <a:rPr lang="en-GB" sz="1200" noProof="0" dirty="0"/>
                        <a:t>Hill Climb</a:t>
                      </a:r>
                    </a:p>
                  </a:txBody>
                  <a:tcPr/>
                </a:tc>
                <a:tc>
                  <a:txBody>
                    <a:bodyPr/>
                    <a:lstStyle/>
                    <a:p>
                      <a:r>
                        <a:rPr lang="en-GB" sz="1200" noProof="0" dirty="0"/>
                        <a:t>27</a:t>
                      </a:r>
                      <a:r>
                        <a:rPr lang="en-GB" sz="1200" baseline="30000" noProof="0" dirty="0"/>
                        <a:t>th</a:t>
                      </a:r>
                      <a:r>
                        <a:rPr lang="en-GB" sz="1200" noProof="0" dirty="0"/>
                        <a:t> September</a:t>
                      </a:r>
                    </a:p>
                  </a:txBody>
                  <a:tcPr/>
                </a:tc>
                <a:tc>
                  <a:txBody>
                    <a:bodyPr/>
                    <a:lstStyle/>
                    <a:p>
                      <a:r>
                        <a:rPr lang="en-GB" sz="1200" noProof="0" dirty="0"/>
                        <a:t>Kevin Chalmers</a:t>
                      </a:r>
                    </a:p>
                  </a:txBody>
                  <a:tcPr/>
                </a:tc>
                <a:extLst>
                  <a:ext uri="{0D108BD9-81ED-4DB2-BD59-A6C34878D82A}">
                    <a16:rowId xmlns:a16="http://schemas.microsoft.com/office/drawing/2014/main" val="10015"/>
                  </a:ext>
                </a:extLst>
              </a:tr>
              <a:tr h="247557">
                <a:tc>
                  <a:txBody>
                    <a:bodyPr/>
                    <a:lstStyle/>
                    <a:p>
                      <a:r>
                        <a:rPr lang="en-GB" sz="1200" noProof="0" dirty="0"/>
                        <a:t>AGM </a:t>
                      </a:r>
                    </a:p>
                  </a:txBody>
                  <a:tcPr/>
                </a:tc>
                <a:tc>
                  <a:txBody>
                    <a:bodyPr/>
                    <a:lstStyle/>
                    <a:p>
                      <a:r>
                        <a:rPr lang="en-GB" sz="1200" noProof="0" dirty="0"/>
                        <a:t>November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noProof="0" dirty="0"/>
                        <a:t>Committee</a:t>
                      </a:r>
                    </a:p>
                  </a:txBody>
                  <a:tcPr/>
                </a:tc>
                <a:extLst>
                  <a:ext uri="{0D108BD9-81ED-4DB2-BD59-A6C34878D82A}">
                    <a16:rowId xmlns:a16="http://schemas.microsoft.com/office/drawing/2014/main" val="10016"/>
                  </a:ext>
                </a:extLst>
              </a:tr>
              <a:tr h="394392">
                <a:tc>
                  <a:txBody>
                    <a:bodyPr/>
                    <a:lstStyle/>
                    <a:p>
                      <a:pPr marL="0" algn="l" defTabSz="914400" rtl="0" eaLnBrk="1" latinLnBrk="0" hangingPunct="1"/>
                      <a:r>
                        <a:rPr lang="en-GB" sz="1200" kern="1200" dirty="0">
                          <a:solidFill>
                            <a:schemeClr val="dk1"/>
                          </a:solidFill>
                          <a:latin typeface="+mn-lt"/>
                          <a:ea typeface="+mn-ea"/>
                          <a:cs typeface="+mn-cs"/>
                        </a:rPr>
                        <a:t>Velodrome Session for adults and children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n-lt"/>
                          <a:ea typeface="+mn-ea"/>
                          <a:cs typeface="+mn-cs"/>
                        </a:rPr>
                        <a:t>Nov/Dec</a:t>
                      </a:r>
                      <a:r>
                        <a:rPr lang="en-GB" sz="1200" b="0" i="0" dirty="0">
                          <a:solidFill>
                            <a:srgbClr val="242424"/>
                          </a:solidFill>
                          <a:effectLst/>
                          <a:latin typeface="Aptos" panose="020B0004020202020204" pitchFamily="34" charset="0"/>
                        </a:rPr>
                        <a:t>.</a:t>
                      </a:r>
                      <a:endParaRPr lang="en-GB" sz="1200" kern="1200" dirty="0">
                        <a:solidFill>
                          <a:schemeClr val="dk1"/>
                        </a:solidFill>
                        <a:latin typeface="+mn-lt"/>
                        <a:ea typeface="+mn-ea"/>
                        <a:cs typeface="+mn-cs"/>
                      </a:endParaRPr>
                    </a:p>
                  </a:txBody>
                  <a:tcPr/>
                </a:tc>
                <a:tc>
                  <a:txBody>
                    <a:bodyPr/>
                    <a:lstStyle/>
                    <a:p>
                      <a:pPr marL="0" algn="l" defTabSz="914400" rtl="0" eaLnBrk="1" latinLnBrk="0" hangingPunct="1"/>
                      <a:r>
                        <a:rPr lang="en-GB" sz="1200" kern="1200" dirty="0">
                          <a:solidFill>
                            <a:schemeClr val="dk1"/>
                          </a:solidFill>
                          <a:latin typeface="+mn-lt"/>
                          <a:ea typeface="+mn-ea"/>
                          <a:cs typeface="+mn-cs"/>
                        </a:rPr>
                        <a:t>John</a:t>
                      </a:r>
                    </a:p>
                  </a:txBody>
                  <a:tcPr/>
                </a:tc>
                <a:extLst>
                  <a:ext uri="{0D108BD9-81ED-4DB2-BD59-A6C34878D82A}">
                    <a16:rowId xmlns:a16="http://schemas.microsoft.com/office/drawing/2014/main" val="327382520"/>
                  </a:ext>
                </a:extLst>
              </a:tr>
            </a:tbl>
          </a:graphicData>
        </a:graphic>
      </p:graphicFrame>
      <p:sp>
        <p:nvSpPr>
          <p:cNvPr id="2" name="Footer Placeholder 1">
            <a:extLst>
              <a:ext uri="{FF2B5EF4-FFF2-40B4-BE49-F238E27FC236}">
                <a16:creationId xmlns:a16="http://schemas.microsoft.com/office/drawing/2014/main" id="{E58C072E-334F-7E25-6952-0A27AB806DBE}"/>
              </a:ext>
            </a:extLst>
          </p:cNvPr>
          <p:cNvSpPr>
            <a:spLocks noGrp="1"/>
          </p:cNvSpPr>
          <p:nvPr>
            <p:ph type="ftr" sz="quarter" idx="11"/>
          </p:nvPr>
        </p:nvSpPr>
        <p:spPr/>
        <p:txBody>
          <a:bodyPr/>
          <a:lstStyle/>
          <a:p>
            <a:r>
              <a:rPr lang="en-GB" dirty="0"/>
              <a:t>26-06-2025 PCC Committee meeting notes</a:t>
            </a:r>
            <a:endParaRPr lang="en-US" dirty="0"/>
          </a:p>
        </p:txBody>
      </p:sp>
      <p:sp>
        <p:nvSpPr>
          <p:cNvPr id="3" name="Slide Number Placeholder 2">
            <a:extLst>
              <a:ext uri="{FF2B5EF4-FFF2-40B4-BE49-F238E27FC236}">
                <a16:creationId xmlns:a16="http://schemas.microsoft.com/office/drawing/2014/main" id="{608E01B1-C5CF-316E-E692-F008472BF28C}"/>
              </a:ext>
            </a:extLst>
          </p:cNvPr>
          <p:cNvSpPr>
            <a:spLocks noGrp="1"/>
          </p:cNvSpPr>
          <p:nvPr>
            <p:ph type="sldNum" sz="quarter" idx="12"/>
          </p:nvPr>
        </p:nvSpPr>
        <p:spPr/>
        <p:txBody>
          <a:bodyPr/>
          <a:lstStyle/>
          <a:p>
            <a:fld id="{58241D35-DF87-BF46-9EF8-F3BBBA942A9A}" type="slidenum">
              <a:rPr lang="en-US" smtClean="0"/>
              <a:t>3</a:t>
            </a:fld>
            <a:endParaRPr lang="en-US" dirty="0"/>
          </a:p>
        </p:txBody>
      </p:sp>
    </p:spTree>
    <p:extLst>
      <p:ext uri="{BB962C8B-B14F-4D97-AF65-F5344CB8AC3E}">
        <p14:creationId xmlns:p14="http://schemas.microsoft.com/office/powerpoint/2010/main" val="1840852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4238706244"/>
              </p:ext>
            </p:extLst>
          </p:nvPr>
        </p:nvGraphicFramePr>
        <p:xfrm>
          <a:off x="220980" y="941606"/>
          <a:ext cx="10822933" cy="5382838"/>
        </p:xfrm>
        <a:graphic>
          <a:graphicData uri="http://schemas.openxmlformats.org/drawingml/2006/table">
            <a:tbl>
              <a:tblPr firstRow="1" bandRow="1">
                <a:tableStyleId>{5C22544A-7EE6-4342-B048-85BDC9FD1C3A}</a:tableStyleId>
              </a:tblPr>
              <a:tblGrid>
                <a:gridCol w="2361964">
                  <a:extLst>
                    <a:ext uri="{9D8B030D-6E8A-4147-A177-3AD203B41FA5}">
                      <a16:colId xmlns:a16="http://schemas.microsoft.com/office/drawing/2014/main" val="20000"/>
                    </a:ext>
                  </a:extLst>
                </a:gridCol>
                <a:gridCol w="7400042">
                  <a:extLst>
                    <a:ext uri="{9D8B030D-6E8A-4147-A177-3AD203B41FA5}">
                      <a16:colId xmlns:a16="http://schemas.microsoft.com/office/drawing/2014/main" val="20001"/>
                    </a:ext>
                  </a:extLst>
                </a:gridCol>
                <a:gridCol w="1060927">
                  <a:extLst>
                    <a:ext uri="{9D8B030D-6E8A-4147-A177-3AD203B41FA5}">
                      <a16:colId xmlns:a16="http://schemas.microsoft.com/office/drawing/2014/main" val="20002"/>
                    </a:ext>
                  </a:extLst>
                </a:gridCol>
              </a:tblGrid>
              <a:tr h="385203">
                <a:tc>
                  <a:txBody>
                    <a:bodyPr/>
                    <a:lstStyle/>
                    <a:p>
                      <a:r>
                        <a:rPr lang="en-US" baseline="0" dirty="0"/>
                        <a:t>New Actions 26/06/25</a:t>
                      </a:r>
                      <a:endParaRPr lang="en-US" dirty="0"/>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0">
                <a:tc>
                  <a:txBody>
                    <a:bodyPr/>
                    <a:lstStyle/>
                    <a:p>
                      <a:r>
                        <a:rPr lang="en-US" sz="1200" dirty="0">
                          <a:solidFill>
                            <a:schemeClr val="tx1"/>
                          </a:solidFill>
                        </a:rPr>
                        <a:t>Revised constitution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Revised constitution</a:t>
                      </a:r>
                      <a:r>
                        <a:rPr lang="en-GB" sz="1200" dirty="0">
                          <a:solidFill>
                            <a:schemeClr val="tx1"/>
                          </a:solidFill>
                        </a:rPr>
                        <a:t> circulated, review comments needed</a:t>
                      </a:r>
                      <a:endParaRPr lang="en-US" sz="1200" dirty="0">
                        <a:solidFill>
                          <a:schemeClr val="tx1"/>
                        </a:solidFill>
                      </a:endParaRPr>
                    </a:p>
                  </a:txBody>
                  <a:tcPr/>
                </a:tc>
                <a:tc>
                  <a:txBody>
                    <a:bodyPr/>
                    <a:lstStyle/>
                    <a:p>
                      <a:r>
                        <a:rPr lang="en-US" sz="1200" dirty="0">
                          <a:solidFill>
                            <a:schemeClr val="tx1"/>
                          </a:solidFill>
                        </a:rPr>
                        <a:t>All</a:t>
                      </a:r>
                    </a:p>
                  </a:txBody>
                  <a:tcPr/>
                </a:tc>
                <a:extLst>
                  <a:ext uri="{0D108BD9-81ED-4DB2-BD59-A6C34878D82A}">
                    <a16:rowId xmlns:a16="http://schemas.microsoft.com/office/drawing/2014/main" val="1250222242"/>
                  </a:ext>
                </a:extLst>
              </a:tr>
              <a:tr h="0">
                <a:tc>
                  <a:txBody>
                    <a:bodyPr/>
                    <a:lstStyle/>
                    <a:p>
                      <a:r>
                        <a:rPr lang="en-US" sz="1200" dirty="0">
                          <a:solidFill>
                            <a:schemeClr val="tx1"/>
                          </a:solidFill>
                        </a:rPr>
                        <a:t>RR organisation info</a:t>
                      </a:r>
                    </a:p>
                  </a:txBody>
                  <a:tcPr/>
                </a:tc>
                <a:tc>
                  <a:txBody>
                    <a:bodyPr/>
                    <a:lstStyle/>
                    <a:p>
                      <a:r>
                        <a:rPr lang="en-GB" sz="1200" dirty="0"/>
                        <a:t>All the info from Scott Finney regarding organising the RR to be put on the website &amp; JustGo</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1587351536"/>
                  </a:ext>
                </a:extLst>
              </a:tr>
              <a:tr h="0">
                <a:tc>
                  <a:txBody>
                    <a:bodyPr/>
                    <a:lstStyle/>
                    <a:p>
                      <a:r>
                        <a:rPr lang="en-US" sz="1200" dirty="0">
                          <a:solidFill>
                            <a:schemeClr val="tx1"/>
                          </a:solidFill>
                        </a:rPr>
                        <a:t>RR co-organiser needed</a:t>
                      </a:r>
                    </a:p>
                  </a:txBody>
                  <a:tcPr/>
                </a:tc>
                <a:tc>
                  <a:txBody>
                    <a:bodyPr/>
                    <a:lstStyle/>
                    <a:p>
                      <a:r>
                        <a:rPr lang="en-GB" sz="1200" dirty="0"/>
                        <a:t>Volunteer needed to replace Alan Gray who is stepping down</a:t>
                      </a:r>
                    </a:p>
                  </a:txBody>
                  <a:tcPr/>
                </a:tc>
                <a:tc>
                  <a:txBody>
                    <a:bodyPr/>
                    <a:lstStyle/>
                    <a:p>
                      <a:r>
                        <a:rPr lang="en-US" sz="1200" dirty="0">
                          <a:solidFill>
                            <a:schemeClr val="tx1"/>
                          </a:solidFill>
                        </a:rPr>
                        <a:t>Garth</a:t>
                      </a:r>
                    </a:p>
                  </a:txBody>
                  <a:tcPr/>
                </a:tc>
                <a:extLst>
                  <a:ext uri="{0D108BD9-81ED-4DB2-BD59-A6C34878D82A}">
                    <a16:rowId xmlns:a16="http://schemas.microsoft.com/office/drawing/2014/main" val="2532522056"/>
                  </a:ext>
                </a:extLst>
              </a:tr>
              <a:tr h="0">
                <a:tc>
                  <a:txBody>
                    <a:bodyPr/>
                    <a:lstStyle/>
                    <a:p>
                      <a:r>
                        <a:rPr lang="en-US" sz="1200" dirty="0">
                          <a:solidFill>
                            <a:schemeClr val="tx1"/>
                          </a:solidFill>
                        </a:rPr>
                        <a:t>Multi use path clearing session</a:t>
                      </a:r>
                    </a:p>
                  </a:txBody>
                  <a:tcPr/>
                </a:tc>
                <a:tc>
                  <a:txBody>
                    <a:bodyPr/>
                    <a:lstStyle/>
                    <a:p>
                      <a:r>
                        <a:rPr lang="en-GB" sz="1200" dirty="0"/>
                        <a:t>Proposal to repeat June session again in October</a:t>
                      </a:r>
                    </a:p>
                  </a:txBody>
                  <a:tcPr/>
                </a:tc>
                <a:tc>
                  <a:txBody>
                    <a:bodyPr/>
                    <a:lstStyle/>
                    <a:p>
                      <a:r>
                        <a:rPr lang="en-US" sz="1200" dirty="0">
                          <a:solidFill>
                            <a:schemeClr val="tx1"/>
                          </a:solidFill>
                        </a:rPr>
                        <a:t>Claire</a:t>
                      </a:r>
                    </a:p>
                  </a:txBody>
                  <a:tcPr/>
                </a:tc>
                <a:extLst>
                  <a:ext uri="{0D108BD9-81ED-4DB2-BD59-A6C34878D82A}">
                    <a16:rowId xmlns:a16="http://schemas.microsoft.com/office/drawing/2014/main" val="4144791234"/>
                  </a:ext>
                </a:extLst>
              </a:tr>
              <a:tr h="0">
                <a:tc>
                  <a:txBody>
                    <a:bodyPr/>
                    <a:lstStyle/>
                    <a:p>
                      <a:r>
                        <a:rPr lang="en-GB" sz="1200" kern="1200" dirty="0">
                          <a:solidFill>
                            <a:schemeClr val="dk1"/>
                          </a:solidFill>
                          <a:effectLst/>
                          <a:latin typeface="+mn-lt"/>
                          <a:ea typeface="+mn-ea"/>
                          <a:cs typeface="+mn-cs"/>
                        </a:rPr>
                        <a:t>Women’s and girls SC Funding for new members: </a:t>
                      </a:r>
                    </a:p>
                  </a:txBody>
                  <a:tcPr/>
                </a:tc>
                <a:tc>
                  <a:txBody>
                    <a:bodyPr/>
                    <a:lstStyle/>
                    <a:p>
                      <a:r>
                        <a:rPr lang="en-GB" sz="1200" kern="1200" dirty="0">
                          <a:solidFill>
                            <a:schemeClr val="dk1"/>
                          </a:solidFill>
                          <a:latin typeface="+mn-lt"/>
                          <a:ea typeface="+mn-ea"/>
                          <a:cs typeface="+mn-cs"/>
                        </a:rPr>
                        <a:t>Intro block X 6 coached MTB skills set up to increase young female members in club, with a one off skills session for women (non members) if successful with funding. </a:t>
                      </a:r>
                    </a:p>
                  </a:txBody>
                  <a:tcPr/>
                </a:tc>
                <a:tc>
                  <a:txBody>
                    <a:bodyPr/>
                    <a:lstStyle/>
                    <a:p>
                      <a:r>
                        <a:rPr lang="en-US" sz="1200" dirty="0">
                          <a:solidFill>
                            <a:schemeClr val="tx1"/>
                          </a:solidFill>
                        </a:rPr>
                        <a:t>Claire</a:t>
                      </a:r>
                    </a:p>
                  </a:txBody>
                  <a:tcPr/>
                </a:tc>
                <a:extLst>
                  <a:ext uri="{0D108BD9-81ED-4DB2-BD59-A6C34878D82A}">
                    <a16:rowId xmlns:a16="http://schemas.microsoft.com/office/drawing/2014/main" val="2463721442"/>
                  </a:ext>
                </a:extLst>
              </a:tr>
              <a:tr h="0">
                <a:tc>
                  <a:txBody>
                    <a:bodyPr/>
                    <a:lstStyle/>
                    <a:p>
                      <a:r>
                        <a:rPr lang="en-US" sz="1200" dirty="0">
                          <a:solidFill>
                            <a:schemeClr val="tx1"/>
                          </a:solidFill>
                        </a:rPr>
                        <a:t>Roadside repairs workshop</a:t>
                      </a:r>
                    </a:p>
                  </a:txBody>
                  <a:tcPr/>
                </a:tc>
                <a:tc>
                  <a:txBody>
                    <a:bodyPr/>
                    <a:lstStyle/>
                    <a:p>
                      <a:r>
                        <a:rPr lang="en-GB" sz="1200" dirty="0"/>
                        <a:t>Repeat previous session but </a:t>
                      </a:r>
                      <a:r>
                        <a:rPr lang="en-GB" sz="1200" kern="1200" dirty="0">
                          <a:solidFill>
                            <a:schemeClr val="dk1"/>
                          </a:solidFill>
                          <a:effectLst/>
                          <a:latin typeface="+mn-lt"/>
                          <a:ea typeface="+mn-ea"/>
                          <a:cs typeface="+mn-cs"/>
                        </a:rPr>
                        <a:t>advertise to public as well as members</a:t>
                      </a:r>
                    </a:p>
                  </a:txBody>
                  <a:tcPr/>
                </a:tc>
                <a:tc>
                  <a:txBody>
                    <a:bodyPr/>
                    <a:lstStyle/>
                    <a:p>
                      <a:r>
                        <a:rPr lang="en-US" sz="1200" dirty="0">
                          <a:solidFill>
                            <a:schemeClr val="tx1"/>
                          </a:solidFill>
                        </a:rPr>
                        <a:t>Thomas</a:t>
                      </a:r>
                    </a:p>
                  </a:txBody>
                  <a:tcPr/>
                </a:tc>
                <a:extLst>
                  <a:ext uri="{0D108BD9-81ED-4DB2-BD59-A6C34878D82A}">
                    <a16:rowId xmlns:a16="http://schemas.microsoft.com/office/drawing/2014/main" val="1553038622"/>
                  </a:ext>
                </a:extLst>
              </a:tr>
              <a:tr h="0">
                <a:tc>
                  <a:txBody>
                    <a:bodyPr/>
                    <a:lstStyle/>
                    <a:p>
                      <a:r>
                        <a:rPr lang="en-US" sz="1200" dirty="0">
                          <a:solidFill>
                            <a:schemeClr val="tx1"/>
                          </a:solidFill>
                        </a:rPr>
                        <a:t>Kids club</a:t>
                      </a:r>
                    </a:p>
                  </a:txBody>
                  <a:tcPr/>
                </a:tc>
                <a:tc>
                  <a:txBody>
                    <a:bodyPr/>
                    <a:lstStyle/>
                    <a:p>
                      <a:r>
                        <a:rPr lang="en-GB" sz="1200" dirty="0"/>
                        <a:t>Meeting with Scott and potential leaders to be set up, arrange with the Kids club leaders to meet with the committee to support and include them for kids club decisions and any matters arising.</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641455965"/>
                  </a:ext>
                </a:extLst>
              </a:tr>
              <a:tr h="0">
                <a:tc>
                  <a:txBody>
                    <a:bodyPr/>
                    <a:lstStyle/>
                    <a:p>
                      <a:r>
                        <a:rPr lang="en-GB" sz="1200" dirty="0"/>
                        <a:t>PCC Annual Charity donation</a:t>
                      </a:r>
                      <a:endParaRPr lang="en-US" sz="1200" dirty="0">
                        <a:solidFill>
                          <a:schemeClr val="tx1"/>
                        </a:solidFill>
                      </a:endParaRPr>
                    </a:p>
                  </a:txBody>
                  <a:tcPr/>
                </a:tc>
                <a:tc>
                  <a:txBody>
                    <a:bodyPr/>
                    <a:lstStyle/>
                    <a:p>
                      <a:r>
                        <a:rPr lang="en-GB" sz="1200" dirty="0"/>
                        <a:t>Agreed to donate to Scottish Charity Air Ambulance, need top arrange “publicity” handover</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10002"/>
                  </a:ext>
                </a:extLst>
              </a:tr>
              <a:tr h="284997">
                <a:tc>
                  <a:txBody>
                    <a:bodyPr/>
                    <a:lstStyle/>
                    <a:p>
                      <a:r>
                        <a:rPr lang="en-US" sz="1200" dirty="0">
                          <a:solidFill>
                            <a:schemeClr val="tx1"/>
                          </a:solidFill>
                        </a:rPr>
                        <a:t>Hannah Steele</a:t>
                      </a:r>
                    </a:p>
                  </a:txBody>
                  <a:tcPr>
                    <a:solidFill>
                      <a:schemeClr val="accent1">
                        <a:tint val="20000"/>
                      </a:schemeClr>
                    </a:solidFill>
                  </a:tcPr>
                </a:tc>
                <a:tc>
                  <a:txBody>
                    <a:bodyPr/>
                    <a:lstStyle/>
                    <a:p>
                      <a:r>
                        <a:rPr lang="en-US" sz="1200" dirty="0">
                          <a:solidFill>
                            <a:schemeClr val="tx1"/>
                          </a:solidFill>
                        </a:rPr>
                        <a:t>MTB  leader training In progress, </a:t>
                      </a:r>
                      <a:r>
                        <a:rPr lang="en-GB" sz="1200" dirty="0">
                          <a:solidFill>
                            <a:schemeClr val="tx1"/>
                          </a:solidFill>
                        </a:rPr>
                        <a:t>MTB qualification to be arranged August</a:t>
                      </a:r>
                      <a:endParaRPr lang="en-US" sz="1200" dirty="0">
                        <a:solidFill>
                          <a:schemeClr val="tx1"/>
                        </a:solidFill>
                      </a:endParaRPr>
                    </a:p>
                  </a:txBody>
                  <a:tcPr>
                    <a:solidFill>
                      <a:schemeClr val="accent1">
                        <a:tint val="20000"/>
                      </a:schemeClr>
                    </a:solidFill>
                  </a:tcPr>
                </a:tc>
                <a:tc>
                  <a:txBody>
                    <a:bodyPr/>
                    <a:lstStyle/>
                    <a:p>
                      <a:r>
                        <a:rPr lang="en-US" sz="1200" dirty="0">
                          <a:solidFill>
                            <a:schemeClr val="tx1"/>
                          </a:solidFill>
                        </a:rPr>
                        <a:t>Claire</a:t>
                      </a:r>
                    </a:p>
                  </a:txBody>
                  <a:tcPr>
                    <a:solidFill>
                      <a:schemeClr val="accent1">
                        <a:tint val="20000"/>
                      </a:schemeClr>
                    </a:solidFill>
                  </a:tcPr>
                </a:tc>
                <a:extLst>
                  <a:ext uri="{0D108BD9-81ED-4DB2-BD59-A6C34878D82A}">
                    <a16:rowId xmlns:a16="http://schemas.microsoft.com/office/drawing/2014/main" val="10006"/>
                  </a:ext>
                </a:extLst>
              </a:tr>
              <a:tr h="0">
                <a:tc>
                  <a:txBody>
                    <a:bodyPr/>
                    <a:lstStyle/>
                    <a:p>
                      <a:r>
                        <a:rPr lang="en-US" sz="1200" dirty="0">
                          <a:solidFill>
                            <a:schemeClr val="tx1"/>
                          </a:solidFill>
                        </a:rPr>
                        <a:t>Club clothing</a:t>
                      </a:r>
                    </a:p>
                  </a:txBody>
                  <a:tcPr/>
                </a:tc>
                <a:tc>
                  <a:txBody>
                    <a:bodyPr/>
                    <a:lstStyle/>
                    <a:p>
                      <a:r>
                        <a:rPr lang="en-GB" sz="1200" baseline="0" dirty="0">
                          <a:solidFill>
                            <a:schemeClr val="tx1"/>
                          </a:solidFill>
                          <a:ea typeface="Times New Roman" panose="02020603050405020304" pitchFamily="18" charset="0"/>
                        </a:rPr>
                        <a:t>Kevin to discuss at SaddleDrunk if they could do order windows.</a:t>
                      </a:r>
                      <a:br>
                        <a:rPr lang="en-GB" sz="1200" baseline="0" dirty="0">
                          <a:solidFill>
                            <a:schemeClr val="tx1"/>
                          </a:solidFill>
                          <a:ea typeface="Times New Roman" panose="02020603050405020304" pitchFamily="18" charset="0"/>
                        </a:rPr>
                      </a:br>
                      <a:r>
                        <a:rPr lang="en-GB" sz="1200" baseline="0" dirty="0">
                          <a:solidFill>
                            <a:schemeClr val="tx1"/>
                          </a:solidFill>
                          <a:ea typeface="Times New Roman" panose="02020603050405020304" pitchFamily="18" charset="0"/>
                        </a:rPr>
                        <a:t> Check with Amy re different designs etc.???</a:t>
                      </a:r>
                    </a:p>
                  </a:txBody>
                  <a:tcPr/>
                </a:tc>
                <a:tc>
                  <a:txBody>
                    <a:bodyPr/>
                    <a:lstStyle/>
                    <a:p>
                      <a:r>
                        <a:rPr lang="en-US" sz="1200" dirty="0">
                          <a:solidFill>
                            <a:schemeClr val="tx1"/>
                          </a:solidFill>
                        </a:rPr>
                        <a:t>Kevin</a:t>
                      </a:r>
                    </a:p>
                    <a:p>
                      <a:r>
                        <a:rPr lang="en-US" sz="1200" dirty="0">
                          <a:solidFill>
                            <a:schemeClr val="tx1"/>
                          </a:solidFill>
                        </a:rPr>
                        <a:t>John</a:t>
                      </a:r>
                    </a:p>
                  </a:txBody>
                  <a:tcPr/>
                </a:tc>
                <a:extLst>
                  <a:ext uri="{0D108BD9-81ED-4DB2-BD59-A6C34878D82A}">
                    <a16:rowId xmlns:a16="http://schemas.microsoft.com/office/drawing/2014/main" val="3875799730"/>
                  </a:ext>
                </a:extLst>
              </a:tr>
              <a:tr h="283308">
                <a:tc>
                  <a:txBody>
                    <a:bodyPr/>
                    <a:lstStyle/>
                    <a:p>
                      <a:r>
                        <a:rPr lang="en-US" sz="1200" dirty="0">
                          <a:solidFill>
                            <a:schemeClr val="tx1"/>
                          </a:solidFill>
                        </a:rPr>
                        <a:t>More signage etc. needed.</a:t>
                      </a:r>
                    </a:p>
                  </a:txBody>
                  <a:tcPr/>
                </a:tc>
                <a:tc>
                  <a:txBody>
                    <a:bodyPr/>
                    <a:lstStyle/>
                    <a:p>
                      <a:r>
                        <a:rPr lang="en-US" sz="1200" dirty="0">
                          <a:solidFill>
                            <a:schemeClr val="tx1"/>
                          </a:solidFill>
                        </a:rPr>
                        <a:t>Order 2*feathers, 2*stop watches, 4*traffic signs (Police type)</a:t>
                      </a:r>
                    </a:p>
                  </a:txBody>
                  <a:tcPr/>
                </a:tc>
                <a:tc>
                  <a:txBody>
                    <a:bodyPr/>
                    <a:lstStyle/>
                    <a:p>
                      <a:r>
                        <a:rPr lang="en-US" sz="1200" dirty="0">
                          <a:solidFill>
                            <a:schemeClr val="tx1"/>
                          </a:solidFill>
                        </a:rPr>
                        <a:t>Kevin</a:t>
                      </a:r>
                    </a:p>
                  </a:txBody>
                  <a:tcPr/>
                </a:tc>
                <a:extLst>
                  <a:ext uri="{0D108BD9-81ED-4DB2-BD59-A6C34878D82A}">
                    <a16:rowId xmlns:a16="http://schemas.microsoft.com/office/drawing/2014/main" val="201726674"/>
                  </a:ext>
                </a:extLst>
              </a:tr>
              <a:tr h="220980">
                <a:tc>
                  <a:txBody>
                    <a:bodyPr/>
                    <a:lstStyle/>
                    <a:p>
                      <a:r>
                        <a:rPr lang="en-US" sz="1200" dirty="0">
                          <a:solidFill>
                            <a:schemeClr val="tx1"/>
                          </a:solidFill>
                        </a:rPr>
                        <a:t>Ladies RR</a:t>
                      </a:r>
                    </a:p>
                  </a:txBody>
                  <a:tcPr/>
                </a:tc>
                <a:tc>
                  <a:txBody>
                    <a:bodyPr/>
                    <a:lstStyle/>
                    <a:p>
                      <a:pPr marL="0" indent="0">
                        <a:buNone/>
                      </a:pPr>
                      <a:r>
                        <a:rPr lang="en-US" sz="1200" dirty="0">
                          <a:solidFill>
                            <a:schemeClr val="tx1"/>
                          </a:solidFill>
                        </a:rPr>
                        <a:t>Consider holding Ladies RR</a:t>
                      </a:r>
                    </a:p>
                  </a:txBody>
                  <a:tcPr/>
                </a:tc>
                <a:tc>
                  <a:txBody>
                    <a:bodyPr/>
                    <a:lstStyle/>
                    <a:p>
                      <a:r>
                        <a:rPr lang="en-US" sz="1200" dirty="0">
                          <a:solidFill>
                            <a:schemeClr val="tx1"/>
                          </a:solidFill>
                        </a:rPr>
                        <a:t>Claire</a:t>
                      </a:r>
                    </a:p>
                  </a:txBody>
                  <a:tcPr/>
                </a:tc>
                <a:extLst>
                  <a:ext uri="{0D108BD9-81ED-4DB2-BD59-A6C34878D82A}">
                    <a16:rowId xmlns:a16="http://schemas.microsoft.com/office/drawing/2014/main" val="2276698731"/>
                  </a:ext>
                </a:extLst>
              </a:tr>
              <a:tr h="280592">
                <a:tc>
                  <a:txBody>
                    <a:bodyPr/>
                    <a:lstStyle/>
                    <a:p>
                      <a:r>
                        <a:rPr lang="en-US" sz="1200" dirty="0">
                          <a:solidFill>
                            <a:schemeClr val="tx1"/>
                          </a:solidFill>
                        </a:rPr>
                        <a:t>Use of WLCC</a:t>
                      </a:r>
                    </a:p>
                  </a:txBody>
                  <a:tcPr/>
                </a:tc>
                <a:tc>
                  <a:txBody>
                    <a:bodyPr/>
                    <a:lstStyle/>
                    <a:p>
                      <a:pPr marL="0" indent="0">
                        <a:buNone/>
                      </a:pPr>
                      <a:r>
                        <a:rPr lang="en-US" sz="1200" dirty="0">
                          <a:solidFill>
                            <a:schemeClr val="tx1"/>
                          </a:solidFill>
                        </a:rPr>
                        <a:t>Club sessions at the West Lothian Cycle circuit need qualified coach, what type? Contact Alan Gray</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2194226437"/>
                  </a:ext>
                </a:extLst>
              </a:tr>
              <a:tr h="265915">
                <a:tc>
                  <a:txBody>
                    <a:bodyPr/>
                    <a:lstStyle/>
                    <a:p>
                      <a:r>
                        <a:rPr lang="en-GB" sz="1200" kern="1200" dirty="0">
                          <a:solidFill>
                            <a:schemeClr val="tx1"/>
                          </a:solidFill>
                          <a:latin typeface="+mn-lt"/>
                          <a:ea typeface="+mn-ea"/>
                          <a:cs typeface="+mn-cs"/>
                        </a:rPr>
                        <a:t>Membership 2025 </a:t>
                      </a:r>
                      <a:endParaRPr lang="en-US" sz="12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Membership to 26/6/25: U18M-29, U18F-3, SnrM-116, SnrF-30 plus approx. 10 more, Total 190 approx.</a:t>
                      </a:r>
                    </a:p>
                  </a:txBody>
                  <a:tcPr/>
                </a:tc>
                <a:tc>
                  <a:txBody>
                    <a:bodyPr/>
                    <a:lstStyle/>
                    <a:p>
                      <a:r>
                        <a:rPr lang="en-US" sz="1200" kern="1200" dirty="0">
                          <a:solidFill>
                            <a:schemeClr val="tx1"/>
                          </a:solidFill>
                          <a:latin typeface="+mn-lt"/>
                          <a:ea typeface="+mn-ea"/>
                          <a:cs typeface="+mn-cs"/>
                        </a:rPr>
                        <a:t>John</a:t>
                      </a:r>
                    </a:p>
                  </a:txBody>
                  <a:tcPr/>
                </a:tc>
                <a:extLst>
                  <a:ext uri="{0D108BD9-81ED-4DB2-BD59-A6C34878D82A}">
                    <a16:rowId xmlns:a16="http://schemas.microsoft.com/office/drawing/2014/main" val="3963752348"/>
                  </a:ext>
                </a:extLst>
              </a:tr>
              <a:tr h="291289">
                <a:tc>
                  <a:txBody>
                    <a:bodyPr/>
                    <a:lstStyle/>
                    <a:p>
                      <a:r>
                        <a:rPr lang="en-GB" sz="1200" kern="1200" dirty="0">
                          <a:solidFill>
                            <a:schemeClr val="tx1"/>
                          </a:solidFill>
                          <a:latin typeface="+mn-lt"/>
                          <a:ea typeface="+mn-ea"/>
                          <a:cs typeface="+mn-cs"/>
                        </a:rPr>
                        <a:t>JustGo management system </a:t>
                      </a:r>
                      <a:endParaRPr lang="en-US" sz="12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latin typeface="+mn-lt"/>
                          <a:ea typeface="+mn-ea"/>
                          <a:cs typeface="+mn-cs"/>
                        </a:rPr>
                        <a:t>Chase up PVGs for committee members and PVG, CWPS and FA qualifications for helpers, leaders, coaches etc.</a:t>
                      </a:r>
                    </a:p>
                  </a:txBody>
                  <a:tcPr/>
                </a:tc>
                <a:tc>
                  <a:txBody>
                    <a:bodyPr/>
                    <a:lstStyle/>
                    <a:p>
                      <a:r>
                        <a:rPr lang="en-GB" sz="1200" kern="1200" dirty="0">
                          <a:solidFill>
                            <a:schemeClr val="tx1"/>
                          </a:solidFill>
                          <a:latin typeface="+mn-lt"/>
                          <a:ea typeface="+mn-ea"/>
                          <a:cs typeface="+mn-cs"/>
                        </a:rPr>
                        <a:t>Alison</a:t>
                      </a:r>
                      <a:endParaRPr lang="en-US" sz="1200" kern="1200" dirty="0">
                        <a:solidFill>
                          <a:schemeClr val="tx1"/>
                        </a:solidFill>
                        <a:latin typeface="+mn-lt"/>
                        <a:ea typeface="+mn-ea"/>
                        <a:cs typeface="+mn-cs"/>
                      </a:endParaRPr>
                    </a:p>
                  </a:txBody>
                  <a:tcPr/>
                </a:tc>
                <a:extLst>
                  <a:ext uri="{0D108BD9-81ED-4DB2-BD59-A6C34878D82A}">
                    <a16:rowId xmlns:a16="http://schemas.microsoft.com/office/drawing/2014/main" val="1644525602"/>
                  </a:ext>
                </a:extLst>
              </a:tr>
              <a:tr h="291289">
                <a:tc>
                  <a:txBody>
                    <a:bodyPr/>
                    <a:lstStyle/>
                    <a:p>
                      <a:r>
                        <a:rPr lang="en-GB" sz="1200" kern="1200" dirty="0">
                          <a:solidFill>
                            <a:schemeClr val="dk1"/>
                          </a:solidFill>
                          <a:effectLst/>
                          <a:latin typeface="+mn-lt"/>
                          <a:ea typeface="+mn-ea"/>
                          <a:cs typeface="+mn-cs"/>
                        </a:rPr>
                        <a:t>Trophy for Ladies Road bike TT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mn-lt"/>
                          <a:ea typeface="+mn-ea"/>
                          <a:cs typeface="+mn-cs"/>
                        </a:rPr>
                        <a:t>Trophy needed for Ladies Road bike TT category (possibly Kathy Gilchrist has spare trophies) </a:t>
                      </a:r>
                      <a:endParaRPr lang="en-US" sz="1200" dirty="0">
                        <a:solidFill>
                          <a:schemeClr val="tx1"/>
                        </a:solidFill>
                      </a:endParaRPr>
                    </a:p>
                  </a:txBody>
                  <a:tcPr/>
                </a:tc>
                <a:tc>
                  <a:txBody>
                    <a:bodyPr/>
                    <a:lstStyle/>
                    <a:p>
                      <a:r>
                        <a:rPr lang="en-US" sz="1200" dirty="0">
                          <a:solidFill>
                            <a:schemeClr val="tx1"/>
                          </a:solidFill>
                        </a:rPr>
                        <a:t>Kevin</a:t>
                      </a:r>
                    </a:p>
                  </a:txBody>
                  <a:tcPr/>
                </a:tc>
                <a:extLst>
                  <a:ext uri="{0D108BD9-81ED-4DB2-BD59-A6C34878D82A}">
                    <a16:rowId xmlns:a16="http://schemas.microsoft.com/office/drawing/2014/main" val="176811675"/>
                  </a:ext>
                </a:extLst>
              </a:tr>
            </a:tbl>
          </a:graphicData>
        </a:graphic>
      </p:graphicFrame>
      <p:sp>
        <p:nvSpPr>
          <p:cNvPr id="3" name="Footer Placeholder 2">
            <a:extLst>
              <a:ext uri="{FF2B5EF4-FFF2-40B4-BE49-F238E27FC236}">
                <a16:creationId xmlns:a16="http://schemas.microsoft.com/office/drawing/2014/main" id="{286B61FA-2C48-6437-BC8A-2482DDC3F837}"/>
              </a:ext>
            </a:extLst>
          </p:cNvPr>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a:extLst>
              <a:ext uri="{FF2B5EF4-FFF2-40B4-BE49-F238E27FC236}">
                <a16:creationId xmlns:a16="http://schemas.microsoft.com/office/drawing/2014/main" id="{955B95FD-1FB1-C42D-F050-A231DD4D58F5}"/>
              </a:ext>
            </a:extLst>
          </p:cNvPr>
          <p:cNvSpPr>
            <a:spLocks noGrp="1"/>
          </p:cNvSpPr>
          <p:nvPr>
            <p:ph type="sldNum" sz="quarter" idx="12"/>
          </p:nvPr>
        </p:nvSpPr>
        <p:spPr/>
        <p:txBody>
          <a:bodyPr/>
          <a:lstStyle/>
          <a:p>
            <a:fld id="{58241D35-DF87-BF46-9EF8-F3BBBA942A9A}" type="slidenum">
              <a:rPr lang="en-US" smtClean="0"/>
              <a:t>4</a:t>
            </a:fld>
            <a:endParaRPr lang="en-US" dirty="0"/>
          </a:p>
        </p:txBody>
      </p:sp>
    </p:spTree>
    <p:extLst>
      <p:ext uri="{BB962C8B-B14F-4D97-AF65-F5344CB8AC3E}">
        <p14:creationId xmlns:p14="http://schemas.microsoft.com/office/powerpoint/2010/main" val="77765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772376571"/>
              </p:ext>
            </p:extLst>
          </p:nvPr>
        </p:nvGraphicFramePr>
        <p:xfrm>
          <a:off x="358219" y="968164"/>
          <a:ext cx="11361176" cy="4612640"/>
        </p:xfrm>
        <a:graphic>
          <a:graphicData uri="http://schemas.openxmlformats.org/drawingml/2006/table">
            <a:tbl>
              <a:tblPr firstRow="1" bandRow="1">
                <a:tableStyleId>{5C22544A-7EE6-4342-B048-85BDC9FD1C3A}</a:tableStyleId>
              </a:tblPr>
              <a:tblGrid>
                <a:gridCol w="543481">
                  <a:extLst>
                    <a:ext uri="{9D8B030D-6E8A-4147-A177-3AD203B41FA5}">
                      <a16:colId xmlns:a16="http://schemas.microsoft.com/office/drawing/2014/main" val="1594945921"/>
                    </a:ext>
                  </a:extLst>
                </a:gridCol>
                <a:gridCol w="2819021">
                  <a:extLst>
                    <a:ext uri="{9D8B030D-6E8A-4147-A177-3AD203B41FA5}">
                      <a16:colId xmlns:a16="http://schemas.microsoft.com/office/drawing/2014/main" val="20000"/>
                    </a:ext>
                  </a:extLst>
                </a:gridCol>
                <a:gridCol w="6578979">
                  <a:extLst>
                    <a:ext uri="{9D8B030D-6E8A-4147-A177-3AD203B41FA5}">
                      <a16:colId xmlns:a16="http://schemas.microsoft.com/office/drawing/2014/main" val="20001"/>
                    </a:ext>
                  </a:extLst>
                </a:gridCol>
                <a:gridCol w="1419695">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Outstanding Actions</a:t>
                      </a:r>
                    </a:p>
                  </a:txBody>
                  <a:tcPr/>
                </a:tc>
                <a:tc>
                  <a:txBody>
                    <a:bodyPr/>
                    <a:lstStyle/>
                    <a:p>
                      <a:r>
                        <a:rPr lang="en-US" dirty="0"/>
                        <a:t>Comment</a:t>
                      </a:r>
                    </a:p>
                  </a:txBody>
                  <a:tcPr/>
                </a:tc>
                <a:tc>
                  <a:txBody>
                    <a:bodyPr/>
                    <a:lstStyle/>
                    <a:p>
                      <a:r>
                        <a:rPr lang="en-US" dirty="0"/>
                        <a:t> Actions</a:t>
                      </a:r>
                    </a:p>
                  </a:txBody>
                  <a:tcPr/>
                </a:tc>
                <a:extLst>
                  <a:ext uri="{0D108BD9-81ED-4DB2-BD59-A6C34878D82A}">
                    <a16:rowId xmlns:a16="http://schemas.microsoft.com/office/drawing/2014/main" val="10000"/>
                  </a:ext>
                </a:extLst>
              </a:tr>
              <a:tr h="311996">
                <a:tc>
                  <a:txBody>
                    <a:bodyPr/>
                    <a:lstStyle/>
                    <a:p>
                      <a:endParaRPr lang="en-US" sz="1200" dirty="0"/>
                    </a:p>
                  </a:txBody>
                  <a:tcPr/>
                </a:tc>
                <a:tc>
                  <a:txBody>
                    <a:bodyPr/>
                    <a:lstStyle/>
                    <a:p>
                      <a:pPr marL="0" algn="l" defTabSz="914400" rtl="0" eaLnBrk="1" latinLnBrk="0" hangingPunct="1"/>
                      <a:r>
                        <a:rPr lang="en-GB" sz="1200" kern="1200" dirty="0">
                          <a:solidFill>
                            <a:schemeClr val="dk1"/>
                          </a:solidFill>
                          <a:latin typeface="+mn-lt"/>
                          <a:ea typeface="+mn-ea"/>
                          <a:cs typeface="+mn-cs"/>
                        </a:rPr>
                        <a:t>Explore pulling together the handbook &amp; SC policies into one document.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242424"/>
                          </a:solidFill>
                          <a:effectLst/>
                          <a:latin typeface="Aptos" panose="020B0004020202020204" pitchFamily="34" charset="0"/>
                        </a:rPr>
                        <a:t>See how Scottish Cycling JustGo management system helps</a:t>
                      </a:r>
                    </a:p>
                  </a:txBody>
                  <a:tcPr/>
                </a:tc>
                <a:tc>
                  <a:txBody>
                    <a:bodyPr/>
                    <a:lstStyle/>
                    <a:p>
                      <a:pPr marL="0" algn="l" defTabSz="914400" rtl="0" eaLnBrk="1" latinLnBrk="0" hangingPunct="1"/>
                      <a:r>
                        <a:rPr lang="en-GB" sz="1200" kern="1200" dirty="0">
                          <a:solidFill>
                            <a:schemeClr val="dk1"/>
                          </a:solidFill>
                          <a:latin typeface="+mn-lt"/>
                          <a:ea typeface="+mn-ea"/>
                          <a:cs typeface="+mn-cs"/>
                        </a:rPr>
                        <a:t>John</a:t>
                      </a:r>
                    </a:p>
                  </a:txBody>
                  <a:tcPr/>
                </a:tc>
                <a:extLst>
                  <a:ext uri="{0D108BD9-81ED-4DB2-BD59-A6C34878D82A}">
                    <a16:rowId xmlns:a16="http://schemas.microsoft.com/office/drawing/2014/main" val="825118783"/>
                  </a:ext>
                </a:extLst>
              </a:tr>
              <a:tr h="311996">
                <a:tc>
                  <a:txBody>
                    <a:bodyPr/>
                    <a:lstStyle/>
                    <a:p>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noProof="0" dirty="0"/>
                        <a:t>First Aid Course, </a:t>
                      </a:r>
                      <a:r>
                        <a:rPr lang="en-GB" sz="1200" noProof="0" dirty="0">
                          <a:solidFill>
                            <a:schemeClr val="tx1"/>
                          </a:solidFill>
                        </a:rPr>
                        <a:t>separate date needed for Feargus Pearson</a:t>
                      </a:r>
                      <a:endParaRPr lang="en-GB" sz="1200" noProof="0" dirty="0"/>
                    </a:p>
                  </a:txBody>
                  <a:tcPr/>
                </a:tc>
                <a:tc>
                  <a:txBody>
                    <a:bodyPr/>
                    <a:lstStyle/>
                    <a:p>
                      <a:endParaRPr lang="en-GB" sz="1200" noProof="0" dirty="0"/>
                    </a:p>
                  </a:txBody>
                  <a:tcPr/>
                </a:tc>
                <a:tc>
                  <a:txBody>
                    <a:bodyPr/>
                    <a:lstStyle/>
                    <a:p>
                      <a:r>
                        <a:rPr lang="en-GB" sz="1200" noProof="0" dirty="0">
                          <a:solidFill>
                            <a:schemeClr val="tx1"/>
                          </a:solidFill>
                        </a:rPr>
                        <a:t>Garth</a:t>
                      </a:r>
                    </a:p>
                  </a:txBody>
                  <a:tcPr/>
                </a:tc>
                <a:extLst>
                  <a:ext uri="{0D108BD9-81ED-4DB2-BD59-A6C34878D82A}">
                    <a16:rowId xmlns:a16="http://schemas.microsoft.com/office/drawing/2014/main" val="2691322699"/>
                  </a:ext>
                </a:extLst>
              </a:tr>
              <a:tr h="312758">
                <a:tc>
                  <a:txBody>
                    <a:bodyPr/>
                    <a:lstStyle/>
                    <a:p>
                      <a:endParaRPr lang="en-US" sz="1200" dirty="0"/>
                    </a:p>
                  </a:txBody>
                  <a:tcPr/>
                </a:tc>
                <a:tc>
                  <a:txBody>
                    <a:bodyPr/>
                    <a:lstStyle/>
                    <a:p>
                      <a:r>
                        <a:rPr lang="en-GB" sz="1200" kern="1200" dirty="0">
                          <a:solidFill>
                            <a:schemeClr val="dk1"/>
                          </a:solidFill>
                          <a:effectLst/>
                          <a:latin typeface="+mn-lt"/>
                          <a:ea typeface="+mn-ea"/>
                          <a:cs typeface="+mn-cs"/>
                        </a:rPr>
                        <a:t>PCC bank account </a:t>
                      </a:r>
                      <a:endParaRPr lang="en-US" sz="1200" dirty="0">
                        <a:solidFill>
                          <a:schemeClr val="tx1"/>
                        </a:solidFill>
                      </a:endParaRPr>
                    </a:p>
                  </a:txBody>
                  <a:tcPr/>
                </a:tc>
                <a:tc>
                  <a:txBody>
                    <a:bodyPr/>
                    <a:lstStyle/>
                    <a:p>
                      <a:pPr marL="0" indent="0">
                        <a:buNone/>
                      </a:pPr>
                      <a:r>
                        <a:rPr lang="en-GB" sz="1200" kern="1200" dirty="0">
                          <a:solidFill>
                            <a:schemeClr val="dk1"/>
                          </a:solidFill>
                          <a:effectLst/>
                          <a:latin typeface="+mn-lt"/>
                          <a:ea typeface="+mn-ea"/>
                          <a:cs typeface="+mn-cs"/>
                        </a:rPr>
                        <a:t>Update account to include Chair and Secretary in addition to Roy Richardson as treasurer. Need to update PayPal mandate as well.</a:t>
                      </a:r>
                      <a:endParaRPr lang="en-US" sz="1200" dirty="0">
                        <a:solidFill>
                          <a:schemeClr val="tx1"/>
                        </a:solidFill>
                      </a:endParaRPr>
                    </a:p>
                  </a:txBody>
                  <a:tcPr/>
                </a:tc>
                <a:tc>
                  <a:txBody>
                    <a:bodyPr/>
                    <a:lstStyle/>
                    <a:p>
                      <a:r>
                        <a:rPr lang="en-US" sz="1200" dirty="0">
                          <a:solidFill>
                            <a:schemeClr val="tx1"/>
                          </a:solidFill>
                        </a:rPr>
                        <a:t>Roy</a:t>
                      </a:r>
                    </a:p>
                  </a:txBody>
                  <a:tcPr/>
                </a:tc>
                <a:extLst>
                  <a:ext uri="{0D108BD9-81ED-4DB2-BD59-A6C34878D82A}">
                    <a16:rowId xmlns:a16="http://schemas.microsoft.com/office/drawing/2014/main" val="3981083082"/>
                  </a:ext>
                </a:extLst>
              </a:tr>
              <a:tr h="311996">
                <a:tc>
                  <a:txBody>
                    <a:bodyPr/>
                    <a:lstStyle/>
                    <a:p>
                      <a:endParaRPr lang="en-US" sz="1200" dirty="0"/>
                    </a:p>
                  </a:txBody>
                  <a:tcPr/>
                </a:tc>
                <a:tc>
                  <a:txBody>
                    <a:bodyPr/>
                    <a:lstStyle/>
                    <a:p>
                      <a:r>
                        <a:rPr lang="en-US" sz="1200" dirty="0">
                          <a:solidFill>
                            <a:schemeClr val="tx1"/>
                          </a:solidFill>
                        </a:rPr>
                        <a:t>Investigate PCC becoming a SCIO</a:t>
                      </a:r>
                    </a:p>
                  </a:txBody>
                  <a:tcPr/>
                </a:tc>
                <a:tc>
                  <a:txBody>
                    <a:bodyPr/>
                    <a:lstStyle/>
                    <a:p>
                      <a:r>
                        <a:rPr lang="en-US" sz="1200" dirty="0">
                          <a:solidFill>
                            <a:schemeClr val="tx1"/>
                          </a:solidFill>
                        </a:rPr>
                        <a:t>What  does being a SCIO entail and do we want to be one?  Information needed from SC</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2327731381"/>
                  </a:ext>
                </a:extLst>
              </a:tr>
              <a:tr h="246804">
                <a:tc>
                  <a:txBody>
                    <a:bodyPr/>
                    <a:lstStyle/>
                    <a:p>
                      <a:endParaRPr lang="en-US" sz="1200" dirty="0"/>
                    </a:p>
                  </a:txBody>
                  <a:tcPr/>
                </a:tc>
                <a:tc>
                  <a:txBody>
                    <a:bodyPr/>
                    <a:lstStyle/>
                    <a:p>
                      <a:r>
                        <a:rPr lang="en-US" sz="1200" dirty="0">
                          <a:solidFill>
                            <a:schemeClr val="tx1"/>
                          </a:solidFill>
                        </a:rPr>
                        <a:t>Draft 2025 budget of club finances.</a:t>
                      </a:r>
                    </a:p>
                  </a:txBody>
                  <a:tcPr/>
                </a:tc>
                <a:tc>
                  <a:txBody>
                    <a:bodyPr/>
                    <a:lstStyle/>
                    <a:p>
                      <a:r>
                        <a:rPr lang="en-US" sz="1200" dirty="0">
                          <a:solidFill>
                            <a:schemeClr val="tx1"/>
                          </a:solidFill>
                        </a:rPr>
                        <a:t>Draft expenditure plan circulated.  Need to keep as monitor of financial situation during year.   </a:t>
                      </a:r>
                    </a:p>
                  </a:txBody>
                  <a:tcPr/>
                </a:tc>
                <a:tc>
                  <a:txBody>
                    <a:bodyPr/>
                    <a:lstStyle/>
                    <a:p>
                      <a:r>
                        <a:rPr lang="en-US" sz="1200" dirty="0">
                          <a:solidFill>
                            <a:schemeClr val="tx1"/>
                          </a:solidFill>
                        </a:rPr>
                        <a:t>Roy</a:t>
                      </a:r>
                    </a:p>
                  </a:txBody>
                  <a:tcPr/>
                </a:tc>
                <a:extLst>
                  <a:ext uri="{0D108BD9-81ED-4DB2-BD59-A6C34878D82A}">
                    <a16:rowId xmlns:a16="http://schemas.microsoft.com/office/drawing/2014/main" val="3486402179"/>
                  </a:ext>
                </a:extLst>
              </a:tr>
              <a:tr h="311996">
                <a:tc>
                  <a:txBody>
                    <a:bodyPr/>
                    <a:lstStyle/>
                    <a:p>
                      <a:endParaRPr lang="en-US" sz="1200" dirty="0"/>
                    </a:p>
                  </a:txBody>
                  <a:tcPr/>
                </a:tc>
                <a:tc>
                  <a:txBody>
                    <a:bodyPr/>
                    <a:lstStyle/>
                    <a:p>
                      <a:r>
                        <a:rPr lang="en-US" sz="1200" dirty="0">
                          <a:solidFill>
                            <a:schemeClr val="tx1"/>
                          </a:solidFill>
                        </a:rPr>
                        <a:t>Saturday gravel rides</a:t>
                      </a:r>
                    </a:p>
                  </a:txBody>
                  <a:tcPr/>
                </a:tc>
                <a:tc>
                  <a:txBody>
                    <a:bodyPr/>
                    <a:lstStyle/>
                    <a:p>
                      <a:r>
                        <a:rPr lang="en-US" sz="1200" dirty="0">
                          <a:solidFill>
                            <a:schemeClr val="tx1"/>
                          </a:solidFill>
                        </a:rPr>
                        <a:t>Advertise rides via FB and website</a:t>
                      </a:r>
                    </a:p>
                    <a:p>
                      <a:r>
                        <a:rPr lang="en-US" sz="1200" dirty="0">
                          <a:solidFill>
                            <a:schemeClr val="tx1"/>
                          </a:solidFill>
                        </a:rPr>
                        <a:t>Scott to co-ordinate dates of these rides with Hannah Steele.</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3195984144"/>
                  </a:ext>
                </a:extLst>
              </a:tr>
              <a:tr h="311996">
                <a:tc>
                  <a:txBody>
                    <a:bodyPr/>
                    <a:lstStyle/>
                    <a:p>
                      <a:endParaRPr lang="en-US" sz="1200" dirty="0"/>
                    </a:p>
                  </a:txBody>
                  <a:tcPr/>
                </a:tc>
                <a:tc>
                  <a:txBody>
                    <a:bodyPr/>
                    <a:lstStyle/>
                    <a:p>
                      <a:r>
                        <a:rPr lang="en-US" sz="1200" dirty="0">
                          <a:solidFill>
                            <a:schemeClr val="tx1"/>
                          </a:solidFill>
                        </a:rPr>
                        <a:t>British Cycling Membership</a:t>
                      </a:r>
                    </a:p>
                  </a:txBody>
                  <a:tcPr/>
                </a:tc>
                <a:tc>
                  <a:txBody>
                    <a:bodyPr/>
                    <a:lstStyle/>
                    <a:p>
                      <a:r>
                        <a:rPr lang="en-US" sz="1200" dirty="0">
                          <a:solidFill>
                            <a:schemeClr val="tx1"/>
                          </a:solidFill>
                        </a:rPr>
                        <a:t>We have 7 free memberships, of which 4 are for the Officers of the club and 3 for our most active coaches. Club officers need to phone BC when renewing to confirm their free membership. Need to identify the coaches.  Colin Hutchison to be nominated.</a:t>
                      </a:r>
                    </a:p>
                  </a:txBody>
                  <a:tcPr/>
                </a:tc>
                <a:tc>
                  <a:txBody>
                    <a:bodyPr/>
                    <a:lstStyle/>
                    <a:p>
                      <a:r>
                        <a:rPr lang="en-US" sz="1200" dirty="0">
                          <a:solidFill>
                            <a:schemeClr val="tx1"/>
                          </a:solidFill>
                        </a:rPr>
                        <a:t>John &amp; Alison</a:t>
                      </a:r>
                    </a:p>
                  </a:txBody>
                  <a:tcPr/>
                </a:tc>
                <a:extLst>
                  <a:ext uri="{0D108BD9-81ED-4DB2-BD59-A6C34878D82A}">
                    <a16:rowId xmlns:a16="http://schemas.microsoft.com/office/drawing/2014/main" val="4131091786"/>
                  </a:ext>
                </a:extLst>
              </a:tr>
              <a:tr h="277284">
                <a:tc>
                  <a:txBody>
                    <a:bodyPr/>
                    <a:lstStyle/>
                    <a:p>
                      <a:endParaRPr lang="en-US" sz="1200" dirty="0"/>
                    </a:p>
                  </a:txBody>
                  <a:tcPr/>
                </a:tc>
                <a:tc>
                  <a:txBody>
                    <a:bodyPr/>
                    <a:lstStyle/>
                    <a:p>
                      <a:r>
                        <a:rPr lang="en-US" sz="1200" dirty="0">
                          <a:solidFill>
                            <a:schemeClr val="tx1"/>
                          </a:solidFill>
                        </a:rPr>
                        <a:t>First Aid kit.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Check First Aid kit to ensure all of it is in date. T</a:t>
                      </a:r>
                      <a:r>
                        <a:rPr lang="en-GB" sz="1200" dirty="0">
                          <a:solidFill>
                            <a:schemeClr val="tx1"/>
                          </a:solidFill>
                        </a:rPr>
                        <a:t>o be checked for Time Trial and kids club </a:t>
                      </a:r>
                      <a:endParaRPr lang="en-US" sz="1200" dirty="0">
                        <a:solidFill>
                          <a:schemeClr val="tx1"/>
                        </a:solidFill>
                      </a:endParaRPr>
                    </a:p>
                  </a:txBody>
                  <a:tcPr/>
                </a:tc>
                <a:tc>
                  <a:txBody>
                    <a:bodyPr/>
                    <a:lstStyle/>
                    <a:p>
                      <a:r>
                        <a:rPr lang="en-US" sz="1200" dirty="0">
                          <a:solidFill>
                            <a:schemeClr val="tx1"/>
                          </a:solidFill>
                        </a:rPr>
                        <a:t>Kevin, Scott, Colin</a:t>
                      </a:r>
                    </a:p>
                  </a:txBody>
                  <a:tcPr/>
                </a:tc>
                <a:extLst>
                  <a:ext uri="{0D108BD9-81ED-4DB2-BD59-A6C34878D82A}">
                    <a16:rowId xmlns:a16="http://schemas.microsoft.com/office/drawing/2014/main" val="4046814999"/>
                  </a:ext>
                </a:extLst>
              </a:tr>
              <a:tr h="311996">
                <a:tc>
                  <a:txBody>
                    <a:bodyPr/>
                    <a:lstStyle/>
                    <a:p>
                      <a:endParaRPr lang="en-US" sz="1200" dirty="0"/>
                    </a:p>
                  </a:txBody>
                  <a:tcPr/>
                </a:tc>
                <a:tc>
                  <a:txBody>
                    <a:bodyPr/>
                    <a:lstStyle/>
                    <a:p>
                      <a:r>
                        <a:rPr lang="en-GB" sz="1200" b="0" i="0" dirty="0">
                          <a:solidFill>
                            <a:srgbClr val="242424"/>
                          </a:solidFill>
                          <a:effectLst/>
                          <a:latin typeface="Aptos" panose="020B0004020202020204" pitchFamily="34" charset="0"/>
                        </a:rPr>
                        <a:t>New Committee Members update on website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Agreed to write up a short bio for new Committee members to be posted on FaceBook update on the website.  Also need a photo of Kevin.  Copy what is on FB</a:t>
                      </a:r>
                    </a:p>
                  </a:txBody>
                  <a:tcPr/>
                </a:tc>
                <a:tc>
                  <a:txBody>
                    <a:bodyPr/>
                    <a:lstStyle/>
                    <a:p>
                      <a:r>
                        <a:rPr lang="en-US" sz="1200" dirty="0">
                          <a:solidFill>
                            <a:schemeClr val="tx1"/>
                          </a:solidFill>
                        </a:rPr>
                        <a:t>Rik, Roy, Kevin and Scott, John</a:t>
                      </a:r>
                    </a:p>
                  </a:txBody>
                  <a:tcPr/>
                </a:tc>
                <a:extLst>
                  <a:ext uri="{0D108BD9-81ED-4DB2-BD59-A6C34878D82A}">
                    <a16:rowId xmlns:a16="http://schemas.microsoft.com/office/drawing/2014/main" val="3038024309"/>
                  </a:ext>
                </a:extLst>
              </a:tr>
              <a:tr h="311996">
                <a:tc>
                  <a:txBody>
                    <a:bodyPr/>
                    <a:lstStyle/>
                    <a:p>
                      <a:endParaRPr lang="en-US" sz="1200" dirty="0"/>
                    </a:p>
                  </a:txBody>
                  <a:tcPr/>
                </a:tc>
                <a:tc>
                  <a:txBody>
                    <a:bodyPr/>
                    <a:lstStyle/>
                    <a:p>
                      <a:r>
                        <a:rPr lang="en-US" sz="1200" dirty="0">
                          <a:solidFill>
                            <a:schemeClr val="tx1"/>
                          </a:solidFill>
                        </a:rPr>
                        <a:t>Members feedback suggestions</a:t>
                      </a:r>
                    </a:p>
                  </a:txBody>
                  <a:tcPr/>
                </a:tc>
                <a:tc>
                  <a:txBody>
                    <a:bodyPr/>
                    <a:lstStyle/>
                    <a:p>
                      <a:pPr marL="0" indent="0">
                        <a:buFontTx/>
                        <a:buNone/>
                      </a:pPr>
                      <a:r>
                        <a:rPr lang="en-US" sz="1200" dirty="0">
                          <a:solidFill>
                            <a:schemeClr val="tx1"/>
                          </a:solidFill>
                        </a:rPr>
                        <a:t>Request for updates to TT with query additional routes  for 10 m and 25 m, guidance, and decision on last call for weather cancellation to be earlier. Leaderboard to be set up.  </a:t>
                      </a:r>
                    </a:p>
                  </a:txBody>
                  <a:tcPr/>
                </a:tc>
                <a:tc>
                  <a:txBody>
                    <a:bodyPr/>
                    <a:lstStyle/>
                    <a:p>
                      <a:r>
                        <a:rPr lang="en-US" sz="1200" dirty="0">
                          <a:solidFill>
                            <a:schemeClr val="tx1"/>
                          </a:solidFill>
                        </a:rPr>
                        <a:t>Kevin</a:t>
                      </a:r>
                    </a:p>
                  </a:txBody>
                  <a:tcPr/>
                </a:tc>
                <a:extLst>
                  <a:ext uri="{0D108BD9-81ED-4DB2-BD59-A6C34878D82A}">
                    <a16:rowId xmlns:a16="http://schemas.microsoft.com/office/drawing/2014/main" val="4256794293"/>
                  </a:ext>
                </a:extLst>
              </a:tr>
            </a:tbl>
          </a:graphicData>
        </a:graphic>
      </p:graphicFrame>
      <p:sp>
        <p:nvSpPr>
          <p:cNvPr id="6" name="Slide Number Placeholder 5">
            <a:extLst>
              <a:ext uri="{FF2B5EF4-FFF2-40B4-BE49-F238E27FC236}">
                <a16:creationId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5</a:t>
            </a:fld>
            <a:endParaRPr lang="en-US" dirty="0"/>
          </a:p>
        </p:txBody>
      </p:sp>
      <p:sp>
        <p:nvSpPr>
          <p:cNvPr id="2" name="Footer Placeholder 1">
            <a:extLst>
              <a:ext uri="{FF2B5EF4-FFF2-40B4-BE49-F238E27FC236}">
                <a16:creationId xmlns:a16="http://schemas.microsoft.com/office/drawing/2014/main" id="{7724B1EF-A904-A76E-7E5C-A511419F3C22}"/>
              </a:ext>
            </a:extLst>
          </p:cNvPr>
          <p:cNvSpPr>
            <a:spLocks noGrp="1"/>
          </p:cNvSpPr>
          <p:nvPr>
            <p:ph type="ftr" sz="quarter" idx="11"/>
          </p:nvPr>
        </p:nvSpPr>
        <p:spPr/>
        <p:txBody>
          <a:bodyPr/>
          <a:lstStyle/>
          <a:p>
            <a:r>
              <a:rPr lang="en-GB" dirty="0"/>
              <a:t>26-06-2025 PCC Committee meeting notes</a:t>
            </a:r>
            <a:endParaRPr lang="en-US" dirty="0"/>
          </a:p>
        </p:txBody>
      </p:sp>
    </p:spTree>
    <p:extLst>
      <p:ext uri="{BB962C8B-B14F-4D97-AF65-F5344CB8AC3E}">
        <p14:creationId xmlns:p14="http://schemas.microsoft.com/office/powerpoint/2010/main" val="1588019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43EB3-9A95-639E-5D27-CCF0F321230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31B4EA5-8466-833E-4985-2C95D2791D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a:extLst>
              <a:ext uri="{FF2B5EF4-FFF2-40B4-BE49-F238E27FC236}">
                <a16:creationId xmlns:a16="http://schemas.microsoft.com/office/drawing/2014/main" id="{7E1B2BA1-04A2-F93F-E4BE-730973AE8CD3}"/>
              </a:ext>
            </a:extLst>
          </p:cNvPr>
          <p:cNvGraphicFramePr>
            <a:graphicFrameLocks noGrp="1"/>
          </p:cNvGraphicFramePr>
          <p:nvPr>
            <p:extLst>
              <p:ext uri="{D42A27DB-BD31-4B8C-83A1-F6EECF244321}">
                <p14:modId xmlns:p14="http://schemas.microsoft.com/office/powerpoint/2010/main" val="2222642676"/>
              </p:ext>
            </p:extLst>
          </p:nvPr>
        </p:nvGraphicFramePr>
        <p:xfrm>
          <a:off x="838763" y="1152657"/>
          <a:ext cx="10515037" cy="4193940"/>
        </p:xfrm>
        <a:graphic>
          <a:graphicData uri="http://schemas.openxmlformats.org/drawingml/2006/table">
            <a:tbl>
              <a:tblPr firstRow="1" bandRow="1">
                <a:tableStyleId>{5C22544A-7EE6-4342-B048-85BDC9FD1C3A}</a:tableStyleId>
              </a:tblPr>
              <a:tblGrid>
                <a:gridCol w="2433446">
                  <a:extLst>
                    <a:ext uri="{9D8B030D-6E8A-4147-A177-3AD203B41FA5}">
                      <a16:colId xmlns:a16="http://schemas.microsoft.com/office/drawing/2014/main" val="20000"/>
                    </a:ext>
                  </a:extLst>
                </a:gridCol>
                <a:gridCol w="5164781">
                  <a:extLst>
                    <a:ext uri="{9D8B030D-6E8A-4147-A177-3AD203B41FA5}">
                      <a16:colId xmlns:a16="http://schemas.microsoft.com/office/drawing/2014/main" val="20001"/>
                    </a:ext>
                  </a:extLst>
                </a:gridCol>
                <a:gridCol w="2916810">
                  <a:extLst>
                    <a:ext uri="{9D8B030D-6E8A-4147-A177-3AD203B41FA5}">
                      <a16:colId xmlns:a16="http://schemas.microsoft.com/office/drawing/2014/main" val="20002"/>
                    </a:ext>
                  </a:extLst>
                </a:gridCol>
              </a:tblGrid>
              <a:tr h="438000">
                <a:tc>
                  <a:txBody>
                    <a:bodyPr/>
                    <a:lstStyle/>
                    <a:p>
                      <a:r>
                        <a:rPr lang="en-US" baseline="0" dirty="0"/>
                        <a:t>Closed </a:t>
                      </a:r>
                      <a:r>
                        <a:rPr lang="en-US" dirty="0"/>
                        <a:t>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2995">
                <a:tc>
                  <a:txBody>
                    <a:bodyPr/>
                    <a:lstStyle/>
                    <a:p>
                      <a:r>
                        <a:rPr lang="en-GB" sz="1200" noProof="0" dirty="0"/>
                        <a:t>Road Race</a:t>
                      </a:r>
                    </a:p>
                  </a:txBody>
                  <a:tcPr/>
                </a:tc>
                <a:tc>
                  <a:txBody>
                    <a:bodyPr/>
                    <a:lstStyle/>
                    <a:p>
                      <a:r>
                        <a:rPr lang="en-GB" sz="1200" noProof="0" dirty="0">
                          <a:solidFill>
                            <a:schemeClr val="tx1"/>
                          </a:solidFill>
                        </a:rPr>
                        <a:t>25</a:t>
                      </a:r>
                      <a:r>
                        <a:rPr lang="en-GB" sz="1200" baseline="30000" noProof="0" dirty="0">
                          <a:solidFill>
                            <a:schemeClr val="tx1"/>
                          </a:solidFill>
                        </a:rPr>
                        <a:t>th</a:t>
                      </a:r>
                      <a:r>
                        <a:rPr lang="en-GB" sz="1200" noProof="0" dirty="0">
                          <a:solidFill>
                            <a:schemeClr val="tx1"/>
                          </a:solidFill>
                        </a:rPr>
                        <a:t> May</a:t>
                      </a:r>
                    </a:p>
                  </a:txBody>
                  <a:tcPr/>
                </a:tc>
                <a:tc>
                  <a:txBody>
                    <a:bodyPr/>
                    <a:lstStyle/>
                    <a:p>
                      <a:r>
                        <a:rPr lang="en-GB" sz="1200" noProof="0" dirty="0">
                          <a:solidFill>
                            <a:schemeClr val="tx1"/>
                          </a:solidFill>
                        </a:rPr>
                        <a:t>Alan Gray / Scott Finnie,</a:t>
                      </a:r>
                      <a:r>
                        <a:rPr lang="en-GB" sz="1200" baseline="0" noProof="0" dirty="0">
                          <a:solidFill>
                            <a:schemeClr val="tx1"/>
                          </a:solidFill>
                        </a:rPr>
                        <a:t> Richard Allen. </a:t>
                      </a:r>
                      <a:endParaRPr lang="en-GB" sz="1200" noProof="0" dirty="0">
                        <a:solidFill>
                          <a:schemeClr val="tx1"/>
                        </a:solidFill>
                      </a:endParaRPr>
                    </a:p>
                  </a:txBody>
                  <a:tcPr/>
                </a:tc>
                <a:extLst>
                  <a:ext uri="{0D108BD9-81ED-4DB2-BD59-A6C34878D82A}">
                    <a16:rowId xmlns:a16="http://schemas.microsoft.com/office/drawing/2014/main" val="1445497756"/>
                  </a:ext>
                </a:extLst>
              </a:tr>
              <a:tr h="312995">
                <a:tc>
                  <a:txBody>
                    <a:bodyPr/>
                    <a:lstStyle/>
                    <a:p>
                      <a:r>
                        <a:rPr lang="en-GB" sz="1200" noProof="0" dirty="0"/>
                        <a:t>Path Maintenance</a:t>
                      </a:r>
                    </a:p>
                  </a:txBody>
                  <a:tcPr/>
                </a:tc>
                <a:tc>
                  <a:txBody>
                    <a:bodyPr/>
                    <a:lstStyle/>
                    <a:p>
                      <a:r>
                        <a:rPr lang="en-GB" sz="1200" noProof="0" dirty="0">
                          <a:solidFill>
                            <a:schemeClr val="tx1"/>
                          </a:solidFill>
                        </a:rPr>
                        <a:t>8</a:t>
                      </a:r>
                      <a:r>
                        <a:rPr lang="en-GB" sz="1200" baseline="30000" noProof="0" dirty="0">
                          <a:solidFill>
                            <a:schemeClr val="tx1"/>
                          </a:solidFill>
                        </a:rPr>
                        <a:t>th</a:t>
                      </a:r>
                      <a:r>
                        <a:rPr lang="en-GB" sz="1200" noProof="0" dirty="0">
                          <a:solidFill>
                            <a:schemeClr val="tx1"/>
                          </a:solidFill>
                        </a:rPr>
                        <a:t> June</a:t>
                      </a:r>
                    </a:p>
                  </a:txBody>
                  <a:tcPr/>
                </a:tc>
                <a:tc>
                  <a:txBody>
                    <a:bodyPr/>
                    <a:lstStyle/>
                    <a:p>
                      <a:r>
                        <a:rPr lang="en-GB" sz="1200" noProof="0" dirty="0">
                          <a:solidFill>
                            <a:schemeClr val="tx1"/>
                          </a:solidFill>
                        </a:rPr>
                        <a:t>Claire</a:t>
                      </a:r>
                    </a:p>
                  </a:txBody>
                  <a:tcPr/>
                </a:tc>
                <a:extLst>
                  <a:ext uri="{0D108BD9-81ED-4DB2-BD59-A6C34878D82A}">
                    <a16:rowId xmlns:a16="http://schemas.microsoft.com/office/drawing/2014/main" val="1058482956"/>
                  </a:ext>
                </a:extLst>
              </a:tr>
              <a:tr h="312995">
                <a:tc>
                  <a:txBody>
                    <a:bodyPr/>
                    <a:lstStyle/>
                    <a:p>
                      <a:r>
                        <a:rPr lang="en-GB" sz="1200" noProof="0" dirty="0"/>
                        <a:t>“ShePedals” Scotland</a:t>
                      </a:r>
                    </a:p>
                  </a:txBody>
                  <a:tcPr/>
                </a:tc>
                <a:tc>
                  <a:txBody>
                    <a:bodyPr/>
                    <a:lstStyle/>
                    <a:p>
                      <a:r>
                        <a:rPr lang="en-GB" sz="1200" noProof="0" dirty="0">
                          <a:solidFill>
                            <a:schemeClr val="tx1"/>
                          </a:solidFill>
                        </a:rPr>
                        <a:t>14</a:t>
                      </a:r>
                      <a:r>
                        <a:rPr lang="en-GB" sz="1200" baseline="30000" noProof="0" dirty="0">
                          <a:solidFill>
                            <a:schemeClr val="tx1"/>
                          </a:solidFill>
                        </a:rPr>
                        <a:t>th</a:t>
                      </a:r>
                      <a:r>
                        <a:rPr lang="en-GB" sz="1200" noProof="0" dirty="0">
                          <a:solidFill>
                            <a:schemeClr val="tx1"/>
                          </a:solidFill>
                        </a:rPr>
                        <a:t> June</a:t>
                      </a:r>
                    </a:p>
                  </a:txBody>
                  <a:tcPr/>
                </a:tc>
                <a:tc>
                  <a:txBody>
                    <a:bodyPr/>
                    <a:lstStyle/>
                    <a:p>
                      <a:r>
                        <a:rPr lang="en-GB" sz="1200" noProof="0" dirty="0">
                          <a:solidFill>
                            <a:schemeClr val="tx1"/>
                          </a:solidFill>
                        </a:rPr>
                        <a:t>Claire, Alison</a:t>
                      </a:r>
                    </a:p>
                  </a:txBody>
                  <a:tcPr/>
                </a:tc>
                <a:extLst>
                  <a:ext uri="{0D108BD9-81ED-4DB2-BD59-A6C34878D82A}">
                    <a16:rowId xmlns:a16="http://schemas.microsoft.com/office/drawing/2014/main" val="2498227616"/>
                  </a:ext>
                </a:extLst>
              </a:tr>
              <a:tr h="312995">
                <a:tc>
                  <a:txBody>
                    <a:bodyPr/>
                    <a:lstStyle/>
                    <a:p>
                      <a:r>
                        <a:rPr lang="en-US" sz="1200" dirty="0">
                          <a:solidFill>
                            <a:schemeClr val="tx1"/>
                          </a:solidFill>
                        </a:rPr>
                        <a:t>Life members of PCC</a:t>
                      </a:r>
                    </a:p>
                  </a:txBody>
                  <a:tcPr/>
                </a:tc>
                <a:tc>
                  <a:txBody>
                    <a:bodyPr/>
                    <a:lstStyle/>
                    <a:p>
                      <a:r>
                        <a:rPr lang="en-US" sz="1200" dirty="0">
                          <a:solidFill>
                            <a:schemeClr val="tx1"/>
                          </a:solidFill>
                        </a:rPr>
                        <a:t>Certificates for Bill and Margaret Brown  need to be sent</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642230398"/>
                  </a:ext>
                </a:extLst>
              </a:tr>
              <a:tr h="312995">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2860537916"/>
                  </a:ext>
                </a:extLst>
              </a:tr>
              <a:tr h="312995">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4263413733"/>
                  </a:ext>
                </a:extLst>
              </a:tr>
              <a:tr h="312995">
                <a:tc>
                  <a:txBody>
                    <a:bodyPr/>
                    <a:lstStyle/>
                    <a:p>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solidFill>
                          <a:srgbClr val="242424"/>
                        </a:solidFill>
                        <a:effectLst/>
                        <a:latin typeface="Aptos" panose="020B0004020202020204" pitchFamily="34" charset="0"/>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861568559"/>
                  </a:ext>
                </a:extLst>
              </a:tr>
              <a:tr h="312995">
                <a:tc>
                  <a:txBody>
                    <a:bodyPr/>
                    <a:lstStyle/>
                    <a:p>
                      <a:pPr marL="0" algn="l" defTabSz="914400" rtl="0" eaLnBrk="1" latinLnBrk="0" hangingPunct="1"/>
                      <a:endParaRPr lang="en-GB" sz="1200" kern="1200" dirty="0">
                        <a:solidFill>
                          <a:schemeClr val="tx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tx1"/>
                        </a:solidFill>
                        <a:latin typeface="+mn-lt"/>
                        <a:ea typeface="+mn-ea"/>
                        <a:cs typeface="+mn-cs"/>
                      </a:endParaRPr>
                    </a:p>
                  </a:txBody>
                  <a:tcPr/>
                </a:tc>
                <a:tc>
                  <a:txBody>
                    <a:bodyPr/>
                    <a:lstStyle/>
                    <a:p>
                      <a:pPr marL="0" algn="l" defTabSz="914400" rtl="0" eaLnBrk="1" latinLnBrk="0" hangingPunct="1"/>
                      <a:endParaRPr lang="en-GB" sz="1200" kern="1200" dirty="0">
                        <a:solidFill>
                          <a:schemeClr val="dk1"/>
                        </a:solidFill>
                        <a:latin typeface="+mn-lt"/>
                        <a:ea typeface="+mn-ea"/>
                        <a:cs typeface="+mn-cs"/>
                      </a:endParaRPr>
                    </a:p>
                  </a:txBody>
                  <a:tcPr/>
                </a:tc>
                <a:extLst>
                  <a:ext uri="{0D108BD9-81ED-4DB2-BD59-A6C34878D82A}">
                    <a16:rowId xmlns:a16="http://schemas.microsoft.com/office/drawing/2014/main" val="538872821"/>
                  </a:ext>
                </a:extLst>
              </a:tr>
              <a:tr h="312995">
                <a:tc>
                  <a:txBody>
                    <a:bodyPr/>
                    <a:lstStyle/>
                    <a:p>
                      <a:endParaRPr lang="en-US" sz="1200" dirty="0">
                        <a:solidFill>
                          <a:schemeClr val="tx1"/>
                        </a:solidFill>
                      </a:endParaRPr>
                    </a:p>
                  </a:txBody>
                  <a:tcPr/>
                </a:tc>
                <a:tc>
                  <a:txBody>
                    <a:bodyPr/>
                    <a:lstStyle/>
                    <a:p>
                      <a:pPr marL="0" indent="0">
                        <a:buNone/>
                      </a:pPr>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4101747718"/>
                  </a:ext>
                </a:extLst>
              </a:tr>
              <a:tr h="312995">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3685473155"/>
                  </a:ext>
                </a:extLst>
              </a:tr>
              <a:tr h="312995">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1083594558"/>
                  </a:ext>
                </a:extLst>
              </a:tr>
              <a:tr h="312995">
                <a:tc>
                  <a:txBody>
                    <a:bodyPr/>
                    <a:lstStyle/>
                    <a:p>
                      <a:endParaRPr lang="en-US" sz="1200" dirty="0">
                        <a:solidFill>
                          <a:schemeClr val="tx1"/>
                        </a:solidFill>
                      </a:endParaRPr>
                    </a:p>
                  </a:txBody>
                  <a:tcPr/>
                </a:tc>
                <a:tc>
                  <a:txBody>
                    <a:bodyPr/>
                    <a:lstStyle/>
                    <a:p>
                      <a:pPr marL="0" indent="0">
                        <a:buNone/>
                      </a:pPr>
                      <a:endParaRPr lang="en-US" sz="1200" dirty="0">
                        <a:solidFill>
                          <a:schemeClr val="tx1"/>
                        </a:solidFill>
                      </a:endParaRPr>
                    </a:p>
                  </a:txBody>
                  <a:tcPr/>
                </a:tc>
                <a:tc>
                  <a:txBody>
                    <a:bodyPr/>
                    <a:lstStyle/>
                    <a:p>
                      <a:endParaRPr lang="en-US" sz="1200" dirty="0">
                        <a:solidFill>
                          <a:schemeClr val="tx1"/>
                        </a:solidFill>
                      </a:endParaRPr>
                    </a:p>
                  </a:txBody>
                  <a:tcPr/>
                </a:tc>
                <a:extLst>
                  <a:ext uri="{0D108BD9-81ED-4DB2-BD59-A6C34878D82A}">
                    <a16:rowId xmlns:a16="http://schemas.microsoft.com/office/drawing/2014/main" val="4223347249"/>
                  </a:ext>
                </a:extLst>
              </a:tr>
            </a:tbl>
          </a:graphicData>
        </a:graphic>
      </p:graphicFrame>
      <p:sp>
        <p:nvSpPr>
          <p:cNvPr id="3" name="Footer Placeholder 2">
            <a:extLst>
              <a:ext uri="{FF2B5EF4-FFF2-40B4-BE49-F238E27FC236}">
                <a16:creationId xmlns:a16="http://schemas.microsoft.com/office/drawing/2014/main" id="{67C1172F-7446-42C1-55D6-D84EF592F652}"/>
              </a:ext>
            </a:extLst>
          </p:cNvPr>
          <p:cNvSpPr>
            <a:spLocks noGrp="1"/>
          </p:cNvSpPr>
          <p:nvPr>
            <p:ph type="ftr" sz="quarter" idx="11"/>
          </p:nvPr>
        </p:nvSpPr>
        <p:spPr/>
        <p:txBody>
          <a:bodyPr/>
          <a:lstStyle/>
          <a:p>
            <a:r>
              <a:rPr lang="en-GB" dirty="0"/>
              <a:t>26-06-2025 PCC Committee meeting notes</a:t>
            </a:r>
            <a:endParaRPr lang="en-US" dirty="0"/>
          </a:p>
        </p:txBody>
      </p:sp>
      <p:sp>
        <p:nvSpPr>
          <p:cNvPr id="6" name="Slide Number Placeholder 5">
            <a:extLst>
              <a:ext uri="{FF2B5EF4-FFF2-40B4-BE49-F238E27FC236}">
                <a16:creationId xmlns:a16="http://schemas.microsoft.com/office/drawing/2014/main" id="{CB184C57-C756-7F49-BAF9-E68671C74971}"/>
              </a:ext>
            </a:extLst>
          </p:cNvPr>
          <p:cNvSpPr>
            <a:spLocks noGrp="1"/>
          </p:cNvSpPr>
          <p:nvPr>
            <p:ph type="sldNum" sz="quarter" idx="12"/>
          </p:nvPr>
        </p:nvSpPr>
        <p:spPr/>
        <p:txBody>
          <a:bodyPr/>
          <a:lstStyle/>
          <a:p>
            <a:fld id="{58241D35-DF87-BF46-9EF8-F3BBBA942A9A}" type="slidenum">
              <a:rPr lang="en-US" smtClean="0"/>
              <a:t>6</a:t>
            </a:fld>
            <a:endParaRPr lang="en-US" dirty="0"/>
          </a:p>
        </p:txBody>
      </p:sp>
    </p:spTree>
    <p:extLst>
      <p:ext uri="{BB962C8B-B14F-4D97-AF65-F5344CB8AC3E}">
        <p14:creationId xmlns:p14="http://schemas.microsoft.com/office/powerpoint/2010/main" val="3197995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Metadata/LabelInfo.xml><?xml version="1.0" encoding="utf-8"?>
<clbl:labelList xmlns:clbl="http://schemas.microsoft.com/office/2020/mipLabelMetadata">
  <clbl:label id="{10efe0bd-a030-4bca-809c-b5e6745e499a}" enabled="0" method="" siteId="{10efe0bd-a030-4bca-809c-b5e6745e499a}" removed="1"/>
</clbl:labelList>
</file>

<file path=docProps/app.xml><?xml version="1.0" encoding="utf-8"?>
<Properties xmlns="http://schemas.openxmlformats.org/officeDocument/2006/extended-properties" xmlns:vt="http://schemas.openxmlformats.org/officeDocument/2006/docPropsVTypes">
  <TotalTime>4353</TotalTime>
  <Words>1113</Words>
  <Application>Microsoft Office PowerPoint</Application>
  <PresentationFormat>Widescreen</PresentationFormat>
  <Paragraphs>179</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John Miroslaw</cp:lastModifiedBy>
  <cp:revision>228</cp:revision>
  <cp:lastPrinted>2024-01-14T17:08:59Z</cp:lastPrinted>
  <dcterms:created xsi:type="dcterms:W3CDTF">2022-12-22T14:12:43Z</dcterms:created>
  <dcterms:modified xsi:type="dcterms:W3CDTF">2025-07-01T13:35:23Z</dcterms:modified>
</cp:coreProperties>
</file>