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60" r:id="rId2"/>
    <p:sldId id="269" r:id="rId3"/>
    <p:sldId id="268" r:id="rId4"/>
    <p:sldId id="259" r:id="rId5"/>
    <p:sldId id="271" r:id="rId6"/>
    <p:sldId id="272" r:id="rId7"/>
    <p:sldId id="277"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Miroslaw"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34" autoAdjust="0"/>
  </p:normalViewPr>
  <p:slideViewPr>
    <p:cSldViewPr snapToGrid="0" snapToObjects="1">
      <p:cViewPr varScale="1">
        <p:scale>
          <a:sx n="102" d="100"/>
          <a:sy n="102" d="100"/>
        </p:scale>
        <p:origin x="954" y="31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4247F-9062-42CA-B88F-E39143E31DE7}" type="datetimeFigureOut">
              <a:rPr lang="en-GB" smtClean="0"/>
              <a:t>01/03/2025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406951-E3B2-4CDA-A82F-879ABBF24216}" type="slidenum">
              <a:rPr lang="en-GB" smtClean="0"/>
              <a:t>‹#›</a:t>
            </a:fld>
            <a:endParaRPr lang="en-GB" dirty="0"/>
          </a:p>
        </p:txBody>
      </p:sp>
    </p:spTree>
    <p:extLst>
      <p:ext uri="{BB962C8B-B14F-4D97-AF65-F5344CB8AC3E}">
        <p14:creationId xmlns:p14="http://schemas.microsoft.com/office/powerpoint/2010/main" val="111582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1</a:t>
            </a:fld>
            <a:endParaRPr lang="en-GB" dirty="0"/>
          </a:p>
        </p:txBody>
      </p:sp>
    </p:spTree>
    <p:extLst>
      <p:ext uri="{BB962C8B-B14F-4D97-AF65-F5344CB8AC3E}">
        <p14:creationId xmlns:p14="http://schemas.microsoft.com/office/powerpoint/2010/main" val="179059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1AB1F5-FCCE-7A47-8565-7860B9265C3D}" type="slidenum">
              <a:rPr lang="en-US" smtClean="0"/>
              <a:t>2</a:t>
            </a:fld>
            <a:endParaRPr lang="en-US" dirty="0"/>
          </a:p>
        </p:txBody>
      </p:sp>
    </p:spTree>
    <p:extLst>
      <p:ext uri="{BB962C8B-B14F-4D97-AF65-F5344CB8AC3E}">
        <p14:creationId xmlns:p14="http://schemas.microsoft.com/office/powerpoint/2010/main" val="330782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8406951-E3B2-4CDA-A82F-879ABBF24216}" type="slidenum">
              <a:rPr lang="en-GB" smtClean="0"/>
              <a:t>4</a:t>
            </a:fld>
            <a:endParaRPr lang="en-GB" dirty="0"/>
          </a:p>
        </p:txBody>
      </p:sp>
    </p:spTree>
    <p:extLst>
      <p:ext uri="{BB962C8B-B14F-4D97-AF65-F5344CB8AC3E}">
        <p14:creationId xmlns:p14="http://schemas.microsoft.com/office/powerpoint/2010/main" val="2619010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5</a:t>
            </a:fld>
            <a:endParaRPr lang="en-GB" dirty="0"/>
          </a:p>
        </p:txBody>
      </p:sp>
    </p:spTree>
    <p:extLst>
      <p:ext uri="{BB962C8B-B14F-4D97-AF65-F5344CB8AC3E}">
        <p14:creationId xmlns:p14="http://schemas.microsoft.com/office/powerpoint/2010/main" val="1908539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6</a:t>
            </a:fld>
            <a:endParaRPr lang="en-GB" dirty="0"/>
          </a:p>
        </p:txBody>
      </p:sp>
    </p:spTree>
    <p:extLst>
      <p:ext uri="{BB962C8B-B14F-4D97-AF65-F5344CB8AC3E}">
        <p14:creationId xmlns:p14="http://schemas.microsoft.com/office/powerpoint/2010/main" val="2062446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7</a:t>
            </a:fld>
            <a:endParaRPr lang="en-GB" dirty="0"/>
          </a:p>
        </p:txBody>
      </p:sp>
    </p:spTree>
    <p:extLst>
      <p:ext uri="{BB962C8B-B14F-4D97-AF65-F5344CB8AC3E}">
        <p14:creationId xmlns:p14="http://schemas.microsoft.com/office/powerpoint/2010/main" val="4041901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8</a:t>
            </a:fld>
            <a:endParaRPr lang="en-GB" dirty="0"/>
          </a:p>
        </p:txBody>
      </p:sp>
    </p:spTree>
    <p:extLst>
      <p:ext uri="{BB962C8B-B14F-4D97-AF65-F5344CB8AC3E}">
        <p14:creationId xmlns:p14="http://schemas.microsoft.com/office/powerpoint/2010/main" val="798239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26-02-2025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05982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26-02-2025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9099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26-02-2025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551213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26-02-2025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2269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15/01/2025</a:t>
            </a:r>
            <a:endParaRPr lang="en-US" dirty="0"/>
          </a:p>
        </p:txBody>
      </p:sp>
      <p:sp>
        <p:nvSpPr>
          <p:cNvPr id="5" name="Footer Placeholder 4"/>
          <p:cNvSpPr>
            <a:spLocks noGrp="1"/>
          </p:cNvSpPr>
          <p:nvPr>
            <p:ph type="ftr" sz="quarter" idx="11"/>
          </p:nvPr>
        </p:nvSpPr>
        <p:spPr/>
        <p:txBody>
          <a:bodyPr/>
          <a:lstStyle/>
          <a:p>
            <a:r>
              <a:rPr lang="en-GB"/>
              <a:t>26-02-2025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18155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15/01/2025</a:t>
            </a:r>
            <a:endParaRPr lang="en-US" dirty="0"/>
          </a:p>
        </p:txBody>
      </p:sp>
      <p:sp>
        <p:nvSpPr>
          <p:cNvPr id="6" name="Footer Placeholder 5"/>
          <p:cNvSpPr>
            <a:spLocks noGrp="1"/>
          </p:cNvSpPr>
          <p:nvPr>
            <p:ph type="ftr" sz="quarter" idx="11"/>
          </p:nvPr>
        </p:nvSpPr>
        <p:spPr/>
        <p:txBody>
          <a:bodyPr/>
          <a:lstStyle/>
          <a:p>
            <a:r>
              <a:rPr lang="en-GB"/>
              <a:t>26-02-2025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1815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15/01/2025</a:t>
            </a:r>
            <a:endParaRPr lang="en-US" dirty="0"/>
          </a:p>
        </p:txBody>
      </p:sp>
      <p:sp>
        <p:nvSpPr>
          <p:cNvPr id="8" name="Footer Placeholder 7"/>
          <p:cNvSpPr>
            <a:spLocks noGrp="1"/>
          </p:cNvSpPr>
          <p:nvPr>
            <p:ph type="ftr" sz="quarter" idx="11"/>
          </p:nvPr>
        </p:nvSpPr>
        <p:spPr/>
        <p:txBody>
          <a:bodyPr/>
          <a:lstStyle/>
          <a:p>
            <a:r>
              <a:rPr lang="en-GB"/>
              <a:t>26-02-2025 PCC Committee meeting notes</a:t>
            </a:r>
            <a:endParaRPr lang="en-US" dirty="0"/>
          </a:p>
        </p:txBody>
      </p:sp>
      <p:sp>
        <p:nvSpPr>
          <p:cNvPr id="9" name="Slide Number Placeholder 8"/>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8575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15/01/2025</a:t>
            </a:r>
            <a:endParaRPr lang="en-US" dirty="0"/>
          </a:p>
        </p:txBody>
      </p:sp>
      <p:sp>
        <p:nvSpPr>
          <p:cNvPr id="4" name="Footer Placeholder 3"/>
          <p:cNvSpPr>
            <a:spLocks noGrp="1"/>
          </p:cNvSpPr>
          <p:nvPr>
            <p:ph type="ftr" sz="quarter" idx="11"/>
          </p:nvPr>
        </p:nvSpPr>
        <p:spPr/>
        <p:txBody>
          <a:bodyPr/>
          <a:lstStyle/>
          <a:p>
            <a:r>
              <a:rPr lang="en-GB"/>
              <a:t>26-02-2025 PCC Committee meeting notes</a:t>
            </a:r>
            <a:endParaRPr lang="en-US" dirty="0"/>
          </a:p>
        </p:txBody>
      </p:sp>
      <p:sp>
        <p:nvSpPr>
          <p:cNvPr id="5" name="Slide Number Placeholder 4"/>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87419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15/01/2025</a:t>
            </a:r>
            <a:endParaRPr lang="en-US" dirty="0"/>
          </a:p>
        </p:txBody>
      </p:sp>
      <p:sp>
        <p:nvSpPr>
          <p:cNvPr id="3" name="Footer Placeholder 2"/>
          <p:cNvSpPr>
            <a:spLocks noGrp="1"/>
          </p:cNvSpPr>
          <p:nvPr>
            <p:ph type="ftr" sz="quarter" idx="11"/>
          </p:nvPr>
        </p:nvSpPr>
        <p:spPr/>
        <p:txBody>
          <a:bodyPr/>
          <a:lstStyle/>
          <a:p>
            <a:r>
              <a:rPr lang="en-GB"/>
              <a:t>26-02-2025 PCC Committee meeting notes</a:t>
            </a:r>
            <a:endParaRPr lang="en-US" dirty="0"/>
          </a:p>
        </p:txBody>
      </p:sp>
      <p:sp>
        <p:nvSpPr>
          <p:cNvPr id="4" name="Slide Number Placeholder 3"/>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73852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15/01/2025</a:t>
            </a:r>
            <a:endParaRPr lang="en-US" dirty="0"/>
          </a:p>
        </p:txBody>
      </p:sp>
      <p:sp>
        <p:nvSpPr>
          <p:cNvPr id="6" name="Footer Placeholder 5"/>
          <p:cNvSpPr>
            <a:spLocks noGrp="1"/>
          </p:cNvSpPr>
          <p:nvPr>
            <p:ph type="ftr" sz="quarter" idx="11"/>
          </p:nvPr>
        </p:nvSpPr>
        <p:spPr/>
        <p:txBody>
          <a:bodyPr/>
          <a:lstStyle/>
          <a:p>
            <a:r>
              <a:rPr lang="en-GB"/>
              <a:t>26-02-2025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762283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15/01/2025</a:t>
            </a:r>
            <a:endParaRPr lang="en-US" dirty="0"/>
          </a:p>
        </p:txBody>
      </p:sp>
      <p:sp>
        <p:nvSpPr>
          <p:cNvPr id="6" name="Footer Placeholder 5"/>
          <p:cNvSpPr>
            <a:spLocks noGrp="1"/>
          </p:cNvSpPr>
          <p:nvPr>
            <p:ph type="ftr" sz="quarter" idx="11"/>
          </p:nvPr>
        </p:nvSpPr>
        <p:spPr/>
        <p:txBody>
          <a:bodyPr/>
          <a:lstStyle/>
          <a:p>
            <a:r>
              <a:rPr lang="en-GB"/>
              <a:t>26-02-2025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62880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15/01/2025</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26-02-2025 PCC Committee meeting notes</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41D35-DF87-BF46-9EF8-F3BBBA942A9A}" type="slidenum">
              <a:rPr lang="en-US" smtClean="0"/>
              <a:t>‹#›</a:t>
            </a:fld>
            <a:endParaRPr lang="en-US" dirty="0"/>
          </a:p>
        </p:txBody>
      </p:sp>
    </p:spTree>
    <p:extLst>
      <p:ext uri="{BB962C8B-B14F-4D97-AF65-F5344CB8AC3E}">
        <p14:creationId xmlns:p14="http://schemas.microsoft.com/office/powerpoint/2010/main" val="1467793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6" y="169863"/>
            <a:ext cx="5377495" cy="2016561"/>
          </a:xfrm>
          <a:prstGeom prst="rect">
            <a:avLst/>
          </a:prstGeom>
        </p:spPr>
      </p:pic>
      <p:sp>
        <p:nvSpPr>
          <p:cNvPr id="3" name="TextBox 2"/>
          <p:cNvSpPr txBox="1"/>
          <p:nvPr/>
        </p:nvSpPr>
        <p:spPr>
          <a:xfrm>
            <a:off x="2148289" y="2930487"/>
            <a:ext cx="7546554" cy="923330"/>
          </a:xfrm>
          <a:prstGeom prst="rect">
            <a:avLst/>
          </a:prstGeom>
          <a:noFill/>
        </p:spPr>
        <p:txBody>
          <a:bodyPr wrap="square" rtlCol="0">
            <a:spAutoFit/>
          </a:bodyPr>
          <a:lstStyle/>
          <a:p>
            <a:endParaRPr lang="en-US" dirty="0"/>
          </a:p>
          <a:p>
            <a:endParaRPr lang="en-US" dirty="0"/>
          </a:p>
          <a:p>
            <a:endParaRPr lang="en-US" dirty="0"/>
          </a:p>
        </p:txBody>
      </p:sp>
      <p:sp>
        <p:nvSpPr>
          <p:cNvPr id="2" name="TextBox 1">
            <a:extLst>
              <a:ext uri="{FF2B5EF4-FFF2-40B4-BE49-F238E27FC236}">
                <a16:creationId xmlns:a16="http://schemas.microsoft.com/office/drawing/2014/main" id="{F98E61C8-8462-113A-342F-0F67FF338D7D}"/>
              </a:ext>
            </a:extLst>
          </p:cNvPr>
          <p:cNvSpPr txBox="1"/>
          <p:nvPr/>
        </p:nvSpPr>
        <p:spPr>
          <a:xfrm>
            <a:off x="1244390" y="2340893"/>
            <a:ext cx="9703220" cy="2862322"/>
          </a:xfrm>
          <a:prstGeom prst="rect">
            <a:avLst/>
          </a:prstGeom>
          <a:noFill/>
        </p:spPr>
        <p:txBody>
          <a:bodyPr wrap="square" rtlCol="0">
            <a:spAutoFit/>
          </a:bodyPr>
          <a:lstStyle/>
          <a:p>
            <a:r>
              <a:rPr lang="en-GB" dirty="0"/>
              <a:t>Notes from PCC meeting February 26th 2025</a:t>
            </a:r>
          </a:p>
          <a:p>
            <a:r>
              <a:rPr lang="en-GB" sz="1800" dirty="0">
                <a:effectLst/>
                <a:latin typeface="Calibri" panose="020F0502020204030204" pitchFamily="34" charset="0"/>
                <a:ea typeface="Times New Roman" panose="02020603050405020304" pitchFamily="18" charset="0"/>
              </a:rPr>
              <a:t>1/ </a:t>
            </a:r>
            <a:r>
              <a:rPr lang="en-GB" dirty="0"/>
              <a:t>Present: Claire Cameron, Alison Jack, Rik Turton, Garth Pearson, John Miroslaw, Scott Wardlaw, Roy Richardson</a:t>
            </a:r>
          </a:p>
          <a:p>
            <a:r>
              <a:rPr lang="en-GB" dirty="0"/>
              <a:t>2/ Apologies: Colin Hutchison, Tom Harrison, Kevin Chalmers</a:t>
            </a:r>
          </a:p>
          <a:p>
            <a:r>
              <a:rPr lang="en-GB" sz="1800" dirty="0">
                <a:effectLst/>
                <a:latin typeface="Calibri" panose="020F0502020204030204" pitchFamily="34" charset="0"/>
                <a:ea typeface="Times New Roman" panose="02020603050405020304" pitchFamily="18" charset="0"/>
              </a:rPr>
              <a:t>3/ Minutes of last meeting </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4/ Matters arising etc</a:t>
            </a:r>
          </a:p>
          <a:p>
            <a:r>
              <a:rPr lang="en-GB" dirty="0">
                <a:latin typeface="Calibri" panose="020F0502020204030204" pitchFamily="34" charset="0"/>
                <a:ea typeface="Times New Roman" panose="02020603050405020304" pitchFamily="18" charset="0"/>
              </a:rPr>
              <a:t>Meeting finished 21:00</a:t>
            </a:r>
            <a:r>
              <a:rPr lang="en-GB" sz="1800" dirty="0">
                <a:effectLst/>
                <a:latin typeface="Calibri" panose="020F0502020204030204" pitchFamily="34" charset="0"/>
                <a:ea typeface="Times New Roman" panose="02020603050405020304" pitchFamily="18" charset="0"/>
              </a:rPr>
              <a:t>.</a:t>
            </a:r>
            <a:endParaRPr lang="en-GB" dirty="0"/>
          </a:p>
          <a:p>
            <a:br>
              <a:rPr lang="en-GB" sz="1800" dirty="0"/>
            </a:br>
            <a:br>
              <a:rPr lang="en-GB" sz="1800" dirty="0"/>
            </a:br>
            <a:endParaRPr lang="en-GB" sz="1800" dirty="0">
              <a:effectLst/>
              <a:latin typeface="Calibri" panose="020F0502020204030204" pitchFamily="34" charset="0"/>
              <a:ea typeface="Calibri" panose="020F0502020204030204" pitchFamily="34" charset="0"/>
            </a:endParaRPr>
          </a:p>
        </p:txBody>
      </p:sp>
      <p:sp>
        <p:nvSpPr>
          <p:cNvPr id="6" name="Footer Placeholder 5">
            <a:extLst>
              <a:ext uri="{FF2B5EF4-FFF2-40B4-BE49-F238E27FC236}">
                <a16:creationId xmlns:a16="http://schemas.microsoft.com/office/drawing/2014/main" id="{5D21D3B3-839E-453B-6300-652C391252B1}"/>
              </a:ext>
            </a:extLst>
          </p:cNvPr>
          <p:cNvSpPr>
            <a:spLocks noGrp="1"/>
          </p:cNvSpPr>
          <p:nvPr>
            <p:ph type="ftr" sz="quarter" idx="11"/>
          </p:nvPr>
        </p:nvSpPr>
        <p:spPr/>
        <p:txBody>
          <a:bodyPr/>
          <a:lstStyle/>
          <a:p>
            <a:r>
              <a:rPr lang="en-GB"/>
              <a:t>26-02-2025 PCC Committee meeting notes</a:t>
            </a:r>
            <a:endParaRPr lang="en-US" dirty="0"/>
          </a:p>
        </p:txBody>
      </p:sp>
      <p:sp>
        <p:nvSpPr>
          <p:cNvPr id="7" name="Slide Number Placeholder 6">
            <a:extLst>
              <a:ext uri="{FF2B5EF4-FFF2-40B4-BE49-F238E27FC236}">
                <a16:creationId xmlns:a16="http://schemas.microsoft.com/office/drawing/2014/main" id="{EC51B56C-4FB9-1055-5591-5C88AC42833A}"/>
              </a:ext>
            </a:extLst>
          </p:cNvPr>
          <p:cNvSpPr>
            <a:spLocks noGrp="1"/>
          </p:cNvSpPr>
          <p:nvPr>
            <p:ph type="sldNum" sz="quarter" idx="12"/>
          </p:nvPr>
        </p:nvSpPr>
        <p:spPr/>
        <p:txBody>
          <a:bodyPr/>
          <a:lstStyle/>
          <a:p>
            <a:fld id="{58241D35-DF87-BF46-9EF8-F3BBBA942A9A}" type="slidenum">
              <a:rPr lang="en-US" smtClean="0"/>
              <a:t>1</a:t>
            </a:fld>
            <a:endParaRPr lang="en-US" dirty="0"/>
          </a:p>
        </p:txBody>
      </p:sp>
    </p:spTree>
    <p:extLst>
      <p:ext uri="{BB962C8B-B14F-4D97-AF65-F5344CB8AC3E}">
        <p14:creationId xmlns:p14="http://schemas.microsoft.com/office/powerpoint/2010/main" val="171118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781170030"/>
              </p:ext>
            </p:extLst>
          </p:nvPr>
        </p:nvGraphicFramePr>
        <p:xfrm>
          <a:off x="401934" y="1200421"/>
          <a:ext cx="10152695" cy="4053840"/>
        </p:xfrm>
        <a:graphic>
          <a:graphicData uri="http://schemas.openxmlformats.org/drawingml/2006/table">
            <a:tbl>
              <a:tblPr firstRow="1" bandRow="1">
                <a:tableStyleId>{5C22544A-7EE6-4342-B048-85BDC9FD1C3A}</a:tableStyleId>
              </a:tblPr>
              <a:tblGrid>
                <a:gridCol w="3573476">
                  <a:extLst>
                    <a:ext uri="{9D8B030D-6E8A-4147-A177-3AD203B41FA5}">
                      <a16:colId xmlns:a16="http://schemas.microsoft.com/office/drawing/2014/main" val="20000"/>
                    </a:ext>
                  </a:extLst>
                </a:gridCol>
                <a:gridCol w="2152185">
                  <a:extLst>
                    <a:ext uri="{9D8B030D-6E8A-4147-A177-3AD203B41FA5}">
                      <a16:colId xmlns:a16="http://schemas.microsoft.com/office/drawing/2014/main" val="20001"/>
                    </a:ext>
                  </a:extLst>
                </a:gridCol>
                <a:gridCol w="4427034">
                  <a:extLst>
                    <a:ext uri="{9D8B030D-6E8A-4147-A177-3AD203B41FA5}">
                      <a16:colId xmlns:a16="http://schemas.microsoft.com/office/drawing/2014/main" val="20002"/>
                    </a:ext>
                  </a:extLst>
                </a:gridCol>
              </a:tblGrid>
              <a:tr h="370840">
                <a:tc>
                  <a:txBody>
                    <a:bodyPr/>
                    <a:lstStyle/>
                    <a:p>
                      <a:r>
                        <a:rPr lang="en-US" sz="1200" dirty="0"/>
                        <a:t>Weekly / Regular Cycling Events  2025</a:t>
                      </a:r>
                    </a:p>
                  </a:txBody>
                  <a:tcPr/>
                </a:tc>
                <a:tc>
                  <a:txBody>
                    <a:bodyPr/>
                    <a:lstStyle/>
                    <a:p>
                      <a:r>
                        <a:rPr lang="en-US" sz="1200" dirty="0"/>
                        <a:t>Organiser</a:t>
                      </a:r>
                      <a:r>
                        <a:rPr lang="en-US" sz="1200" baseline="0" dirty="0"/>
                        <a:t> (s)</a:t>
                      </a:r>
                      <a:endParaRPr lang="en-US" sz="1200" dirty="0"/>
                    </a:p>
                  </a:txBody>
                  <a:tcPr/>
                </a:tc>
                <a:tc>
                  <a:txBody>
                    <a:bodyPr/>
                    <a:lstStyle/>
                    <a:p>
                      <a:r>
                        <a:rPr lang="en-US" sz="1200" dirty="0"/>
                        <a:t>Meet / Remember</a:t>
                      </a:r>
                      <a:r>
                        <a:rPr lang="en-US" sz="1200" baseline="0" dirty="0"/>
                        <a:t> to check social media for updates</a:t>
                      </a:r>
                      <a:endParaRPr lang="en-US" sz="1200" dirty="0"/>
                    </a:p>
                  </a:txBody>
                  <a:tcPr/>
                </a:tc>
                <a:extLst>
                  <a:ext uri="{0D108BD9-81ED-4DB2-BD59-A6C34878D82A}">
                    <a16:rowId xmlns:a16="http://schemas.microsoft.com/office/drawing/2014/main" val="10000"/>
                  </a:ext>
                </a:extLst>
              </a:tr>
              <a:tr h="370840">
                <a:tc>
                  <a:txBody>
                    <a:bodyPr/>
                    <a:lstStyle/>
                    <a:p>
                      <a:r>
                        <a:rPr lang="en-US" sz="1200" dirty="0"/>
                        <a:t>12 mph Group Saturday</a:t>
                      </a:r>
                    </a:p>
                  </a:txBody>
                  <a:tcPr/>
                </a:tc>
                <a:tc>
                  <a:txBody>
                    <a:bodyPr/>
                    <a:lstStyle/>
                    <a:p>
                      <a:r>
                        <a:rPr lang="en-US" sz="1200" dirty="0"/>
                        <a:t>Lucy Husband, Simon Allan,</a:t>
                      </a:r>
                      <a:r>
                        <a:rPr lang="en-US" sz="1200" baseline="0" dirty="0"/>
                        <a:t> </a:t>
                      </a:r>
                      <a:r>
                        <a:rPr lang="en-US" sz="1200" dirty="0"/>
                        <a:t>Ruth Isherwood &amp; others</a:t>
                      </a:r>
                    </a:p>
                  </a:txBody>
                  <a:tcPr/>
                </a:tc>
                <a:tc>
                  <a:txBody>
                    <a:bodyPr/>
                    <a:lstStyle/>
                    <a:p>
                      <a:r>
                        <a:rPr lang="en-US" sz="1200" dirty="0"/>
                        <a:t>Kingsmeadow’s car park 09.30</a:t>
                      </a:r>
                    </a:p>
                  </a:txBody>
                  <a:tcPr/>
                </a:tc>
                <a:extLst>
                  <a:ext uri="{0D108BD9-81ED-4DB2-BD59-A6C34878D82A}">
                    <a16:rowId xmlns:a16="http://schemas.microsoft.com/office/drawing/2014/main" val="10001"/>
                  </a:ext>
                </a:extLst>
              </a:tr>
              <a:tr h="370840">
                <a:tc>
                  <a:txBody>
                    <a:bodyPr/>
                    <a:lstStyle/>
                    <a:p>
                      <a:r>
                        <a:rPr lang="en-US" sz="1200" dirty="0"/>
                        <a:t>15mph Group Saturday</a:t>
                      </a:r>
                    </a:p>
                  </a:txBody>
                  <a:tcPr/>
                </a:tc>
                <a:tc>
                  <a:txBody>
                    <a:bodyPr/>
                    <a:lstStyle/>
                    <a:p>
                      <a:r>
                        <a:rPr lang="en-US" sz="1200" dirty="0"/>
                        <a:t>Jo Merritt, Bob Souter,</a:t>
                      </a:r>
                      <a:r>
                        <a:rPr lang="en-US" sz="1200" baseline="0" dirty="0"/>
                        <a:t> </a:t>
                      </a:r>
                      <a:r>
                        <a:rPr lang="en-US" sz="1200" dirty="0"/>
                        <a:t>Ewan Gowrie &amp; Others</a:t>
                      </a:r>
                    </a:p>
                  </a:txBody>
                  <a:tcPr/>
                </a:tc>
                <a:tc>
                  <a:txBody>
                    <a:bodyPr/>
                    <a:lstStyle/>
                    <a:p>
                      <a:r>
                        <a:rPr lang="en-US" sz="1200" dirty="0"/>
                        <a:t>Kingsmeadow’s car park 09.30</a:t>
                      </a:r>
                    </a:p>
                  </a:txBody>
                  <a:tcPr/>
                </a:tc>
                <a:extLst>
                  <a:ext uri="{0D108BD9-81ED-4DB2-BD59-A6C34878D82A}">
                    <a16:rowId xmlns:a16="http://schemas.microsoft.com/office/drawing/2014/main" val="10002"/>
                  </a:ext>
                </a:extLst>
              </a:tr>
              <a:tr h="370840">
                <a:tc>
                  <a:txBody>
                    <a:bodyPr/>
                    <a:lstStyle/>
                    <a:p>
                      <a:r>
                        <a:rPr lang="en-US" sz="1200" dirty="0"/>
                        <a:t>17mph Group Saturday</a:t>
                      </a:r>
                    </a:p>
                  </a:txBody>
                  <a:tcPr/>
                </a:tc>
                <a:tc>
                  <a:txBody>
                    <a:bodyPr/>
                    <a:lstStyle/>
                    <a:p>
                      <a:r>
                        <a:rPr lang="en-US" sz="1200" dirty="0"/>
                        <a:t>Club members who turn up and wish to ride</a:t>
                      </a:r>
                    </a:p>
                  </a:txBody>
                  <a:tcPr/>
                </a:tc>
                <a:tc>
                  <a:txBody>
                    <a:bodyPr/>
                    <a:lstStyle/>
                    <a:p>
                      <a:r>
                        <a:rPr lang="en-US" sz="1200" dirty="0"/>
                        <a:t>Kingsmeadow’s car Park</a:t>
                      </a:r>
                      <a:r>
                        <a:rPr lang="en-US" sz="1200" baseline="0" dirty="0"/>
                        <a:t> 09.30</a:t>
                      </a:r>
                      <a:endParaRPr lang="en-US" sz="1200" dirty="0"/>
                    </a:p>
                  </a:txBody>
                  <a:tcPr/>
                </a:tc>
                <a:extLst>
                  <a:ext uri="{0D108BD9-81ED-4DB2-BD59-A6C34878D82A}">
                    <a16:rowId xmlns:a16="http://schemas.microsoft.com/office/drawing/2014/main" val="10003"/>
                  </a:ext>
                </a:extLst>
              </a:tr>
              <a:tr h="370840">
                <a:tc>
                  <a:txBody>
                    <a:bodyPr/>
                    <a:lstStyle/>
                    <a:p>
                      <a:r>
                        <a:rPr lang="en-US" sz="1200" dirty="0"/>
                        <a:t>Tuesday &amp; sometimes a Sunday Gravelly </a:t>
                      </a:r>
                    </a:p>
                  </a:txBody>
                  <a:tcPr/>
                </a:tc>
                <a:tc>
                  <a:txBody>
                    <a:bodyPr/>
                    <a:lstStyle/>
                    <a:p>
                      <a:r>
                        <a:rPr lang="en-US" sz="1200" dirty="0"/>
                        <a:t>Garth Pearson</a:t>
                      </a:r>
                      <a:r>
                        <a:rPr lang="en-US" sz="1200" baseline="0" dirty="0"/>
                        <a:t> &amp; others </a:t>
                      </a:r>
                      <a:endParaRPr lang="en-US" sz="1200" dirty="0"/>
                    </a:p>
                  </a:txBody>
                  <a:tcPr/>
                </a:tc>
                <a:tc>
                  <a:txBody>
                    <a:bodyPr/>
                    <a:lstStyle/>
                    <a:p>
                      <a:r>
                        <a:rPr lang="en-US" sz="1200" dirty="0"/>
                        <a:t>Kingsmeadow’s Car Park Tuesday 18.30</a:t>
                      </a:r>
                    </a:p>
                  </a:txBody>
                  <a:tcPr/>
                </a:tc>
                <a:extLst>
                  <a:ext uri="{0D108BD9-81ED-4DB2-BD59-A6C34878D82A}">
                    <a16:rowId xmlns:a16="http://schemas.microsoft.com/office/drawing/2014/main" val="10004"/>
                  </a:ext>
                </a:extLst>
              </a:tr>
              <a:tr h="370840">
                <a:tc>
                  <a:txBody>
                    <a:bodyPr/>
                    <a:lstStyle/>
                    <a:p>
                      <a:r>
                        <a:rPr lang="en-US" sz="1200" dirty="0">
                          <a:solidFill>
                            <a:schemeClr val="tx1"/>
                          </a:solidFill>
                        </a:rPr>
                        <a:t>Summer Time Trial</a:t>
                      </a:r>
                    </a:p>
                  </a:txBody>
                  <a:tcPr/>
                </a:tc>
                <a:tc>
                  <a:txBody>
                    <a:bodyPr/>
                    <a:lstStyle/>
                    <a:p>
                      <a:r>
                        <a:rPr lang="en-US" sz="1200" dirty="0">
                          <a:solidFill>
                            <a:schemeClr val="tx1"/>
                          </a:solidFill>
                        </a:rPr>
                        <a:t>Kevin Chalmers</a:t>
                      </a:r>
                    </a:p>
                  </a:txBody>
                  <a:tcPr/>
                </a:tc>
                <a:tc>
                  <a:txBody>
                    <a:bodyPr/>
                    <a:lstStyle/>
                    <a:p>
                      <a:r>
                        <a:rPr lang="en-US" sz="1200" dirty="0">
                          <a:solidFill>
                            <a:schemeClr val="tx1"/>
                          </a:solidFill>
                        </a:rPr>
                        <a:t>Location TT dependent published</a:t>
                      </a:r>
                      <a:r>
                        <a:rPr lang="en-US" sz="1200" baseline="0" dirty="0">
                          <a:solidFill>
                            <a:schemeClr val="tx1"/>
                          </a:solidFill>
                        </a:rPr>
                        <a:t> each week, Wednesday</a:t>
                      </a:r>
                      <a:endParaRPr lang="en-US" sz="1200" dirty="0">
                        <a:solidFill>
                          <a:schemeClr val="tx1"/>
                        </a:solidFill>
                      </a:endParaRPr>
                    </a:p>
                  </a:txBody>
                  <a:tcPr/>
                </a:tc>
                <a:extLst>
                  <a:ext uri="{0D108BD9-81ED-4DB2-BD59-A6C34878D82A}">
                    <a16:rowId xmlns:a16="http://schemas.microsoft.com/office/drawing/2014/main" val="10005"/>
                  </a:ext>
                </a:extLst>
              </a:tr>
              <a:tr h="370840">
                <a:tc>
                  <a:txBody>
                    <a:bodyPr/>
                    <a:lstStyle/>
                    <a:p>
                      <a:r>
                        <a:rPr lang="en-US" sz="1200" dirty="0">
                          <a:solidFill>
                            <a:schemeClr val="tx1"/>
                          </a:solidFill>
                        </a:rPr>
                        <a:t>Kids Club</a:t>
                      </a:r>
                    </a:p>
                  </a:txBody>
                  <a:tcPr/>
                </a:tc>
                <a:tc>
                  <a:txBody>
                    <a:bodyPr/>
                    <a:lstStyle/>
                    <a:p>
                      <a:r>
                        <a:rPr lang="en-US" sz="1200" dirty="0">
                          <a:solidFill>
                            <a:schemeClr val="tx1"/>
                          </a:solidFill>
                        </a:rPr>
                        <a:t>Colin Hutchison &amp; Scott Wardlaw </a:t>
                      </a:r>
                    </a:p>
                  </a:txBody>
                  <a:tcPr/>
                </a:tc>
                <a:tc>
                  <a:txBody>
                    <a:bodyPr/>
                    <a:lstStyle/>
                    <a:p>
                      <a:r>
                        <a:rPr lang="en-US" sz="1200" dirty="0">
                          <a:solidFill>
                            <a:schemeClr val="tx1"/>
                          </a:solidFill>
                        </a:rPr>
                        <a:t>Glentress</a:t>
                      </a:r>
                    </a:p>
                  </a:txBody>
                  <a:tcPr/>
                </a:tc>
                <a:extLst>
                  <a:ext uri="{0D108BD9-81ED-4DB2-BD59-A6C34878D82A}">
                    <a16:rowId xmlns:a16="http://schemas.microsoft.com/office/drawing/2014/main" val="10006"/>
                  </a:ext>
                </a:extLst>
              </a:tr>
              <a:tr h="370840">
                <a:tc>
                  <a:txBody>
                    <a:bodyPr/>
                    <a:lstStyle/>
                    <a:p>
                      <a:r>
                        <a:rPr lang="en-US" sz="1200" dirty="0">
                          <a:solidFill>
                            <a:schemeClr val="tx1"/>
                          </a:solidFill>
                        </a:rPr>
                        <a:t>Bike</a:t>
                      </a:r>
                      <a:r>
                        <a:rPr lang="en-US" sz="1200" baseline="0" dirty="0">
                          <a:solidFill>
                            <a:schemeClr val="tx1"/>
                          </a:solidFill>
                        </a:rPr>
                        <a:t> and Blether</a:t>
                      </a:r>
                      <a:endParaRPr lang="en-US" sz="1200" dirty="0">
                        <a:solidFill>
                          <a:schemeClr val="tx1"/>
                        </a:solidFill>
                      </a:endParaRPr>
                    </a:p>
                  </a:txBody>
                  <a:tcPr/>
                </a:tc>
                <a:tc>
                  <a:txBody>
                    <a:bodyPr/>
                    <a:lstStyle/>
                    <a:p>
                      <a:r>
                        <a:rPr lang="en-US" sz="1200" dirty="0">
                          <a:solidFill>
                            <a:schemeClr val="tx1"/>
                          </a:solidFill>
                        </a:rPr>
                        <a:t>Colin Hutchison</a:t>
                      </a:r>
                    </a:p>
                  </a:txBody>
                  <a:tcPr/>
                </a:tc>
                <a:tc>
                  <a:txBody>
                    <a:bodyPr/>
                    <a:lstStyle/>
                    <a:p>
                      <a:r>
                        <a:rPr lang="en-US" sz="1200" dirty="0">
                          <a:solidFill>
                            <a:schemeClr val="tx1"/>
                          </a:solidFill>
                        </a:rPr>
                        <a:t>Glentress </a:t>
                      </a:r>
                    </a:p>
                  </a:txBody>
                  <a:tcPr/>
                </a:tc>
                <a:extLst>
                  <a:ext uri="{0D108BD9-81ED-4DB2-BD59-A6C34878D82A}">
                    <a16:rowId xmlns:a16="http://schemas.microsoft.com/office/drawing/2014/main" val="10007"/>
                  </a:ext>
                </a:extLst>
              </a:tr>
              <a:tr h="370840">
                <a:tc>
                  <a:txBody>
                    <a:bodyPr/>
                    <a:lstStyle/>
                    <a:p>
                      <a:r>
                        <a:rPr lang="en-US" sz="1200" dirty="0">
                          <a:solidFill>
                            <a:schemeClr val="tx1"/>
                          </a:solidFill>
                        </a:rPr>
                        <a:t>Pilates </a:t>
                      </a:r>
                    </a:p>
                  </a:txBody>
                  <a:tcPr/>
                </a:tc>
                <a:tc>
                  <a:txBody>
                    <a:bodyPr/>
                    <a:lstStyle/>
                    <a:p>
                      <a:r>
                        <a:rPr lang="en-US" sz="1200" dirty="0">
                          <a:solidFill>
                            <a:schemeClr val="tx1"/>
                          </a:solidFill>
                        </a:rPr>
                        <a:t>Judyta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Winter Drill Hall Thursday 7.15pm</a:t>
                      </a:r>
                    </a:p>
                  </a:txBody>
                  <a:tcPr/>
                </a:tc>
                <a:extLst>
                  <a:ext uri="{0D108BD9-81ED-4DB2-BD59-A6C34878D82A}">
                    <a16:rowId xmlns:a16="http://schemas.microsoft.com/office/drawing/2014/main" val="10010"/>
                  </a:ext>
                </a:extLst>
              </a:tr>
              <a:tr h="370840">
                <a:tc>
                  <a:txBody>
                    <a:bodyPr/>
                    <a:lstStyle/>
                    <a:p>
                      <a:r>
                        <a:rPr lang="en-US" sz="1200" dirty="0">
                          <a:solidFill>
                            <a:schemeClr val="tx1"/>
                          </a:solidFill>
                        </a:rPr>
                        <a:t>Women’s Ride</a:t>
                      </a:r>
                    </a:p>
                  </a:txBody>
                  <a:tcPr/>
                </a:tc>
                <a:tc>
                  <a:txBody>
                    <a:bodyPr/>
                    <a:lstStyle/>
                    <a:p>
                      <a:r>
                        <a:rPr lang="en-US" sz="1200" dirty="0">
                          <a:solidFill>
                            <a:schemeClr val="tx1"/>
                          </a:solidFill>
                        </a:rPr>
                        <a:t>Ruth, Claire, Amy &amp; others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Every other Tuesday KMs Car Park, date / time TBC</a:t>
                      </a:r>
                    </a:p>
                  </a:txBody>
                  <a:tcPr/>
                </a:tc>
                <a:extLst>
                  <a:ext uri="{0D108BD9-81ED-4DB2-BD59-A6C34878D82A}">
                    <a16:rowId xmlns:a16="http://schemas.microsoft.com/office/drawing/2014/main" val="10011"/>
                  </a:ext>
                </a:extLst>
              </a:tr>
            </a:tbl>
          </a:graphicData>
        </a:graphic>
      </p:graphicFrame>
      <p:sp>
        <p:nvSpPr>
          <p:cNvPr id="2" name="Footer Placeholder 1">
            <a:extLst>
              <a:ext uri="{FF2B5EF4-FFF2-40B4-BE49-F238E27FC236}">
                <a16:creationId xmlns:a16="http://schemas.microsoft.com/office/drawing/2014/main" id="{2D007577-3276-6499-E7BE-6213811CA084}"/>
              </a:ext>
            </a:extLst>
          </p:cNvPr>
          <p:cNvSpPr>
            <a:spLocks noGrp="1"/>
          </p:cNvSpPr>
          <p:nvPr>
            <p:ph type="ftr" sz="quarter" idx="11"/>
          </p:nvPr>
        </p:nvSpPr>
        <p:spPr/>
        <p:txBody>
          <a:bodyPr/>
          <a:lstStyle/>
          <a:p>
            <a:r>
              <a:rPr lang="en-GB"/>
              <a:t>26-02-2025 PCC Committee meeting notes</a:t>
            </a:r>
            <a:endParaRPr lang="en-US" dirty="0"/>
          </a:p>
        </p:txBody>
      </p:sp>
      <p:sp>
        <p:nvSpPr>
          <p:cNvPr id="3" name="Slide Number Placeholder 2">
            <a:extLst>
              <a:ext uri="{FF2B5EF4-FFF2-40B4-BE49-F238E27FC236}">
                <a16:creationId xmlns:a16="http://schemas.microsoft.com/office/drawing/2014/main" id="{224AE424-C9B9-EA3D-AC82-AB16B8F48C40}"/>
              </a:ext>
            </a:extLst>
          </p:cNvPr>
          <p:cNvSpPr>
            <a:spLocks noGrp="1"/>
          </p:cNvSpPr>
          <p:nvPr>
            <p:ph type="sldNum" sz="quarter" idx="12"/>
          </p:nvPr>
        </p:nvSpPr>
        <p:spPr/>
        <p:txBody>
          <a:bodyPr/>
          <a:lstStyle/>
          <a:p>
            <a:fld id="{58241D35-DF87-BF46-9EF8-F3BBBA942A9A}" type="slidenum">
              <a:rPr lang="en-US" smtClean="0"/>
              <a:t>2</a:t>
            </a:fld>
            <a:endParaRPr lang="en-US" dirty="0"/>
          </a:p>
        </p:txBody>
      </p:sp>
    </p:spTree>
    <p:extLst>
      <p:ext uri="{BB962C8B-B14F-4D97-AF65-F5344CB8AC3E}">
        <p14:creationId xmlns:p14="http://schemas.microsoft.com/office/powerpoint/2010/main" val="10122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954274228"/>
              </p:ext>
            </p:extLst>
          </p:nvPr>
        </p:nvGraphicFramePr>
        <p:xfrm>
          <a:off x="843685" y="1254567"/>
          <a:ext cx="10225667" cy="4937760"/>
        </p:xfrm>
        <a:graphic>
          <a:graphicData uri="http://schemas.openxmlformats.org/drawingml/2006/table">
            <a:tbl>
              <a:tblPr firstRow="1" bandRow="1">
                <a:tableStyleId>{5C22544A-7EE6-4342-B048-85BDC9FD1C3A}</a:tableStyleId>
              </a:tblPr>
              <a:tblGrid>
                <a:gridCol w="2888343">
                  <a:extLst>
                    <a:ext uri="{9D8B030D-6E8A-4147-A177-3AD203B41FA5}">
                      <a16:colId xmlns:a16="http://schemas.microsoft.com/office/drawing/2014/main" val="20000"/>
                    </a:ext>
                  </a:extLst>
                </a:gridCol>
                <a:gridCol w="3181238">
                  <a:extLst>
                    <a:ext uri="{9D8B030D-6E8A-4147-A177-3AD203B41FA5}">
                      <a16:colId xmlns:a16="http://schemas.microsoft.com/office/drawing/2014/main" val="20001"/>
                    </a:ext>
                  </a:extLst>
                </a:gridCol>
                <a:gridCol w="4156086">
                  <a:extLst>
                    <a:ext uri="{9D8B030D-6E8A-4147-A177-3AD203B41FA5}">
                      <a16:colId xmlns:a16="http://schemas.microsoft.com/office/drawing/2014/main" val="20002"/>
                    </a:ext>
                  </a:extLst>
                </a:gridCol>
              </a:tblGrid>
              <a:tr h="456538">
                <a:tc>
                  <a:txBody>
                    <a:bodyPr/>
                    <a:lstStyle/>
                    <a:p>
                      <a:r>
                        <a:rPr lang="en-US" sz="1200" dirty="0"/>
                        <a:t>Ride and social events 2024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Date / Meet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Remember</a:t>
                      </a:r>
                      <a:r>
                        <a:rPr lang="en-US" sz="1200" baseline="0" dirty="0"/>
                        <a:t> to check social media for updates</a:t>
                      </a:r>
                      <a:endParaRPr lang="en-US" sz="1200" dirty="0"/>
                    </a:p>
                  </a:txBody>
                  <a:tcPr/>
                </a:tc>
                <a:tc>
                  <a:txBody>
                    <a:bodyPr/>
                    <a:lstStyle/>
                    <a:p>
                      <a:r>
                        <a:rPr lang="en-US" sz="1200" dirty="0"/>
                        <a:t>Organiser(s)</a:t>
                      </a:r>
                    </a:p>
                  </a:txBody>
                  <a:tcPr/>
                </a:tc>
                <a:extLst>
                  <a:ext uri="{0D108BD9-81ED-4DB2-BD59-A6C34878D82A}">
                    <a16:rowId xmlns:a16="http://schemas.microsoft.com/office/drawing/2014/main" val="10000"/>
                  </a:ext>
                </a:extLst>
              </a:tr>
              <a:tr h="262054">
                <a:tc>
                  <a:txBody>
                    <a:bodyPr/>
                    <a:lstStyle/>
                    <a:p>
                      <a:r>
                        <a:rPr lang="en-GB" sz="1200" baseline="0" noProof="0" dirty="0"/>
                        <a:t>Table sale of cycling kit / parts  </a:t>
                      </a:r>
                      <a:endParaRPr lang="en-GB" sz="1200" noProof="0" dirty="0"/>
                    </a:p>
                  </a:txBody>
                  <a:tcPr/>
                </a:tc>
                <a:tc>
                  <a:txBody>
                    <a:bodyPr/>
                    <a:lstStyle/>
                    <a:p>
                      <a:r>
                        <a:rPr lang="en-GB" sz="1200" noProof="0" dirty="0"/>
                        <a:t> 22nd March</a:t>
                      </a:r>
                    </a:p>
                  </a:txBody>
                  <a:tcPr/>
                </a:tc>
                <a:tc>
                  <a:txBody>
                    <a:bodyPr/>
                    <a:lstStyle/>
                    <a:p>
                      <a:r>
                        <a:rPr lang="en-GB" sz="1200" noProof="0" dirty="0"/>
                        <a:t>John</a:t>
                      </a:r>
                      <a:r>
                        <a:rPr lang="en-GB" sz="1200" baseline="0" noProof="0" dirty="0"/>
                        <a:t> Miroslaw; </a:t>
                      </a:r>
                      <a:r>
                        <a:rPr lang="en-GB" sz="1200" baseline="0" noProof="0" dirty="0">
                          <a:solidFill>
                            <a:schemeClr val="tx1"/>
                          </a:solidFill>
                        </a:rPr>
                        <a:t>8 tables to date, slide show, projector, gazebo and flags needed.  </a:t>
                      </a:r>
                      <a:r>
                        <a:rPr lang="en-GB" sz="1200" baseline="0" noProof="0">
                          <a:solidFill>
                            <a:schemeClr val="tx1"/>
                          </a:solidFill>
                        </a:rPr>
                        <a:t>Newspaper article.</a:t>
                      </a:r>
                      <a:endParaRPr lang="en-GB" sz="1200" baseline="0" noProof="0" dirty="0">
                        <a:solidFill>
                          <a:schemeClr val="tx1"/>
                        </a:solidFill>
                      </a:endParaRPr>
                    </a:p>
                    <a:p>
                      <a:r>
                        <a:rPr lang="en-GB" sz="1200" baseline="0" noProof="0" dirty="0">
                          <a:solidFill>
                            <a:schemeClr val="tx1"/>
                          </a:solidFill>
                        </a:rPr>
                        <a:t>Agreed to sell stock club clothing at 50% of list price.</a:t>
                      </a:r>
                      <a:endParaRPr lang="en-GB" sz="1200" noProof="0" dirty="0">
                        <a:solidFill>
                          <a:schemeClr val="tx1"/>
                        </a:solidFill>
                      </a:endParaRPr>
                    </a:p>
                  </a:txBody>
                  <a:tcPr/>
                </a:tc>
                <a:extLst>
                  <a:ext uri="{0D108BD9-81ED-4DB2-BD59-A6C34878D82A}">
                    <a16:rowId xmlns:a16="http://schemas.microsoft.com/office/drawing/2014/main" val="1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noProof="0" dirty="0"/>
                        <a:t>First Aid Course.  </a:t>
                      </a:r>
                      <a:r>
                        <a:rPr lang="en-GB" sz="1200" noProof="0" dirty="0">
                          <a:solidFill>
                            <a:schemeClr val="tx1"/>
                          </a:solidFill>
                        </a:rPr>
                        <a:t>To be offered to leaders and other members to fill remaining slots.</a:t>
                      </a:r>
                      <a:endParaRPr lang="en-GB" sz="1200" noProof="0" dirty="0"/>
                    </a:p>
                  </a:txBody>
                  <a:tcPr/>
                </a:tc>
                <a:tc>
                  <a:txBody>
                    <a:bodyPr/>
                    <a:lstStyle/>
                    <a:p>
                      <a:r>
                        <a:rPr lang="en-GB" sz="1200" noProof="0" dirty="0"/>
                        <a:t>17/18 May</a:t>
                      </a:r>
                    </a:p>
                  </a:txBody>
                  <a:tcPr/>
                </a:tc>
                <a:tc>
                  <a:txBody>
                    <a:bodyPr/>
                    <a:lstStyle/>
                    <a:p>
                      <a:r>
                        <a:rPr lang="en-GB" sz="1200" noProof="0" dirty="0">
                          <a:solidFill>
                            <a:schemeClr val="tx1"/>
                          </a:solidFill>
                        </a:rPr>
                        <a:t>Colin &amp; Scott, separate date needed for Feargus Pearson</a:t>
                      </a:r>
                    </a:p>
                  </a:txBody>
                  <a:tcPr/>
                </a:tc>
                <a:extLst>
                  <a:ext uri="{0D108BD9-81ED-4DB2-BD59-A6C34878D82A}">
                    <a16:rowId xmlns:a16="http://schemas.microsoft.com/office/drawing/2014/main" val="10017"/>
                  </a:ext>
                </a:extLst>
              </a:tr>
              <a:tr h="224347">
                <a:tc>
                  <a:txBody>
                    <a:bodyPr/>
                    <a:lstStyle/>
                    <a:p>
                      <a:r>
                        <a:rPr lang="en-GB" sz="1200" noProof="0" dirty="0"/>
                        <a:t>Roadside</a:t>
                      </a:r>
                      <a:r>
                        <a:rPr lang="en-GB" sz="1200" baseline="0" noProof="0" dirty="0"/>
                        <a:t> repairs and maintenance session</a:t>
                      </a:r>
                      <a:endParaRPr lang="en-GB" sz="12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22nd April </a:t>
                      </a:r>
                    </a:p>
                  </a:txBody>
                  <a:tcPr/>
                </a:tc>
                <a:tc>
                  <a:txBody>
                    <a:bodyPr/>
                    <a:lstStyle/>
                    <a:p>
                      <a:r>
                        <a:rPr lang="en-GB" sz="1200" noProof="0" dirty="0">
                          <a:solidFill>
                            <a:schemeClr val="tx1"/>
                          </a:solidFill>
                        </a:rPr>
                        <a:t>Drill hall booked,  Tom Harrison </a:t>
                      </a:r>
                    </a:p>
                  </a:txBody>
                  <a:tcPr/>
                </a:tc>
                <a:extLst>
                  <a:ext uri="{0D108BD9-81ED-4DB2-BD59-A6C34878D82A}">
                    <a16:rowId xmlns:a16="http://schemas.microsoft.com/office/drawing/2014/main" val="10006"/>
                  </a:ext>
                </a:extLst>
              </a:tr>
              <a:tr h="243898">
                <a:tc>
                  <a:txBody>
                    <a:bodyPr/>
                    <a:lstStyle/>
                    <a:p>
                      <a:r>
                        <a:rPr lang="en-GB" sz="1200" noProof="0" dirty="0"/>
                        <a:t>Tweed-Duro</a:t>
                      </a:r>
                      <a:r>
                        <a:rPr lang="en-GB" sz="1200" baseline="0" noProof="0" dirty="0"/>
                        <a:t> Gravel</a:t>
                      </a:r>
                      <a:endParaRPr lang="en-GB" sz="1200" noProof="0" dirty="0"/>
                    </a:p>
                  </a:txBody>
                  <a:tcPr/>
                </a:tc>
                <a:tc>
                  <a:txBody>
                    <a:bodyPr/>
                    <a:lstStyle/>
                    <a:p>
                      <a:r>
                        <a:rPr lang="en-GB" sz="1200" noProof="0" dirty="0"/>
                        <a:t>?</a:t>
                      </a:r>
                    </a:p>
                  </a:txBody>
                  <a:tcPr/>
                </a:tc>
                <a:tc>
                  <a:txBody>
                    <a:bodyPr/>
                    <a:lstStyle/>
                    <a:p>
                      <a:endParaRPr lang="en-GB" sz="1200" noProof="0" dirty="0">
                        <a:solidFill>
                          <a:schemeClr val="tx1"/>
                        </a:solidFill>
                      </a:endParaRPr>
                    </a:p>
                  </a:txBody>
                  <a:tcPr/>
                </a:tc>
                <a:extLst>
                  <a:ext uri="{0D108BD9-81ED-4DB2-BD59-A6C34878D82A}">
                    <a16:rowId xmlns:a16="http://schemas.microsoft.com/office/drawing/2014/main" val="10007"/>
                  </a:ext>
                </a:extLst>
              </a:tr>
              <a:tr h="262053">
                <a:tc>
                  <a:txBody>
                    <a:bodyPr/>
                    <a:lstStyle/>
                    <a:p>
                      <a:r>
                        <a:rPr lang="en-GB" sz="1200" noProof="0" dirty="0"/>
                        <a:t>Road Race</a:t>
                      </a:r>
                    </a:p>
                  </a:txBody>
                  <a:tcPr/>
                </a:tc>
                <a:tc>
                  <a:txBody>
                    <a:bodyPr/>
                    <a:lstStyle/>
                    <a:p>
                      <a:r>
                        <a:rPr lang="en-GB" sz="1200" noProof="0" dirty="0">
                          <a:solidFill>
                            <a:schemeClr val="tx1"/>
                          </a:solidFill>
                        </a:rPr>
                        <a:t>25</a:t>
                      </a:r>
                      <a:r>
                        <a:rPr lang="en-GB" sz="1200" baseline="30000" noProof="0" dirty="0">
                          <a:solidFill>
                            <a:schemeClr val="tx1"/>
                          </a:solidFill>
                        </a:rPr>
                        <a:t>th</a:t>
                      </a:r>
                      <a:r>
                        <a:rPr lang="en-GB" sz="1200" noProof="0" dirty="0">
                          <a:solidFill>
                            <a:schemeClr val="tx1"/>
                          </a:solidFill>
                        </a:rPr>
                        <a:t> May</a:t>
                      </a:r>
                    </a:p>
                  </a:txBody>
                  <a:tcPr/>
                </a:tc>
                <a:tc>
                  <a:txBody>
                    <a:bodyPr/>
                    <a:lstStyle/>
                    <a:p>
                      <a:r>
                        <a:rPr lang="en-GB" sz="1200" noProof="0" dirty="0">
                          <a:solidFill>
                            <a:schemeClr val="tx1"/>
                          </a:solidFill>
                        </a:rPr>
                        <a:t>Alan Gray / Scott Finnie,</a:t>
                      </a:r>
                      <a:r>
                        <a:rPr lang="en-GB" sz="1200" baseline="0" noProof="0" dirty="0">
                          <a:solidFill>
                            <a:schemeClr val="tx1"/>
                          </a:solidFill>
                        </a:rPr>
                        <a:t> Richard Allen. </a:t>
                      </a:r>
                      <a:endParaRPr lang="en-GB" sz="1200" noProof="0" dirty="0">
                        <a:solidFill>
                          <a:schemeClr val="tx1"/>
                        </a:solidFill>
                      </a:endParaRPr>
                    </a:p>
                  </a:txBody>
                  <a:tcPr/>
                </a:tc>
                <a:extLst>
                  <a:ext uri="{0D108BD9-81ED-4DB2-BD59-A6C34878D82A}">
                    <a16:rowId xmlns:a16="http://schemas.microsoft.com/office/drawing/2014/main" val="10008"/>
                  </a:ext>
                </a:extLst>
              </a:tr>
              <a:tr h="242422">
                <a:tc>
                  <a:txBody>
                    <a:bodyPr/>
                    <a:lstStyle/>
                    <a:p>
                      <a:r>
                        <a:rPr lang="en-GB" sz="1200" noProof="0" dirty="0"/>
                        <a:t>Bike packing trip</a:t>
                      </a:r>
                    </a:p>
                  </a:txBody>
                  <a:tcPr/>
                </a:tc>
                <a:tc>
                  <a:txBody>
                    <a:bodyPr/>
                    <a:lstStyle/>
                    <a:p>
                      <a:r>
                        <a:rPr lang="en-GB" sz="1200" noProof="0" dirty="0"/>
                        <a:t>?</a:t>
                      </a:r>
                    </a:p>
                  </a:txBody>
                  <a:tcPr/>
                </a:tc>
                <a:tc>
                  <a:txBody>
                    <a:bodyPr/>
                    <a:lstStyle/>
                    <a:p>
                      <a:r>
                        <a:rPr lang="en-GB" sz="1200" noProof="0" dirty="0"/>
                        <a:t>Garth</a:t>
                      </a:r>
                    </a:p>
                  </a:txBody>
                  <a:tcPr/>
                </a:tc>
                <a:extLst>
                  <a:ext uri="{0D108BD9-81ED-4DB2-BD59-A6C34878D82A}">
                    <a16:rowId xmlns:a16="http://schemas.microsoft.com/office/drawing/2014/main" val="10009"/>
                  </a:ext>
                </a:extLst>
              </a:tr>
              <a:tr h="250903">
                <a:tc>
                  <a:txBody>
                    <a:bodyPr/>
                    <a:lstStyle/>
                    <a:p>
                      <a:r>
                        <a:rPr lang="en-GB" sz="1200" noProof="0" dirty="0"/>
                        <a:t>Social cycle weekend trip away to Aviemore/Braemar/Lake District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June?</a:t>
                      </a:r>
                    </a:p>
                  </a:txBody>
                  <a:tcPr/>
                </a:tc>
                <a:tc>
                  <a:txBody>
                    <a:bodyPr/>
                    <a:lstStyle/>
                    <a:p>
                      <a:r>
                        <a:rPr lang="en-GB" sz="1200" noProof="0" dirty="0"/>
                        <a:t>Garth, Jo? Self financing at venue where hostel, camping and </a:t>
                      </a:r>
                      <a:r>
                        <a:rPr lang="en-GB" sz="1200" noProof="0" dirty="0" err="1"/>
                        <a:t>motorhoming</a:t>
                      </a:r>
                      <a:r>
                        <a:rPr lang="en-GB" sz="1200" noProof="0" dirty="0"/>
                        <a:t>/caravaning possible.  Aberfoyle, Loch </a:t>
                      </a:r>
                      <a:r>
                        <a:rPr lang="en-GB" sz="1200" noProof="0" dirty="0" err="1"/>
                        <a:t>Morlich</a:t>
                      </a:r>
                      <a:r>
                        <a:rPr lang="en-GB" sz="1200" noProof="0" dirty="0"/>
                        <a:t>?</a:t>
                      </a:r>
                    </a:p>
                  </a:txBody>
                  <a:tcPr/>
                </a:tc>
                <a:extLst>
                  <a:ext uri="{0D108BD9-81ED-4DB2-BD59-A6C34878D82A}">
                    <a16:rowId xmlns:a16="http://schemas.microsoft.com/office/drawing/2014/main" val="10010"/>
                  </a:ext>
                </a:extLst>
              </a:tr>
              <a:tr h="2732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noProof="0" dirty="0">
                          <a:solidFill>
                            <a:schemeClr val="tx1"/>
                          </a:solidFill>
                        </a:rPr>
                        <a:t>Tweed Valley Sportive</a:t>
                      </a:r>
                      <a:endParaRPr lang="en-GB" sz="1200" noProof="0" dirty="0">
                        <a:solidFill>
                          <a:schemeClr val="tx1"/>
                        </a:solidFill>
                      </a:endParaRPr>
                    </a:p>
                  </a:txBody>
                  <a:tcPr/>
                </a:tc>
                <a:tc>
                  <a:txBody>
                    <a:bodyPr/>
                    <a:lstStyle/>
                    <a:p>
                      <a:r>
                        <a:rPr lang="en-GB" sz="1200" noProof="0" dirty="0"/>
                        <a:t>20</a:t>
                      </a:r>
                      <a:r>
                        <a:rPr lang="en-GB" sz="1200" baseline="30000" noProof="0" dirty="0"/>
                        <a:t>th</a:t>
                      </a:r>
                      <a:r>
                        <a:rPr lang="en-GB" sz="1200" noProof="0" dirty="0"/>
                        <a:t> September</a:t>
                      </a:r>
                    </a:p>
                  </a:txBody>
                  <a:tcPr/>
                </a:tc>
                <a:tc>
                  <a:txBody>
                    <a:bodyPr/>
                    <a:lstStyle/>
                    <a:p>
                      <a:r>
                        <a:rPr lang="en-GB" sz="1200" noProof="0" dirty="0"/>
                        <a:t>Chris Gilfillan &amp; volunteers</a:t>
                      </a:r>
                    </a:p>
                  </a:txBody>
                  <a:tcPr/>
                </a:tc>
                <a:extLst>
                  <a:ext uri="{0D108BD9-81ED-4DB2-BD59-A6C34878D82A}">
                    <a16:rowId xmlns:a16="http://schemas.microsoft.com/office/drawing/2014/main" val="10011"/>
                  </a:ext>
                </a:extLst>
              </a:tr>
              <a:tr h="252504">
                <a:tc>
                  <a:txBody>
                    <a:bodyPr/>
                    <a:lstStyle/>
                    <a:p>
                      <a:r>
                        <a:rPr lang="en-GB" sz="1200" noProof="0" dirty="0">
                          <a:solidFill>
                            <a:schemeClr val="tx1"/>
                          </a:solidFill>
                        </a:rPr>
                        <a:t>Summer social</a:t>
                      </a:r>
                      <a:r>
                        <a:rPr lang="en-GB" sz="1200" baseline="0" noProof="0" dirty="0">
                          <a:solidFill>
                            <a:schemeClr val="tx1"/>
                          </a:solidFill>
                        </a:rPr>
                        <a:t> event </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 TBC</a:t>
                      </a:r>
                    </a:p>
                  </a:txBody>
                  <a:tcPr/>
                </a:tc>
                <a:tc>
                  <a:txBody>
                    <a:bodyPr/>
                    <a:lstStyle/>
                    <a:p>
                      <a:pPr marL="0" algn="l" defTabSz="914400" rtl="0" eaLnBrk="1" latinLnBrk="0" hangingPunct="1"/>
                      <a:endParaRPr lang="en-GB" sz="1200" kern="1200" noProof="0" dirty="0">
                        <a:solidFill>
                          <a:schemeClr val="dk1"/>
                        </a:solidFill>
                        <a:latin typeface="+mn-lt"/>
                        <a:ea typeface="+mn-ea"/>
                        <a:cs typeface="+mn-cs"/>
                      </a:endParaRPr>
                    </a:p>
                  </a:txBody>
                  <a:tcPr/>
                </a:tc>
                <a:extLst>
                  <a:ext uri="{0D108BD9-81ED-4DB2-BD59-A6C34878D82A}">
                    <a16:rowId xmlns:a16="http://schemas.microsoft.com/office/drawing/2014/main" val="10012"/>
                  </a:ext>
                </a:extLst>
              </a:tr>
              <a:tr h="262053">
                <a:tc>
                  <a:txBody>
                    <a:bodyPr/>
                    <a:lstStyle/>
                    <a:p>
                      <a:r>
                        <a:rPr lang="en-GB" sz="1200" noProof="0" dirty="0">
                          <a:solidFill>
                            <a:schemeClr val="tx1"/>
                          </a:solidFill>
                        </a:rPr>
                        <a:t> 100 mile ride</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 TBC</a:t>
                      </a:r>
                    </a:p>
                  </a:txBody>
                  <a:tcPr/>
                </a:tc>
                <a:tc>
                  <a:txBody>
                    <a:bodyPr/>
                    <a:lstStyle/>
                    <a:p>
                      <a:pPr marL="0" algn="l" defTabSz="914400" rtl="0" eaLnBrk="1" latinLnBrk="0" hangingPunct="1"/>
                      <a:endParaRPr lang="en-GB" sz="1200" kern="1200" noProof="0" dirty="0">
                        <a:solidFill>
                          <a:schemeClr val="dk1"/>
                        </a:solidFill>
                        <a:latin typeface="+mn-lt"/>
                        <a:ea typeface="+mn-ea"/>
                        <a:cs typeface="+mn-cs"/>
                      </a:endParaRPr>
                    </a:p>
                  </a:txBody>
                  <a:tcPr/>
                </a:tc>
                <a:extLst>
                  <a:ext uri="{0D108BD9-81ED-4DB2-BD59-A6C34878D82A}">
                    <a16:rowId xmlns:a16="http://schemas.microsoft.com/office/drawing/2014/main" val="10013"/>
                  </a:ext>
                </a:extLst>
              </a:tr>
              <a:tr h="259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solidFill>
                            <a:schemeClr val="tx1"/>
                          </a:solidFill>
                        </a:rPr>
                        <a:t>Runner V Bike with Moorfoot</a:t>
                      </a:r>
                      <a:r>
                        <a:rPr lang="en-GB" sz="1200" baseline="0" noProof="0" dirty="0">
                          <a:solidFill>
                            <a:schemeClr val="tx1"/>
                          </a:solidFill>
                        </a:rPr>
                        <a:t> Runners (or relay race)</a:t>
                      </a:r>
                      <a:endParaRPr lang="en-GB" sz="1200" noProof="0" dirty="0">
                        <a:solidFill>
                          <a:schemeClr val="tx1"/>
                        </a:solidFill>
                      </a:endParaRPr>
                    </a:p>
                  </a:txBody>
                  <a:tcPr/>
                </a:tc>
                <a:tc>
                  <a:txBody>
                    <a:bodyPr/>
                    <a:lstStyle/>
                    <a:p>
                      <a:r>
                        <a:rPr lang="en-GB" sz="1200" noProof="0" dirty="0">
                          <a:solidFill>
                            <a:schemeClr val="tx1"/>
                          </a:solidFill>
                        </a:rPr>
                        <a:t>?TBC</a:t>
                      </a:r>
                    </a:p>
                  </a:txBody>
                  <a:tcPr/>
                </a:tc>
                <a:tc>
                  <a:txBody>
                    <a:bodyPr/>
                    <a:lstStyle/>
                    <a:p>
                      <a:r>
                        <a:rPr lang="en-GB" sz="1200" noProof="0" dirty="0">
                          <a:solidFill>
                            <a:schemeClr val="tx1"/>
                          </a:solidFill>
                        </a:rPr>
                        <a:t>Kenny Davidson</a:t>
                      </a:r>
                    </a:p>
                  </a:txBody>
                  <a:tcPr/>
                </a:tc>
                <a:extLst>
                  <a:ext uri="{0D108BD9-81ED-4DB2-BD59-A6C34878D82A}">
                    <a16:rowId xmlns:a16="http://schemas.microsoft.com/office/drawing/2014/main" val="10014"/>
                  </a:ext>
                </a:extLst>
              </a:tr>
              <a:tr h="178421">
                <a:tc>
                  <a:txBody>
                    <a:bodyPr/>
                    <a:lstStyle/>
                    <a:p>
                      <a:r>
                        <a:rPr lang="en-GB" sz="1200" noProof="0" dirty="0"/>
                        <a:t>Hill Climb</a:t>
                      </a:r>
                    </a:p>
                  </a:txBody>
                  <a:tcPr/>
                </a:tc>
                <a:tc>
                  <a:txBody>
                    <a:bodyPr/>
                    <a:lstStyle/>
                    <a:p>
                      <a:r>
                        <a:rPr lang="en-GB" sz="1200" noProof="0" dirty="0"/>
                        <a:t>27</a:t>
                      </a:r>
                      <a:r>
                        <a:rPr lang="en-GB" sz="1200" baseline="30000" noProof="0" dirty="0"/>
                        <a:t>th</a:t>
                      </a:r>
                      <a:r>
                        <a:rPr lang="en-GB" sz="1200" noProof="0" dirty="0"/>
                        <a:t> September</a:t>
                      </a:r>
                    </a:p>
                  </a:txBody>
                  <a:tcPr/>
                </a:tc>
                <a:tc>
                  <a:txBody>
                    <a:bodyPr/>
                    <a:lstStyle/>
                    <a:p>
                      <a:r>
                        <a:rPr lang="en-GB" sz="1200" noProof="0" dirty="0"/>
                        <a:t>Kevin Chalmers</a:t>
                      </a:r>
                    </a:p>
                  </a:txBody>
                  <a:tcPr/>
                </a:tc>
                <a:extLst>
                  <a:ext uri="{0D108BD9-81ED-4DB2-BD59-A6C34878D82A}">
                    <a16:rowId xmlns:a16="http://schemas.microsoft.com/office/drawing/2014/main" val="10015"/>
                  </a:ext>
                </a:extLst>
              </a:tr>
              <a:tr h="247557">
                <a:tc>
                  <a:txBody>
                    <a:bodyPr/>
                    <a:lstStyle/>
                    <a:p>
                      <a:r>
                        <a:rPr lang="en-GB" sz="1200" noProof="0" dirty="0"/>
                        <a:t>AGM </a:t>
                      </a:r>
                    </a:p>
                  </a:txBody>
                  <a:tcPr/>
                </a:tc>
                <a:tc>
                  <a:txBody>
                    <a:bodyPr/>
                    <a:lstStyle/>
                    <a:p>
                      <a:r>
                        <a:rPr lang="en-GB" sz="1200" noProof="0" dirty="0"/>
                        <a:t>November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Committee</a:t>
                      </a:r>
                    </a:p>
                  </a:txBody>
                  <a:tcPr/>
                </a:tc>
                <a:extLst>
                  <a:ext uri="{0D108BD9-81ED-4DB2-BD59-A6C34878D82A}">
                    <a16:rowId xmlns:a16="http://schemas.microsoft.com/office/drawing/2014/main" val="10016"/>
                  </a:ext>
                </a:extLst>
              </a:tr>
            </a:tbl>
          </a:graphicData>
        </a:graphic>
      </p:graphicFrame>
      <p:sp>
        <p:nvSpPr>
          <p:cNvPr id="2" name="Footer Placeholder 1">
            <a:extLst>
              <a:ext uri="{FF2B5EF4-FFF2-40B4-BE49-F238E27FC236}">
                <a16:creationId xmlns:a16="http://schemas.microsoft.com/office/drawing/2014/main" id="{E58C072E-334F-7E25-6952-0A27AB806DBE}"/>
              </a:ext>
            </a:extLst>
          </p:cNvPr>
          <p:cNvSpPr>
            <a:spLocks noGrp="1"/>
          </p:cNvSpPr>
          <p:nvPr>
            <p:ph type="ftr" sz="quarter" idx="11"/>
          </p:nvPr>
        </p:nvSpPr>
        <p:spPr/>
        <p:txBody>
          <a:bodyPr/>
          <a:lstStyle/>
          <a:p>
            <a:r>
              <a:rPr lang="en-GB"/>
              <a:t>26-02-2025 PCC Committee meeting notes</a:t>
            </a:r>
            <a:endParaRPr lang="en-US" dirty="0"/>
          </a:p>
        </p:txBody>
      </p:sp>
      <p:sp>
        <p:nvSpPr>
          <p:cNvPr id="3" name="Slide Number Placeholder 2">
            <a:extLst>
              <a:ext uri="{FF2B5EF4-FFF2-40B4-BE49-F238E27FC236}">
                <a16:creationId xmlns:a16="http://schemas.microsoft.com/office/drawing/2014/main" id="{608E01B1-C5CF-316E-E692-F008472BF28C}"/>
              </a:ext>
            </a:extLst>
          </p:cNvPr>
          <p:cNvSpPr>
            <a:spLocks noGrp="1"/>
          </p:cNvSpPr>
          <p:nvPr>
            <p:ph type="sldNum" sz="quarter" idx="12"/>
          </p:nvPr>
        </p:nvSpPr>
        <p:spPr/>
        <p:txBody>
          <a:bodyPr/>
          <a:lstStyle/>
          <a:p>
            <a:fld id="{58241D35-DF87-BF46-9EF8-F3BBBA942A9A}" type="slidenum">
              <a:rPr lang="en-US" smtClean="0"/>
              <a:t>3</a:t>
            </a:fld>
            <a:endParaRPr lang="en-US" dirty="0"/>
          </a:p>
        </p:txBody>
      </p:sp>
    </p:spTree>
    <p:extLst>
      <p:ext uri="{BB962C8B-B14F-4D97-AF65-F5344CB8AC3E}">
        <p14:creationId xmlns:p14="http://schemas.microsoft.com/office/powerpoint/2010/main" val="1840852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397166560"/>
              </p:ext>
            </p:extLst>
          </p:nvPr>
        </p:nvGraphicFramePr>
        <p:xfrm>
          <a:off x="220980" y="960997"/>
          <a:ext cx="11327817" cy="4973089"/>
        </p:xfrm>
        <a:graphic>
          <a:graphicData uri="http://schemas.openxmlformats.org/drawingml/2006/table">
            <a:tbl>
              <a:tblPr firstRow="1" bandRow="1">
                <a:tableStyleId>{5C22544A-7EE6-4342-B048-85BDC9FD1C3A}</a:tableStyleId>
              </a:tblPr>
              <a:tblGrid>
                <a:gridCol w="504884">
                  <a:extLst>
                    <a:ext uri="{9D8B030D-6E8A-4147-A177-3AD203B41FA5}">
                      <a16:colId xmlns:a16="http://schemas.microsoft.com/office/drawing/2014/main" val="3790771069"/>
                    </a:ext>
                  </a:extLst>
                </a:gridCol>
                <a:gridCol w="2488676">
                  <a:extLst>
                    <a:ext uri="{9D8B030D-6E8A-4147-A177-3AD203B41FA5}">
                      <a16:colId xmlns:a16="http://schemas.microsoft.com/office/drawing/2014/main" val="20000"/>
                    </a:ext>
                  </a:extLst>
                </a:gridCol>
                <a:gridCol w="6429081">
                  <a:extLst>
                    <a:ext uri="{9D8B030D-6E8A-4147-A177-3AD203B41FA5}">
                      <a16:colId xmlns:a16="http://schemas.microsoft.com/office/drawing/2014/main" val="20001"/>
                    </a:ext>
                  </a:extLst>
                </a:gridCol>
                <a:gridCol w="1905176">
                  <a:extLst>
                    <a:ext uri="{9D8B030D-6E8A-4147-A177-3AD203B41FA5}">
                      <a16:colId xmlns:a16="http://schemas.microsoft.com/office/drawing/2014/main" val="20002"/>
                    </a:ext>
                  </a:extLst>
                </a:gridCol>
              </a:tblGrid>
              <a:tr h="37084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296187">
                <a:tc>
                  <a:txBody>
                    <a:bodyPr/>
                    <a:lstStyle/>
                    <a:p>
                      <a:pPr marL="0" algn="l" defTabSz="914400" rtl="0" eaLnBrk="1" latinLnBrk="0" hangingPunct="1"/>
                      <a:r>
                        <a:rPr lang="en-GB" sz="1200" kern="1200" dirty="0">
                          <a:solidFill>
                            <a:schemeClr val="dk1"/>
                          </a:solidFill>
                          <a:latin typeface="+mn-lt"/>
                          <a:ea typeface="+mn-ea"/>
                          <a:cs typeface="+mn-cs"/>
                        </a:rPr>
                        <a:t>1</a:t>
                      </a:r>
                    </a:p>
                  </a:txBody>
                  <a:tcPr/>
                </a:tc>
                <a:tc>
                  <a:txBody>
                    <a:bodyPr/>
                    <a:lstStyle/>
                    <a:p>
                      <a:pPr marL="0" algn="l" defTabSz="914400" rtl="0" eaLnBrk="1" latinLnBrk="0" hangingPunct="1"/>
                      <a:r>
                        <a:rPr lang="en-GB" sz="1200" kern="1200" dirty="0">
                          <a:solidFill>
                            <a:schemeClr val="dk1"/>
                          </a:solidFill>
                          <a:latin typeface="+mn-lt"/>
                          <a:ea typeface="+mn-ea"/>
                          <a:cs typeface="+mn-cs"/>
                        </a:rPr>
                        <a:t>Velodrome Session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A repeat session to allow riders of all abilities to experience riding the Glasgow Velodrome  to be arranged. </a:t>
                      </a:r>
                      <a:r>
                        <a:rPr lang="en-GB" sz="1200" b="0" i="0" dirty="0">
                          <a:solidFill>
                            <a:srgbClr val="242424"/>
                          </a:solidFill>
                          <a:effectLst/>
                          <a:latin typeface="Aptos" panose="020B0004020202020204" pitchFamily="34" charset="0"/>
                        </a:rPr>
                        <a:t> Interest from members - TBC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200" kern="1200" dirty="0">
                          <a:solidFill>
                            <a:schemeClr val="dk1"/>
                          </a:solidFill>
                          <a:latin typeface="+mn-lt"/>
                          <a:ea typeface="+mn-ea"/>
                          <a:cs typeface="+mn-cs"/>
                        </a:rPr>
                        <a:t>John</a:t>
                      </a:r>
                    </a:p>
                  </a:txBody>
                  <a:tcPr/>
                </a:tc>
                <a:extLst>
                  <a:ext uri="{0D108BD9-81ED-4DB2-BD59-A6C34878D82A}">
                    <a16:rowId xmlns:a16="http://schemas.microsoft.com/office/drawing/2014/main" val="10002"/>
                  </a:ext>
                </a:extLst>
              </a:tr>
              <a:tr h="495017">
                <a:tc>
                  <a:txBody>
                    <a:bodyPr/>
                    <a:lstStyle/>
                    <a:p>
                      <a:pPr marL="0" algn="l" defTabSz="914400" rtl="0" eaLnBrk="1" latinLnBrk="0" hangingPunct="1"/>
                      <a:r>
                        <a:rPr lang="en-GB" sz="1200" kern="1200" dirty="0">
                          <a:solidFill>
                            <a:schemeClr val="dk1"/>
                          </a:solidFill>
                          <a:latin typeface="+mn-lt"/>
                          <a:ea typeface="+mn-ea"/>
                          <a:cs typeface="+mn-cs"/>
                        </a:rPr>
                        <a:t>2</a:t>
                      </a:r>
                    </a:p>
                  </a:txBody>
                  <a:tcPr>
                    <a:solidFill>
                      <a:schemeClr val="accent1">
                        <a:tint val="20000"/>
                      </a:schemeClr>
                    </a:solidFill>
                  </a:tcPr>
                </a:tc>
                <a:tc>
                  <a:txBody>
                    <a:bodyPr/>
                    <a:lstStyle/>
                    <a:p>
                      <a:pPr marL="0" algn="l" defTabSz="914400" rtl="0" eaLnBrk="1" latinLnBrk="0" hangingPunct="1"/>
                      <a:r>
                        <a:rPr lang="en-GB" sz="1200" kern="1200" dirty="0">
                          <a:solidFill>
                            <a:schemeClr val="dk1"/>
                          </a:solidFill>
                          <a:latin typeface="+mn-lt"/>
                          <a:ea typeface="+mn-ea"/>
                          <a:cs typeface="+mn-cs"/>
                        </a:rPr>
                        <a:t>Explore pulling together the handbook &amp; SC policies into one document and physically publish to members.</a:t>
                      </a:r>
                    </a:p>
                  </a:txBody>
                  <a:tcPr>
                    <a:solidFill>
                      <a:schemeClr val="accent1">
                        <a:tint val="2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42424"/>
                          </a:solidFill>
                          <a:effectLst/>
                          <a:latin typeface="Aptos" panose="020B0004020202020204" pitchFamily="34" charset="0"/>
                        </a:rPr>
                        <a:t>Rik Turton to update at next meeting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a:solidFill>
                      <a:schemeClr val="accent1">
                        <a:tint val="20000"/>
                      </a:schemeClr>
                    </a:solidFill>
                  </a:tcPr>
                </a:tc>
                <a:tc>
                  <a:txBody>
                    <a:bodyPr/>
                    <a:lstStyle/>
                    <a:p>
                      <a:pPr marL="0" algn="l" defTabSz="914400" rtl="0" eaLnBrk="1" latinLnBrk="0" hangingPunct="1"/>
                      <a:r>
                        <a:rPr lang="en-GB" sz="1200" kern="1200" dirty="0">
                          <a:solidFill>
                            <a:schemeClr val="dk1"/>
                          </a:solidFill>
                          <a:latin typeface="+mn-lt"/>
                          <a:ea typeface="+mn-ea"/>
                          <a:cs typeface="+mn-cs"/>
                        </a:rPr>
                        <a:t>Rik</a:t>
                      </a:r>
                    </a:p>
                  </a:txBody>
                  <a:tcPr>
                    <a:solidFill>
                      <a:schemeClr val="accent1">
                        <a:tint val="20000"/>
                      </a:schemeClr>
                    </a:solidFill>
                  </a:tcPr>
                </a:tc>
                <a:extLst>
                  <a:ext uri="{0D108BD9-81ED-4DB2-BD59-A6C34878D82A}">
                    <a16:rowId xmlns:a16="http://schemas.microsoft.com/office/drawing/2014/main" val="10006"/>
                  </a:ext>
                </a:extLst>
              </a:tr>
              <a:tr h="370840">
                <a:tc>
                  <a:txBody>
                    <a:bodyPr/>
                    <a:lstStyle/>
                    <a:p>
                      <a:r>
                        <a:rPr lang="en-US" sz="1200" dirty="0">
                          <a:solidFill>
                            <a:schemeClr val="tx1"/>
                          </a:solidFill>
                        </a:rPr>
                        <a:t>3</a:t>
                      </a:r>
                    </a:p>
                  </a:txBody>
                  <a:tcPr/>
                </a:tc>
                <a:tc>
                  <a:txBody>
                    <a:bodyPr/>
                    <a:lstStyle/>
                    <a:p>
                      <a:r>
                        <a:rPr lang="en-US" sz="1200" dirty="0">
                          <a:solidFill>
                            <a:schemeClr val="tx1"/>
                          </a:solidFill>
                        </a:rPr>
                        <a:t>Contents of club’s container to be </a:t>
                      </a:r>
                      <a:r>
                        <a:rPr lang="en-GB" sz="1200" noProof="0" dirty="0">
                          <a:solidFill>
                            <a:schemeClr val="tx1"/>
                          </a:solidFill>
                        </a:rPr>
                        <a:t>rationalised</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Container Inventory list circulated. Andrew and Garth</a:t>
                      </a:r>
                      <a:r>
                        <a:rPr lang="en-GB" sz="1200" baseline="0" dirty="0">
                          <a:solidFill>
                            <a:schemeClr val="tx1"/>
                          </a:solidFill>
                          <a:ea typeface="Times New Roman" panose="02020603050405020304" pitchFamily="18" charset="0"/>
                        </a:rPr>
                        <a:t> will review contents in warmer/drier weather with a view to reducing stuff.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John, Garth, </a:t>
                      </a:r>
                      <a:r>
                        <a:rPr lang="en-GB" sz="1200" baseline="0" dirty="0">
                          <a:solidFill>
                            <a:schemeClr val="tx1"/>
                          </a:solidFill>
                          <a:ea typeface="Times New Roman" panose="02020603050405020304" pitchFamily="18" charset="0"/>
                        </a:rPr>
                        <a:t>Carry forward weather has been too bad.</a:t>
                      </a:r>
                      <a:endParaRPr lang="en-GB" sz="1200" dirty="0">
                        <a:solidFill>
                          <a:schemeClr val="tx1"/>
                        </a:solidFill>
                        <a:ea typeface="Times New Roman" panose="02020603050405020304" pitchFamily="18" charset="0"/>
                      </a:endParaRPr>
                    </a:p>
                  </a:txBody>
                  <a:tcPr/>
                </a:tc>
                <a:extLst>
                  <a:ext uri="{0D108BD9-81ED-4DB2-BD59-A6C34878D82A}">
                    <a16:rowId xmlns:a16="http://schemas.microsoft.com/office/drawing/2014/main" val="3557005898"/>
                  </a:ext>
                </a:extLst>
              </a:tr>
              <a:tr h="0">
                <a:tc>
                  <a:txBody>
                    <a:bodyPr/>
                    <a:lstStyle/>
                    <a:p>
                      <a:r>
                        <a:rPr lang="en-US" sz="1200" dirty="0">
                          <a:solidFill>
                            <a:schemeClr val="tx1"/>
                          </a:solidFill>
                        </a:rPr>
                        <a:t>4</a:t>
                      </a:r>
                    </a:p>
                  </a:txBody>
                  <a:tcPr/>
                </a:tc>
                <a:tc>
                  <a:txBody>
                    <a:bodyPr/>
                    <a:lstStyle/>
                    <a:p>
                      <a:r>
                        <a:rPr lang="en-US" sz="1200" dirty="0">
                          <a:solidFill>
                            <a:schemeClr val="tx1"/>
                          </a:solidFill>
                        </a:rPr>
                        <a:t>Club clothing</a:t>
                      </a:r>
                    </a:p>
                  </a:txBody>
                  <a:tcPr/>
                </a:tc>
                <a:tc>
                  <a:txBody>
                    <a:bodyPr/>
                    <a:lstStyle/>
                    <a:p>
                      <a:r>
                        <a:rPr lang="en-US" sz="1200" dirty="0">
                          <a:solidFill>
                            <a:schemeClr val="tx1"/>
                          </a:solidFill>
                        </a:rPr>
                        <a:t>Need to manage both suppliers.</a:t>
                      </a:r>
                      <a:r>
                        <a:rPr lang="en-GB" sz="1200" dirty="0">
                          <a:solidFill>
                            <a:schemeClr val="tx1"/>
                          </a:solidFill>
                          <a:ea typeface="Times New Roman" panose="02020603050405020304" pitchFamily="18" charset="0"/>
                        </a:rPr>
                        <a:t> Need to make sure that we have consistent design between suppliers</a:t>
                      </a:r>
                      <a:r>
                        <a:rPr lang="en-GB" sz="1200" baseline="0" dirty="0">
                          <a:solidFill>
                            <a:schemeClr val="tx1"/>
                          </a:solidFill>
                          <a:ea typeface="Times New Roman" panose="02020603050405020304" pitchFamily="18" charset="0"/>
                        </a:rPr>
                        <a:t>, changes to be discussed at committee.  Kevin to discuss at SaddleDrunk if they could do order windows.</a:t>
                      </a:r>
                    </a:p>
                  </a:txBody>
                  <a:tcPr/>
                </a:tc>
                <a:tc>
                  <a:txBody>
                    <a:bodyPr/>
                    <a:lstStyle/>
                    <a:p>
                      <a:r>
                        <a:rPr lang="en-US" sz="1200" dirty="0">
                          <a:solidFill>
                            <a:schemeClr val="tx1"/>
                          </a:solidFill>
                        </a:rPr>
                        <a:t>Kevin and all at committee</a:t>
                      </a:r>
                    </a:p>
                    <a:p>
                      <a:endParaRPr lang="en-US" sz="1200" dirty="0">
                        <a:solidFill>
                          <a:schemeClr val="tx1"/>
                        </a:solidFill>
                      </a:endParaRPr>
                    </a:p>
                  </a:txBody>
                  <a:tcPr/>
                </a:tc>
                <a:extLst>
                  <a:ext uri="{0D108BD9-81ED-4DB2-BD59-A6C34878D82A}">
                    <a16:rowId xmlns:a16="http://schemas.microsoft.com/office/drawing/2014/main" val="3875799730"/>
                  </a:ext>
                </a:extLst>
              </a:tr>
              <a:tr h="395293">
                <a:tc>
                  <a:txBody>
                    <a:bodyPr/>
                    <a:lstStyle/>
                    <a:p>
                      <a:pPr marL="0" algn="l" defTabSz="914400" rtl="0" eaLnBrk="1" latinLnBrk="0" hangingPunct="1"/>
                      <a:r>
                        <a:rPr lang="en-GB" sz="1200" kern="1200" dirty="0">
                          <a:solidFill>
                            <a:schemeClr val="tx1"/>
                          </a:solidFill>
                          <a:latin typeface="+mn-lt"/>
                          <a:ea typeface="+mn-ea"/>
                          <a:cs typeface="+mn-cs"/>
                        </a:rPr>
                        <a:t>5</a:t>
                      </a:r>
                    </a:p>
                  </a:txBody>
                  <a:tcPr/>
                </a:tc>
                <a:tc>
                  <a:txBody>
                    <a:bodyPr/>
                    <a:lstStyle/>
                    <a:p>
                      <a:pPr marL="0" algn="l" defTabSz="914400" rtl="0" eaLnBrk="1" latinLnBrk="0" hangingPunct="1"/>
                      <a:r>
                        <a:rPr lang="en-GB" sz="1200" kern="1200" dirty="0">
                          <a:solidFill>
                            <a:schemeClr val="tx1"/>
                          </a:solidFill>
                          <a:latin typeface="+mn-lt"/>
                          <a:ea typeface="+mn-ea"/>
                          <a:cs typeface="+mn-cs"/>
                        </a:rPr>
                        <a:t>CWPS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Need to monitor status of active leaders etc. </a:t>
                      </a:r>
                    </a:p>
                  </a:txBody>
                  <a:tcPr/>
                </a:tc>
                <a:tc>
                  <a:txBody>
                    <a:bodyPr/>
                    <a:lstStyle/>
                    <a:p>
                      <a:pPr marL="0" algn="l" defTabSz="914400" rtl="0" eaLnBrk="1" latinLnBrk="0" hangingPunct="1"/>
                      <a:r>
                        <a:rPr lang="en-GB" sz="1200" kern="1200" dirty="0">
                          <a:solidFill>
                            <a:schemeClr val="dk1"/>
                          </a:solidFill>
                          <a:latin typeface="+mn-lt"/>
                          <a:ea typeface="+mn-ea"/>
                          <a:cs typeface="+mn-cs"/>
                        </a:rPr>
                        <a:t>Alison</a:t>
                      </a:r>
                    </a:p>
                  </a:txBody>
                  <a:tcPr/>
                </a:tc>
                <a:extLst>
                  <a:ext uri="{0D108BD9-81ED-4DB2-BD59-A6C34878D82A}">
                    <a16:rowId xmlns:a16="http://schemas.microsoft.com/office/drawing/2014/main" val="4105420716"/>
                  </a:ext>
                </a:extLst>
              </a:tr>
              <a:tr h="395293">
                <a:tc>
                  <a:txBody>
                    <a:bodyPr/>
                    <a:lstStyle/>
                    <a:p>
                      <a:pPr marL="0" algn="l" defTabSz="914400" rtl="0" eaLnBrk="1" latinLnBrk="0" hangingPunct="1"/>
                      <a:r>
                        <a:rPr lang="en-GB" sz="1200" kern="1200" dirty="0">
                          <a:solidFill>
                            <a:schemeClr val="tx1"/>
                          </a:solidFill>
                          <a:latin typeface="+mn-lt"/>
                          <a:ea typeface="+mn-ea"/>
                          <a:cs typeface="+mn-cs"/>
                        </a:rPr>
                        <a:t>6</a:t>
                      </a:r>
                    </a:p>
                  </a:txBody>
                  <a:tcPr/>
                </a:tc>
                <a:tc>
                  <a:txBody>
                    <a:bodyPr/>
                    <a:lstStyle/>
                    <a:p>
                      <a:pPr marL="0" algn="l" defTabSz="914400" rtl="0" eaLnBrk="1" latinLnBrk="0" hangingPunct="1"/>
                      <a:r>
                        <a:rPr lang="en-GB" sz="1200" kern="1200">
                          <a:solidFill>
                            <a:schemeClr val="tx1"/>
                          </a:solidFill>
                          <a:latin typeface="+mn-lt"/>
                          <a:ea typeface="+mn-ea"/>
                          <a:cs typeface="+mn-cs"/>
                        </a:rPr>
                        <a:t>Women's </a:t>
                      </a:r>
                      <a:r>
                        <a:rPr lang="en-GB" sz="1200" kern="1200" dirty="0">
                          <a:solidFill>
                            <a:schemeClr val="tx1"/>
                          </a:solidFill>
                          <a:latin typeface="+mn-lt"/>
                          <a:ea typeface="+mn-ea"/>
                          <a:cs typeface="+mn-cs"/>
                        </a:rPr>
                        <a:t>Rides</a:t>
                      </a:r>
                    </a:p>
                    <a:p>
                      <a:pPr marL="0" algn="l" defTabSz="914400" rtl="0" eaLnBrk="1" latinLnBrk="0" hangingPunct="1"/>
                      <a:endParaRPr lang="en-GB" sz="12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Well</a:t>
                      </a:r>
                      <a:r>
                        <a:rPr lang="en-GB" sz="1200" kern="1200" baseline="0" dirty="0">
                          <a:solidFill>
                            <a:schemeClr val="tx1"/>
                          </a:solidFill>
                          <a:latin typeface="+mn-lt"/>
                          <a:ea typeface="+mn-ea"/>
                          <a:cs typeface="+mn-cs"/>
                        </a:rPr>
                        <a:t> received, agreed to discuss again in NY for 2025 calendar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Update 15/01/25 still to be </a:t>
                      </a:r>
                      <a:r>
                        <a:rPr lang="en-US" sz="1200" dirty="0" err="1">
                          <a:solidFill>
                            <a:schemeClr val="tx1"/>
                          </a:solidFill>
                        </a:rPr>
                        <a:t>organised</a:t>
                      </a:r>
                      <a:endParaRPr lang="en-GB" sz="1200" kern="1200" dirty="0">
                        <a:solidFill>
                          <a:schemeClr val="tx1"/>
                        </a:solidFill>
                        <a:latin typeface="+mn-lt"/>
                        <a:ea typeface="+mn-ea"/>
                        <a:cs typeface="+mn-cs"/>
                      </a:endParaRPr>
                    </a:p>
                  </a:txBody>
                  <a:tcPr/>
                </a:tc>
                <a:tc>
                  <a:txBody>
                    <a:bodyPr/>
                    <a:lstStyle/>
                    <a:p>
                      <a:pPr marL="0" algn="l" defTabSz="914400" rtl="0" eaLnBrk="1" latinLnBrk="0" hangingPunct="1"/>
                      <a:r>
                        <a:rPr lang="en-GB" sz="1200" kern="1200" dirty="0">
                          <a:solidFill>
                            <a:schemeClr val="dk1"/>
                          </a:solidFill>
                          <a:latin typeface="+mn-lt"/>
                          <a:ea typeface="+mn-ea"/>
                          <a:cs typeface="+mn-cs"/>
                        </a:rPr>
                        <a:t>All</a:t>
                      </a:r>
                    </a:p>
                  </a:txBody>
                  <a:tcPr/>
                </a:tc>
                <a:extLst>
                  <a:ext uri="{0D108BD9-81ED-4DB2-BD59-A6C34878D82A}">
                    <a16:rowId xmlns:a16="http://schemas.microsoft.com/office/drawing/2014/main" val="1663406071"/>
                  </a:ext>
                </a:extLst>
              </a:tr>
              <a:tr h="395293">
                <a:tc>
                  <a:txBody>
                    <a:bodyPr/>
                    <a:lstStyle/>
                    <a:p>
                      <a:pPr marL="0" algn="l" defTabSz="914400" rtl="0" eaLnBrk="1" latinLnBrk="0" hangingPunct="1"/>
                      <a:r>
                        <a:rPr lang="en-GB" sz="1200" kern="1200" dirty="0">
                          <a:solidFill>
                            <a:schemeClr val="tx1"/>
                          </a:solidFill>
                          <a:latin typeface="+mn-lt"/>
                          <a:ea typeface="+mn-ea"/>
                          <a:cs typeface="+mn-cs"/>
                        </a:rPr>
                        <a:t>7</a:t>
                      </a:r>
                    </a:p>
                  </a:txBody>
                  <a:tcPr/>
                </a:tc>
                <a:tc>
                  <a:txBody>
                    <a:bodyPr/>
                    <a:lstStyle/>
                    <a:p>
                      <a:pPr marL="0" algn="l" defTabSz="914400" rtl="0" eaLnBrk="1" latinLnBrk="0" hangingPunct="1"/>
                      <a:r>
                        <a:rPr lang="en-GB" sz="1200" kern="1200" dirty="0">
                          <a:solidFill>
                            <a:schemeClr val="tx1"/>
                          </a:solidFill>
                          <a:latin typeface="+mn-lt"/>
                          <a:ea typeface="+mn-ea"/>
                          <a:cs typeface="+mn-cs"/>
                        </a:rPr>
                        <a:t>Approach from SXC on</a:t>
                      </a:r>
                      <a:r>
                        <a:rPr lang="en-GB" sz="1200" kern="1200" baseline="0" dirty="0">
                          <a:solidFill>
                            <a:schemeClr val="tx1"/>
                          </a:solidFill>
                          <a:latin typeface="+mn-lt"/>
                          <a:ea typeface="+mn-ea"/>
                          <a:cs typeface="+mn-cs"/>
                        </a:rPr>
                        <a:t> British Round at GT next year</a:t>
                      </a:r>
                      <a:endParaRPr lang="en-GB" sz="12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Update:  Awaiting feedback from SXC for further details, Want PCC logo for publicity.</a:t>
                      </a:r>
                    </a:p>
                  </a:txBody>
                  <a:tcPr/>
                </a:tc>
                <a:tc>
                  <a:txBody>
                    <a:bodyPr/>
                    <a:lstStyle/>
                    <a:p>
                      <a:pPr marL="0" algn="l" defTabSz="914400" rtl="0" eaLnBrk="1" latinLnBrk="0" hangingPunct="1"/>
                      <a:r>
                        <a:rPr lang="en-GB" sz="1200" kern="1200" dirty="0">
                          <a:solidFill>
                            <a:schemeClr val="dk1"/>
                          </a:solidFill>
                          <a:latin typeface="+mn-lt"/>
                          <a:ea typeface="+mn-ea"/>
                          <a:cs typeface="+mn-cs"/>
                        </a:rPr>
                        <a:t>Scott, John</a:t>
                      </a:r>
                    </a:p>
                  </a:txBody>
                  <a:tcPr/>
                </a:tc>
                <a:extLst>
                  <a:ext uri="{0D108BD9-81ED-4DB2-BD59-A6C34878D82A}">
                    <a16:rowId xmlns:a16="http://schemas.microsoft.com/office/drawing/2014/main" val="1806323530"/>
                  </a:ext>
                </a:extLst>
              </a:tr>
              <a:tr h="319925">
                <a:tc>
                  <a:txBody>
                    <a:bodyPr/>
                    <a:lstStyle/>
                    <a:p>
                      <a:r>
                        <a:rPr lang="en-US" sz="1200" dirty="0"/>
                        <a:t>8</a:t>
                      </a:r>
                    </a:p>
                  </a:txBody>
                  <a:tcPr/>
                </a:tc>
                <a:tc>
                  <a:txBody>
                    <a:bodyPr/>
                    <a:lstStyle/>
                    <a:p>
                      <a:r>
                        <a:rPr lang="en-US" sz="1200" dirty="0">
                          <a:solidFill>
                            <a:schemeClr val="tx1"/>
                          </a:solidFill>
                        </a:rPr>
                        <a:t>Life members of PCC</a:t>
                      </a:r>
                    </a:p>
                  </a:txBody>
                  <a:tcPr/>
                </a:tc>
                <a:tc>
                  <a:txBody>
                    <a:bodyPr/>
                    <a:lstStyle/>
                    <a:p>
                      <a:r>
                        <a:rPr lang="en-US" sz="1200" dirty="0">
                          <a:solidFill>
                            <a:schemeClr val="tx1"/>
                          </a:solidFill>
                        </a:rPr>
                        <a:t>Certificates for Bill and Margaret Brown  need to be sent</a:t>
                      </a:r>
                    </a:p>
                  </a:txBody>
                  <a:tcPr/>
                </a:tc>
                <a:tc>
                  <a:txBody>
                    <a:bodyPr/>
                    <a:lstStyle/>
                    <a:p>
                      <a:r>
                        <a:rPr lang="en-US" sz="1200" dirty="0">
                          <a:solidFill>
                            <a:schemeClr val="tx1"/>
                          </a:solidFill>
                        </a:rPr>
                        <a:t>John and Claire</a:t>
                      </a:r>
                    </a:p>
                  </a:txBody>
                  <a:tcPr/>
                </a:tc>
                <a:extLst>
                  <a:ext uri="{0D108BD9-81ED-4DB2-BD59-A6C34878D82A}">
                    <a16:rowId xmlns:a16="http://schemas.microsoft.com/office/drawing/2014/main" val="3692235367"/>
                  </a:ext>
                </a:extLst>
              </a:tr>
              <a:tr h="395293">
                <a:tc>
                  <a:txBody>
                    <a:bodyPr/>
                    <a:lstStyle/>
                    <a:p>
                      <a:r>
                        <a:rPr lang="en-US" sz="1200" dirty="0"/>
                        <a:t>9</a:t>
                      </a:r>
                    </a:p>
                  </a:txBody>
                  <a:tcPr/>
                </a:tc>
                <a:tc>
                  <a:txBody>
                    <a:bodyPr/>
                    <a:lstStyle/>
                    <a:p>
                      <a:r>
                        <a:rPr lang="en-US" sz="1200" dirty="0">
                          <a:solidFill>
                            <a:schemeClr val="tx1"/>
                          </a:solidFill>
                        </a:rPr>
                        <a:t>Velodrome session for children</a:t>
                      </a:r>
                    </a:p>
                  </a:txBody>
                  <a:tcPr/>
                </a:tc>
                <a:tc>
                  <a:txBody>
                    <a:bodyPr/>
                    <a:lstStyle/>
                    <a:p>
                      <a:r>
                        <a:rPr lang="en-US" sz="1200" dirty="0">
                          <a:solidFill>
                            <a:schemeClr val="tx1"/>
                          </a:solidFill>
                        </a:rPr>
                        <a:t>Investigate having children only session</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3825315788"/>
                  </a:ext>
                </a:extLst>
              </a:tr>
            </a:tbl>
          </a:graphicData>
        </a:graphic>
      </p:graphicFrame>
      <p:sp>
        <p:nvSpPr>
          <p:cNvPr id="3" name="Footer Placeholder 2">
            <a:extLst>
              <a:ext uri="{FF2B5EF4-FFF2-40B4-BE49-F238E27FC236}">
                <a16:creationId xmlns:a16="http://schemas.microsoft.com/office/drawing/2014/main" id="{286B61FA-2C48-6437-BC8A-2482DDC3F837}"/>
              </a:ext>
            </a:extLst>
          </p:cNvPr>
          <p:cNvSpPr>
            <a:spLocks noGrp="1"/>
          </p:cNvSpPr>
          <p:nvPr>
            <p:ph type="ftr" sz="quarter" idx="11"/>
          </p:nvPr>
        </p:nvSpPr>
        <p:spPr/>
        <p:txBody>
          <a:bodyPr/>
          <a:lstStyle/>
          <a:p>
            <a:r>
              <a:rPr lang="en-GB"/>
              <a:t>26-02-2025 PCC Committee meeting notes</a:t>
            </a:r>
            <a:endParaRPr lang="en-US" dirty="0"/>
          </a:p>
        </p:txBody>
      </p:sp>
      <p:sp>
        <p:nvSpPr>
          <p:cNvPr id="6" name="Slide Number Placeholder 5">
            <a:extLst>
              <a:ext uri="{FF2B5EF4-FFF2-40B4-BE49-F238E27FC236}">
                <a16:creationId xmlns:a16="http://schemas.microsoft.com/office/drawing/2014/main" id="{955B95FD-1FB1-C42D-F050-A231DD4D58F5}"/>
              </a:ext>
            </a:extLst>
          </p:cNvPr>
          <p:cNvSpPr>
            <a:spLocks noGrp="1"/>
          </p:cNvSpPr>
          <p:nvPr>
            <p:ph type="sldNum" sz="quarter" idx="12"/>
          </p:nvPr>
        </p:nvSpPr>
        <p:spPr/>
        <p:txBody>
          <a:bodyPr/>
          <a:lstStyle/>
          <a:p>
            <a:fld id="{58241D35-DF87-BF46-9EF8-F3BBBA942A9A}" type="slidenum">
              <a:rPr lang="en-US" smtClean="0"/>
              <a:t>4</a:t>
            </a:fld>
            <a:endParaRPr lang="en-US" dirty="0"/>
          </a:p>
        </p:txBody>
      </p:sp>
    </p:spTree>
    <p:extLst>
      <p:ext uri="{BB962C8B-B14F-4D97-AF65-F5344CB8AC3E}">
        <p14:creationId xmlns:p14="http://schemas.microsoft.com/office/powerpoint/2010/main" val="77765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818931170"/>
              </p:ext>
            </p:extLst>
          </p:nvPr>
        </p:nvGraphicFramePr>
        <p:xfrm>
          <a:off x="358219" y="968164"/>
          <a:ext cx="11361176" cy="4776468"/>
        </p:xfrm>
        <a:graphic>
          <a:graphicData uri="http://schemas.openxmlformats.org/drawingml/2006/table">
            <a:tbl>
              <a:tblPr firstRow="1" bandRow="1">
                <a:tableStyleId>{5C22544A-7EE6-4342-B048-85BDC9FD1C3A}</a:tableStyleId>
              </a:tblPr>
              <a:tblGrid>
                <a:gridCol w="535412">
                  <a:extLst>
                    <a:ext uri="{9D8B030D-6E8A-4147-A177-3AD203B41FA5}">
                      <a16:colId xmlns:a16="http://schemas.microsoft.com/office/drawing/2014/main" val="1594945921"/>
                    </a:ext>
                  </a:extLst>
                </a:gridCol>
                <a:gridCol w="2827090">
                  <a:extLst>
                    <a:ext uri="{9D8B030D-6E8A-4147-A177-3AD203B41FA5}">
                      <a16:colId xmlns:a16="http://schemas.microsoft.com/office/drawing/2014/main" val="20000"/>
                    </a:ext>
                  </a:extLst>
                </a:gridCol>
                <a:gridCol w="6840506">
                  <a:extLst>
                    <a:ext uri="{9D8B030D-6E8A-4147-A177-3AD203B41FA5}">
                      <a16:colId xmlns:a16="http://schemas.microsoft.com/office/drawing/2014/main" val="20001"/>
                    </a:ext>
                  </a:extLst>
                </a:gridCol>
                <a:gridCol w="1158168">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dirty="0"/>
                        <a:t>10</a:t>
                      </a:r>
                    </a:p>
                  </a:txBody>
                  <a:tcPr/>
                </a:tc>
                <a:tc>
                  <a:txBody>
                    <a:bodyPr/>
                    <a:lstStyle/>
                    <a:p>
                      <a:r>
                        <a:rPr lang="en-US" sz="1200" dirty="0">
                          <a:solidFill>
                            <a:schemeClr val="tx1"/>
                          </a:solidFill>
                        </a:rPr>
                        <a:t>Stock </a:t>
                      </a:r>
                      <a:r>
                        <a:rPr lang="en-US" sz="1200" dirty="0" err="1">
                          <a:solidFill>
                            <a:schemeClr val="tx1"/>
                          </a:solidFill>
                        </a:rPr>
                        <a:t>childrens</a:t>
                      </a:r>
                      <a:r>
                        <a:rPr lang="en-US" sz="1200" dirty="0">
                          <a:solidFill>
                            <a:schemeClr val="tx1"/>
                          </a:solidFill>
                        </a:rPr>
                        <a:t> sized clothing</a:t>
                      </a:r>
                    </a:p>
                  </a:txBody>
                  <a:tcPr/>
                </a:tc>
                <a:tc>
                  <a:txBody>
                    <a:bodyPr/>
                    <a:lstStyle/>
                    <a:p>
                      <a:r>
                        <a:rPr lang="en-US" sz="1200" dirty="0">
                          <a:solidFill>
                            <a:schemeClr val="tx1"/>
                          </a:solidFill>
                        </a:rPr>
                        <a:t>This to be given to kids club to distribute free to members.</a:t>
                      </a:r>
                    </a:p>
                  </a:txBody>
                  <a:tcPr/>
                </a:tc>
                <a:tc>
                  <a:txBody>
                    <a:bodyPr/>
                    <a:lstStyle/>
                    <a:p>
                      <a:r>
                        <a:rPr lang="en-US" sz="1200" dirty="0">
                          <a:solidFill>
                            <a:schemeClr val="tx1"/>
                          </a:solidFill>
                        </a:rPr>
                        <a:t>John, Scott</a:t>
                      </a:r>
                    </a:p>
                  </a:txBody>
                  <a:tcPr/>
                </a:tc>
                <a:extLst>
                  <a:ext uri="{0D108BD9-81ED-4DB2-BD59-A6C34878D82A}">
                    <a16:rowId xmlns:a16="http://schemas.microsoft.com/office/drawing/2014/main" val="1053303344"/>
                  </a:ext>
                </a:extLst>
              </a:tr>
              <a:tr h="311996">
                <a:tc>
                  <a:txBody>
                    <a:bodyPr/>
                    <a:lstStyle/>
                    <a:p>
                      <a:r>
                        <a:rPr lang="en-US" sz="1200" dirty="0"/>
                        <a:t>11</a:t>
                      </a:r>
                    </a:p>
                  </a:txBody>
                  <a:tcPr/>
                </a:tc>
                <a:tc>
                  <a:txBody>
                    <a:bodyPr/>
                    <a:lstStyle/>
                    <a:p>
                      <a:r>
                        <a:rPr lang="en-US" sz="1200" dirty="0">
                          <a:solidFill>
                            <a:schemeClr val="tx1"/>
                          </a:solidFill>
                        </a:rPr>
                        <a:t>4 coaches have signed up MTB level 2 course.</a:t>
                      </a:r>
                    </a:p>
                  </a:txBody>
                  <a:tcPr/>
                </a:tc>
                <a:tc>
                  <a:txBody>
                    <a:bodyPr/>
                    <a:lstStyle/>
                    <a:p>
                      <a:r>
                        <a:rPr lang="en-US" sz="1200" dirty="0">
                          <a:solidFill>
                            <a:schemeClr val="tx1"/>
                          </a:solidFill>
                        </a:rPr>
                        <a:t>Club will fund the course.  </a:t>
                      </a:r>
                    </a:p>
                    <a:p>
                      <a:r>
                        <a:rPr lang="en-GB" sz="1200" kern="1200" dirty="0">
                          <a:solidFill>
                            <a:schemeClr val="dk1"/>
                          </a:solidFill>
                          <a:effectLst/>
                          <a:latin typeface="+mn-lt"/>
                          <a:ea typeface="+mn-ea"/>
                          <a:cs typeface="+mn-cs"/>
                        </a:rPr>
                        <a:t>3 of the kids ride leaders have now completed their MTB Leader Qualification Level 2. Claire to action a congratulations email and social media post</a:t>
                      </a:r>
                      <a:endParaRPr lang="en-US" sz="1200" dirty="0">
                        <a:solidFill>
                          <a:schemeClr val="tx1"/>
                        </a:solidFill>
                      </a:endParaRPr>
                    </a:p>
                  </a:txBody>
                  <a:tcPr/>
                </a:tc>
                <a:tc>
                  <a:txBody>
                    <a:bodyPr/>
                    <a:lstStyle/>
                    <a:p>
                      <a:r>
                        <a:rPr lang="en-US" sz="1200" dirty="0">
                          <a:solidFill>
                            <a:schemeClr val="tx1"/>
                          </a:solidFill>
                        </a:rPr>
                        <a:t>Scott, Roy</a:t>
                      </a:r>
                      <a:br>
                        <a:rPr lang="en-US" sz="1200" dirty="0">
                          <a:solidFill>
                            <a:schemeClr val="tx1"/>
                          </a:solidFill>
                        </a:rPr>
                      </a:br>
                      <a:br>
                        <a:rPr lang="en-US" sz="1200" dirty="0">
                          <a:solidFill>
                            <a:schemeClr val="tx1"/>
                          </a:solidFill>
                        </a:rPr>
                      </a:br>
                      <a:r>
                        <a:rPr lang="en-US" sz="1200" dirty="0">
                          <a:solidFill>
                            <a:schemeClr val="tx1"/>
                          </a:solidFill>
                        </a:rPr>
                        <a:t>Claire</a:t>
                      </a:r>
                    </a:p>
                  </a:txBody>
                  <a:tcPr/>
                </a:tc>
                <a:extLst>
                  <a:ext uri="{0D108BD9-81ED-4DB2-BD59-A6C34878D82A}">
                    <a16:rowId xmlns:a16="http://schemas.microsoft.com/office/drawing/2014/main" val="221532886"/>
                  </a:ext>
                </a:extLst>
              </a:tr>
              <a:tr h="311996">
                <a:tc>
                  <a:txBody>
                    <a:bodyPr/>
                    <a:lstStyle/>
                    <a:p>
                      <a:r>
                        <a:rPr lang="en-US" sz="1200" dirty="0"/>
                        <a:t>12</a:t>
                      </a:r>
                    </a:p>
                    <a:p>
                      <a:endParaRPr lang="en-US" sz="1200" dirty="0"/>
                    </a:p>
                  </a:txBody>
                  <a:tcPr/>
                </a:tc>
                <a:tc>
                  <a:txBody>
                    <a:bodyPr/>
                    <a:lstStyle/>
                    <a:p>
                      <a:r>
                        <a:rPr lang="en-US" sz="1200" dirty="0">
                          <a:solidFill>
                            <a:schemeClr val="tx1"/>
                          </a:solidFill>
                        </a:rPr>
                        <a:t>Hannah Steele</a:t>
                      </a:r>
                    </a:p>
                  </a:txBody>
                  <a:tcPr/>
                </a:tc>
                <a:tc>
                  <a:txBody>
                    <a:bodyPr/>
                    <a:lstStyle/>
                    <a:p>
                      <a:r>
                        <a:rPr lang="en-US" sz="1200" dirty="0">
                          <a:solidFill>
                            <a:schemeClr val="tx1"/>
                          </a:solidFill>
                        </a:rPr>
                        <a:t>Need to arrange MTB  leader training; In progress </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1399294784"/>
                  </a:ext>
                </a:extLst>
              </a:tr>
              <a:tr h="311996">
                <a:tc>
                  <a:txBody>
                    <a:bodyPr/>
                    <a:lstStyle/>
                    <a:p>
                      <a:r>
                        <a:rPr lang="en-US" sz="1200" dirty="0"/>
                        <a:t>13</a:t>
                      </a:r>
                    </a:p>
                  </a:txBody>
                  <a:tcPr/>
                </a:tc>
                <a:tc>
                  <a:txBody>
                    <a:bodyPr/>
                    <a:lstStyle/>
                    <a:p>
                      <a:r>
                        <a:rPr lang="en-US" sz="1200" dirty="0">
                          <a:solidFill>
                            <a:schemeClr val="tx1"/>
                          </a:solidFill>
                        </a:rPr>
                        <a:t>Investigate PCC becoming a SCIO</a:t>
                      </a:r>
                    </a:p>
                  </a:txBody>
                  <a:tcPr/>
                </a:tc>
                <a:tc>
                  <a:txBody>
                    <a:bodyPr/>
                    <a:lstStyle/>
                    <a:p>
                      <a:r>
                        <a:rPr lang="en-US" sz="1200" dirty="0">
                          <a:solidFill>
                            <a:schemeClr val="tx1"/>
                          </a:solidFill>
                        </a:rPr>
                        <a:t>What  does being a SCIO entail and do we want to be one?  Information needed</a:t>
                      </a:r>
                    </a:p>
                    <a:p>
                      <a:r>
                        <a:rPr lang="en-US" sz="1200" dirty="0">
                          <a:solidFill>
                            <a:schemeClr val="tx1"/>
                          </a:solidFill>
                        </a:rPr>
                        <a:t>UPDATE 15/01/25 to update at next meeting</a:t>
                      </a:r>
                    </a:p>
                  </a:txBody>
                  <a:tcPr/>
                </a:tc>
                <a:tc>
                  <a:txBody>
                    <a:bodyPr/>
                    <a:lstStyle/>
                    <a:p>
                      <a:r>
                        <a:rPr lang="en-US" sz="1200" dirty="0">
                          <a:solidFill>
                            <a:schemeClr val="tx1"/>
                          </a:solidFill>
                        </a:rPr>
                        <a:t>Rik</a:t>
                      </a:r>
                    </a:p>
                  </a:txBody>
                  <a:tcPr/>
                </a:tc>
                <a:extLst>
                  <a:ext uri="{0D108BD9-81ED-4DB2-BD59-A6C34878D82A}">
                    <a16:rowId xmlns:a16="http://schemas.microsoft.com/office/drawing/2014/main" val="2327731381"/>
                  </a:ext>
                </a:extLst>
              </a:tr>
              <a:tr h="311996">
                <a:tc>
                  <a:txBody>
                    <a:bodyPr/>
                    <a:lstStyle/>
                    <a:p>
                      <a:r>
                        <a:rPr lang="en-US" sz="1200" dirty="0"/>
                        <a:t>14</a:t>
                      </a:r>
                    </a:p>
                  </a:txBody>
                  <a:tcPr/>
                </a:tc>
                <a:tc>
                  <a:txBody>
                    <a:bodyPr/>
                    <a:lstStyle/>
                    <a:p>
                      <a:r>
                        <a:rPr lang="en-US" sz="1200" dirty="0">
                          <a:solidFill>
                            <a:schemeClr val="tx1"/>
                          </a:solidFill>
                        </a:rPr>
                        <a:t>Sale of stock PCC branded clothing</a:t>
                      </a:r>
                    </a:p>
                  </a:txBody>
                  <a:tcPr/>
                </a:tc>
                <a:tc>
                  <a:txBody>
                    <a:bodyPr/>
                    <a:lstStyle/>
                    <a:p>
                      <a:r>
                        <a:rPr lang="en-US" sz="1200" dirty="0">
                          <a:solidFill>
                            <a:schemeClr val="tx1"/>
                          </a:solidFill>
                        </a:rPr>
                        <a:t>Publicise on FB and email, </a:t>
                      </a:r>
                      <a:r>
                        <a:rPr lang="en-GB" sz="1200" b="0" i="0" kern="1200" dirty="0">
                          <a:solidFill>
                            <a:schemeClr val="dk1"/>
                          </a:solidFill>
                          <a:effectLst/>
                          <a:latin typeface="+mn-lt"/>
                          <a:ea typeface="+mn-ea"/>
                          <a:cs typeface="+mn-cs"/>
                        </a:rPr>
                        <a:t>we have had a couple of boxes of clothing for several years – trial sizes from 2019 and unsolicited items from Saddledrunk.  Agreed to Reduce the cost and put out at the </a:t>
                      </a:r>
                      <a:r>
                        <a:rPr lang="en-GB" sz="1200" b="0" i="0" kern="1200" dirty="0" err="1">
                          <a:solidFill>
                            <a:schemeClr val="dk1"/>
                          </a:solidFill>
                          <a:effectLst/>
                          <a:latin typeface="+mn-lt"/>
                          <a:ea typeface="+mn-ea"/>
                          <a:cs typeface="+mn-cs"/>
                        </a:rPr>
                        <a:t>jumple</a:t>
                      </a:r>
                      <a:r>
                        <a:rPr lang="en-GB" sz="1200" b="0" i="0" kern="1200" dirty="0">
                          <a:solidFill>
                            <a:schemeClr val="dk1"/>
                          </a:solidFill>
                          <a:effectLst/>
                          <a:latin typeface="+mn-lt"/>
                          <a:ea typeface="+mn-ea"/>
                          <a:cs typeface="+mn-cs"/>
                        </a:rPr>
                        <a:t> sale – stock itinerary of size kids sales – anything left over publicise to members.</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411968740"/>
                  </a:ext>
                </a:extLst>
              </a:tr>
              <a:tr h="311996">
                <a:tc>
                  <a:txBody>
                    <a:bodyPr/>
                    <a:lstStyle/>
                    <a:p>
                      <a:r>
                        <a:rPr lang="en-US" sz="1200" dirty="0"/>
                        <a:t>15</a:t>
                      </a:r>
                    </a:p>
                  </a:txBody>
                  <a:tcPr/>
                </a:tc>
                <a:tc>
                  <a:txBody>
                    <a:bodyPr/>
                    <a:lstStyle/>
                    <a:p>
                      <a:r>
                        <a:rPr lang="en-US" sz="1200" dirty="0">
                          <a:solidFill>
                            <a:schemeClr val="tx1"/>
                          </a:solidFill>
                        </a:rPr>
                        <a:t>Draft 2025 budget of club finances.</a:t>
                      </a:r>
                    </a:p>
                  </a:txBody>
                  <a:tcPr/>
                </a:tc>
                <a:tc>
                  <a:txBody>
                    <a:bodyPr/>
                    <a:lstStyle/>
                    <a:p>
                      <a:r>
                        <a:rPr lang="en-US" sz="1200" dirty="0">
                          <a:solidFill>
                            <a:schemeClr val="tx1"/>
                          </a:solidFill>
                        </a:rPr>
                        <a:t>Draft expenditure plan circulated.  Need to keep as monitor of financial situation during year.   </a:t>
                      </a:r>
                    </a:p>
                  </a:txBody>
                  <a:tcPr/>
                </a:tc>
                <a:tc>
                  <a:txBody>
                    <a:bodyPr/>
                    <a:lstStyle/>
                    <a:p>
                      <a:r>
                        <a:rPr lang="en-US" sz="1200" dirty="0">
                          <a:solidFill>
                            <a:schemeClr val="tx1"/>
                          </a:solidFill>
                        </a:rPr>
                        <a:t>Roy</a:t>
                      </a:r>
                    </a:p>
                  </a:txBody>
                  <a:tcPr/>
                </a:tc>
                <a:extLst>
                  <a:ext uri="{0D108BD9-81ED-4DB2-BD59-A6C34878D82A}">
                    <a16:rowId xmlns:a16="http://schemas.microsoft.com/office/drawing/2014/main" val="3486402179"/>
                  </a:ext>
                </a:extLst>
              </a:tr>
              <a:tr h="311996">
                <a:tc>
                  <a:txBody>
                    <a:bodyPr/>
                    <a:lstStyle/>
                    <a:p>
                      <a:r>
                        <a:rPr lang="en-US" sz="1200" dirty="0"/>
                        <a:t>16</a:t>
                      </a:r>
                    </a:p>
                  </a:txBody>
                  <a:tcPr/>
                </a:tc>
                <a:tc>
                  <a:txBody>
                    <a:bodyPr/>
                    <a:lstStyle/>
                    <a:p>
                      <a:r>
                        <a:rPr lang="en-US" sz="1200" dirty="0">
                          <a:solidFill>
                            <a:schemeClr val="tx1"/>
                          </a:solidFill>
                        </a:rPr>
                        <a:t>Tweed Valley Sportive 20</a:t>
                      </a:r>
                      <a:r>
                        <a:rPr lang="en-US" sz="1200" baseline="30000" dirty="0">
                          <a:solidFill>
                            <a:schemeClr val="tx1"/>
                          </a:solidFill>
                        </a:rPr>
                        <a:t>th</a:t>
                      </a:r>
                      <a:r>
                        <a:rPr lang="en-US" sz="1200" dirty="0">
                          <a:solidFill>
                            <a:schemeClr val="tx1"/>
                          </a:solidFill>
                        </a:rPr>
                        <a:t> September</a:t>
                      </a:r>
                    </a:p>
                  </a:txBody>
                  <a:tcPr/>
                </a:tc>
                <a:tc>
                  <a:txBody>
                    <a:bodyPr/>
                    <a:lstStyle/>
                    <a:p>
                      <a:r>
                        <a:rPr lang="en-US" sz="1200" dirty="0">
                          <a:solidFill>
                            <a:schemeClr val="tx1"/>
                          </a:solidFill>
                        </a:rPr>
                        <a:t>Investigate having food wagon etc. at the finish</a:t>
                      </a:r>
                    </a:p>
                  </a:txBody>
                  <a:tcPr/>
                </a:tc>
                <a:tc>
                  <a:txBody>
                    <a:bodyPr/>
                    <a:lstStyle/>
                    <a:p>
                      <a:r>
                        <a:rPr lang="en-US" sz="1200" dirty="0">
                          <a:solidFill>
                            <a:schemeClr val="tx1"/>
                          </a:solidFill>
                        </a:rPr>
                        <a:t>Chris Gilfillan</a:t>
                      </a:r>
                    </a:p>
                  </a:txBody>
                  <a:tcPr/>
                </a:tc>
                <a:extLst>
                  <a:ext uri="{0D108BD9-81ED-4DB2-BD59-A6C34878D82A}">
                    <a16:rowId xmlns:a16="http://schemas.microsoft.com/office/drawing/2014/main" val="1859578927"/>
                  </a:ext>
                </a:extLst>
              </a:tr>
              <a:tr h="311996">
                <a:tc>
                  <a:txBody>
                    <a:bodyPr/>
                    <a:lstStyle/>
                    <a:p>
                      <a:r>
                        <a:rPr lang="en-US" sz="1200" dirty="0"/>
                        <a:t>17</a:t>
                      </a:r>
                    </a:p>
                  </a:txBody>
                  <a:tcPr/>
                </a:tc>
                <a:tc>
                  <a:txBody>
                    <a:bodyPr/>
                    <a:lstStyle/>
                    <a:p>
                      <a:r>
                        <a:rPr lang="en-US" sz="1200" dirty="0">
                          <a:solidFill>
                            <a:schemeClr val="tx1"/>
                          </a:solidFill>
                        </a:rPr>
                        <a:t>Saturday gravel rides</a:t>
                      </a:r>
                    </a:p>
                  </a:txBody>
                  <a:tcPr/>
                </a:tc>
                <a:tc>
                  <a:txBody>
                    <a:bodyPr/>
                    <a:lstStyle/>
                    <a:p>
                      <a:r>
                        <a:rPr lang="en-US" sz="1200" dirty="0">
                          <a:solidFill>
                            <a:schemeClr val="tx1"/>
                          </a:solidFill>
                        </a:rPr>
                        <a:t>Advertise rides via FB and website</a:t>
                      </a:r>
                    </a:p>
                    <a:p>
                      <a:r>
                        <a:rPr lang="en-US" sz="1200" dirty="0">
                          <a:solidFill>
                            <a:schemeClr val="tx1"/>
                          </a:solidFill>
                        </a:rPr>
                        <a:t>Scott to start these rides in February once a month due to Kids club commitments.</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3195984144"/>
                  </a:ext>
                </a:extLst>
              </a:tr>
              <a:tr h="311996">
                <a:tc>
                  <a:txBody>
                    <a:bodyPr/>
                    <a:lstStyle/>
                    <a:p>
                      <a:r>
                        <a:rPr lang="en-US" sz="1200" dirty="0"/>
                        <a:t>18</a:t>
                      </a:r>
                    </a:p>
                  </a:txBody>
                  <a:tcPr/>
                </a:tc>
                <a:tc>
                  <a:txBody>
                    <a:bodyPr/>
                    <a:lstStyle/>
                    <a:p>
                      <a:r>
                        <a:rPr lang="en-US" sz="1200" dirty="0">
                          <a:solidFill>
                            <a:schemeClr val="tx1"/>
                          </a:solidFill>
                        </a:rPr>
                        <a:t>Promoting Club Activity</a:t>
                      </a:r>
                    </a:p>
                  </a:txBody>
                  <a:tcPr/>
                </a:tc>
                <a:tc>
                  <a:txBody>
                    <a:bodyPr/>
                    <a:lstStyle/>
                    <a:p>
                      <a:pPr marL="0" indent="0">
                        <a:buNone/>
                      </a:pPr>
                      <a:r>
                        <a:rPr lang="en-US" sz="1200" dirty="0">
                          <a:solidFill>
                            <a:schemeClr val="tx1"/>
                          </a:solidFill>
                        </a:rPr>
                        <a:t>Query updates in </a:t>
                      </a:r>
                      <a:r>
                        <a:rPr lang="en-US" sz="1200" dirty="0" err="1">
                          <a:solidFill>
                            <a:schemeClr val="tx1"/>
                          </a:solidFill>
                        </a:rPr>
                        <a:t>Peebleshire</a:t>
                      </a:r>
                      <a:r>
                        <a:rPr lang="en-US" sz="1200" dirty="0">
                          <a:solidFill>
                            <a:schemeClr val="tx1"/>
                          </a:solidFill>
                        </a:rPr>
                        <a:t> News and local Social media sites for promoting club activity such as the Women’s rides, Kids Club, Time trials, </a:t>
                      </a:r>
                      <a:r>
                        <a:rPr lang="en-GB" sz="1200" dirty="0"/>
                        <a:t>frequent update for club activities monthly– </a:t>
                      </a:r>
                      <a:r>
                        <a:rPr lang="en-GB" sz="1200" dirty="0" err="1"/>
                        <a:t>Womans</a:t>
                      </a:r>
                      <a:r>
                        <a:rPr lang="en-GB" sz="1200" dirty="0"/>
                        <a:t> rides to help engagement. Suggestions put forward to encourage better engagement on our PCC members pages with members.</a:t>
                      </a:r>
                      <a:endParaRPr lang="en-US" sz="1200" dirty="0">
                        <a:solidFill>
                          <a:schemeClr val="tx1"/>
                        </a:solidFill>
                      </a:endParaRPr>
                    </a:p>
                  </a:txBody>
                  <a:tcPr/>
                </a:tc>
                <a:tc>
                  <a:txBody>
                    <a:bodyPr/>
                    <a:lstStyle/>
                    <a:p>
                      <a:r>
                        <a:rPr lang="en-US" sz="1200" dirty="0">
                          <a:solidFill>
                            <a:schemeClr val="tx1"/>
                          </a:solidFill>
                        </a:rPr>
                        <a:t>All</a:t>
                      </a:r>
                    </a:p>
                  </a:txBody>
                  <a:tcPr/>
                </a:tc>
                <a:extLst>
                  <a:ext uri="{0D108BD9-81ED-4DB2-BD59-A6C34878D82A}">
                    <a16:rowId xmlns:a16="http://schemas.microsoft.com/office/drawing/2014/main" val="4255710144"/>
                  </a:ext>
                </a:extLst>
              </a:tr>
            </a:tbl>
          </a:graphicData>
        </a:graphic>
      </p:graphicFrame>
      <p:sp>
        <p:nvSpPr>
          <p:cNvPr id="6" name="Slide Number Placeholder 5">
            <a:extLst>
              <a:ext uri="{FF2B5EF4-FFF2-40B4-BE49-F238E27FC236}">
                <a16:creationId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5</a:t>
            </a:fld>
            <a:endParaRPr lang="en-US" dirty="0"/>
          </a:p>
        </p:txBody>
      </p:sp>
      <p:sp>
        <p:nvSpPr>
          <p:cNvPr id="2" name="Footer Placeholder 1">
            <a:extLst>
              <a:ext uri="{FF2B5EF4-FFF2-40B4-BE49-F238E27FC236}">
                <a16:creationId xmlns:a16="http://schemas.microsoft.com/office/drawing/2014/main" id="{7724B1EF-A904-A76E-7E5C-A511419F3C22}"/>
              </a:ext>
            </a:extLst>
          </p:cNvPr>
          <p:cNvSpPr>
            <a:spLocks noGrp="1"/>
          </p:cNvSpPr>
          <p:nvPr>
            <p:ph type="ftr" sz="quarter" idx="11"/>
          </p:nvPr>
        </p:nvSpPr>
        <p:spPr/>
        <p:txBody>
          <a:bodyPr/>
          <a:lstStyle/>
          <a:p>
            <a:r>
              <a:rPr lang="en-GB"/>
              <a:t>26-02-2025 PCC Committee meeting notes</a:t>
            </a:r>
            <a:endParaRPr lang="en-US" dirty="0"/>
          </a:p>
        </p:txBody>
      </p:sp>
    </p:spTree>
    <p:extLst>
      <p:ext uri="{BB962C8B-B14F-4D97-AF65-F5344CB8AC3E}">
        <p14:creationId xmlns:p14="http://schemas.microsoft.com/office/powerpoint/2010/main" val="1588019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1139145317"/>
              </p:ext>
            </p:extLst>
          </p:nvPr>
        </p:nvGraphicFramePr>
        <p:xfrm>
          <a:off x="510139" y="1157107"/>
          <a:ext cx="11397805" cy="4738792"/>
        </p:xfrm>
        <a:graphic>
          <a:graphicData uri="http://schemas.openxmlformats.org/drawingml/2006/table">
            <a:tbl>
              <a:tblPr firstRow="1" bandRow="1">
                <a:tableStyleId>{5C22544A-7EE6-4342-B048-85BDC9FD1C3A}</a:tableStyleId>
              </a:tblPr>
              <a:tblGrid>
                <a:gridCol w="572041">
                  <a:extLst>
                    <a:ext uri="{9D8B030D-6E8A-4147-A177-3AD203B41FA5}">
                      <a16:colId xmlns:a16="http://schemas.microsoft.com/office/drawing/2014/main" val="1594945921"/>
                    </a:ext>
                  </a:extLst>
                </a:gridCol>
                <a:gridCol w="2151674">
                  <a:extLst>
                    <a:ext uri="{9D8B030D-6E8A-4147-A177-3AD203B41FA5}">
                      <a16:colId xmlns:a16="http://schemas.microsoft.com/office/drawing/2014/main" val="20000"/>
                    </a:ext>
                  </a:extLst>
                </a:gridCol>
                <a:gridCol w="6222380">
                  <a:extLst>
                    <a:ext uri="{9D8B030D-6E8A-4147-A177-3AD203B41FA5}">
                      <a16:colId xmlns:a16="http://schemas.microsoft.com/office/drawing/2014/main" val="20001"/>
                    </a:ext>
                  </a:extLst>
                </a:gridCol>
                <a:gridCol w="2451710">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dirty="0"/>
                        <a:t>19</a:t>
                      </a:r>
                    </a:p>
                  </a:txBody>
                  <a:tcPr/>
                </a:tc>
                <a:tc>
                  <a:txBody>
                    <a:bodyPr/>
                    <a:lstStyle/>
                    <a:p>
                      <a:r>
                        <a:rPr lang="en-US" sz="1200" dirty="0">
                          <a:solidFill>
                            <a:schemeClr val="tx1"/>
                          </a:solidFill>
                        </a:rPr>
                        <a:t>Borders Trophy</a:t>
                      </a:r>
                    </a:p>
                  </a:txBody>
                  <a:tcPr/>
                </a:tc>
                <a:tc>
                  <a:txBody>
                    <a:bodyPr/>
                    <a:lstStyle/>
                    <a:p>
                      <a:r>
                        <a:rPr lang="en-US" sz="1200" dirty="0">
                          <a:solidFill>
                            <a:schemeClr val="tx1"/>
                          </a:solidFill>
                        </a:rPr>
                        <a:t>Can we get our riders to take part in the Borders Trophy league? Traditionally run by Gala Cycling Club, Hawick Cycling Club, Kelso Wheelers, Berwick Wheelers, Musselburgh Roads Cycle Club and Auchencrow Thistle.  We would probably have to run an event.  John has contacted the various borders club secretaries to find out how we could get involved.  </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10014"/>
                  </a:ext>
                </a:extLst>
              </a:tr>
              <a:tr h="311996">
                <a:tc>
                  <a:txBody>
                    <a:bodyPr/>
                    <a:lstStyle/>
                    <a:p>
                      <a:r>
                        <a:rPr lang="en-US" sz="1200" dirty="0"/>
                        <a:t>20</a:t>
                      </a:r>
                    </a:p>
                  </a:txBody>
                  <a:tcPr/>
                </a:tc>
                <a:tc>
                  <a:txBody>
                    <a:bodyPr/>
                    <a:lstStyle/>
                    <a:p>
                      <a:r>
                        <a:rPr lang="en-US" sz="1200" dirty="0">
                          <a:solidFill>
                            <a:schemeClr val="tx1"/>
                          </a:solidFill>
                        </a:rPr>
                        <a:t>British Cycling Membership</a:t>
                      </a:r>
                    </a:p>
                  </a:txBody>
                  <a:tcPr/>
                </a:tc>
                <a:tc>
                  <a:txBody>
                    <a:bodyPr/>
                    <a:lstStyle/>
                    <a:p>
                      <a:r>
                        <a:rPr lang="en-US" sz="1200" dirty="0">
                          <a:solidFill>
                            <a:schemeClr val="tx1"/>
                          </a:solidFill>
                        </a:rPr>
                        <a:t>We have 7 free memberships, of which 4 are for the Officers of the club and 3 for our most active coaches. Club officers need to phone BC to confirm their fee membership. Need to identify the coaches.</a:t>
                      </a:r>
                    </a:p>
                  </a:txBody>
                  <a:tcPr/>
                </a:tc>
                <a:tc>
                  <a:txBody>
                    <a:bodyPr/>
                    <a:lstStyle/>
                    <a:p>
                      <a:r>
                        <a:rPr lang="en-US" sz="1200" dirty="0">
                          <a:solidFill>
                            <a:schemeClr val="tx1"/>
                          </a:solidFill>
                        </a:rPr>
                        <a:t>John and Scott</a:t>
                      </a:r>
                    </a:p>
                  </a:txBody>
                  <a:tcPr/>
                </a:tc>
                <a:extLst>
                  <a:ext uri="{0D108BD9-81ED-4DB2-BD59-A6C34878D82A}">
                    <a16:rowId xmlns:a16="http://schemas.microsoft.com/office/drawing/2014/main" val="221532886"/>
                  </a:ext>
                </a:extLst>
              </a:tr>
              <a:tr h="311996">
                <a:tc>
                  <a:txBody>
                    <a:bodyPr/>
                    <a:lstStyle/>
                    <a:p>
                      <a:r>
                        <a:rPr lang="en-US" sz="1200" dirty="0"/>
                        <a:t>21</a:t>
                      </a:r>
                    </a:p>
                  </a:txBody>
                  <a:tcPr/>
                </a:tc>
                <a:tc>
                  <a:txBody>
                    <a:bodyPr/>
                    <a:lstStyle/>
                    <a:p>
                      <a:r>
                        <a:rPr lang="en-US" sz="1200" dirty="0">
                          <a:solidFill>
                            <a:schemeClr val="tx1"/>
                          </a:solidFill>
                        </a:rPr>
                        <a:t>Saturday Road Ride Basics</a:t>
                      </a:r>
                    </a:p>
                  </a:txBody>
                  <a:tcPr/>
                </a:tc>
                <a:tc>
                  <a:txBody>
                    <a:bodyPr/>
                    <a:lstStyle/>
                    <a:p>
                      <a:r>
                        <a:rPr lang="en-US" sz="1200" dirty="0">
                          <a:solidFill>
                            <a:schemeClr val="tx1"/>
                          </a:solidFill>
                        </a:rPr>
                        <a:t>Update information on website to make clear that riders should be self sufficient and be on a road bike</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1991995104"/>
                  </a:ext>
                </a:extLst>
              </a:tr>
              <a:tr h="311996">
                <a:tc>
                  <a:txBody>
                    <a:bodyPr/>
                    <a:lstStyle/>
                    <a:p>
                      <a:r>
                        <a:rPr lang="en-US" sz="1200" dirty="0"/>
                        <a:t>22</a:t>
                      </a:r>
                    </a:p>
                  </a:txBody>
                  <a:tcPr/>
                </a:tc>
                <a:tc>
                  <a:txBody>
                    <a:bodyPr/>
                    <a:lstStyle/>
                    <a:p>
                      <a:r>
                        <a:rPr lang="en-GB" sz="1200" b="0" i="0" dirty="0">
                          <a:solidFill>
                            <a:srgbClr val="242424"/>
                          </a:solidFill>
                          <a:effectLst/>
                          <a:latin typeface="Aptos" panose="020B0004020202020204" pitchFamily="34" charset="0"/>
                        </a:rPr>
                        <a:t>Update photos on the website including Kids Club</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Photos for kids club permissions query with Scottish cycling on any guidance or restrictions</a:t>
                      </a:r>
                      <a:endParaRPr lang="en-GB" sz="1200" b="0" i="0" dirty="0">
                        <a:solidFill>
                          <a:srgbClr val="242424"/>
                        </a:solidFill>
                        <a:effectLst/>
                        <a:latin typeface="Aptos" panose="020B0004020202020204" pitchFamily="34" charset="0"/>
                      </a:endParaRPr>
                    </a:p>
                  </a:txBody>
                  <a:tcPr/>
                </a:tc>
                <a:tc>
                  <a:txBody>
                    <a:bodyPr/>
                    <a:lstStyle/>
                    <a:p>
                      <a:r>
                        <a:rPr lang="en-US" sz="1200" dirty="0">
                          <a:solidFill>
                            <a:schemeClr val="tx1"/>
                          </a:solidFill>
                        </a:rPr>
                        <a:t>Alison</a:t>
                      </a:r>
                    </a:p>
                  </a:txBody>
                  <a:tcPr/>
                </a:tc>
                <a:extLst>
                  <a:ext uri="{0D108BD9-81ED-4DB2-BD59-A6C34878D82A}">
                    <a16:rowId xmlns:a16="http://schemas.microsoft.com/office/drawing/2014/main" val="1231017149"/>
                  </a:ext>
                </a:extLst>
              </a:tr>
              <a:tr h="311996">
                <a:tc>
                  <a:txBody>
                    <a:bodyPr/>
                    <a:lstStyle/>
                    <a:p>
                      <a:r>
                        <a:rPr lang="en-US" sz="1200" dirty="0"/>
                        <a:t>23</a:t>
                      </a:r>
                    </a:p>
                  </a:txBody>
                  <a:tcPr/>
                </a:tc>
                <a:tc>
                  <a:txBody>
                    <a:bodyPr/>
                    <a:lstStyle/>
                    <a:p>
                      <a:r>
                        <a:rPr lang="en-US" sz="1200" dirty="0">
                          <a:solidFill>
                            <a:schemeClr val="tx1"/>
                          </a:solidFill>
                        </a:rPr>
                        <a:t>First Aid kit.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Check First Aid kit to ensure all of it is in date.</a:t>
                      </a:r>
                    </a:p>
                  </a:txBody>
                  <a:tcPr/>
                </a:tc>
                <a:tc>
                  <a:txBody>
                    <a:bodyPr/>
                    <a:lstStyle/>
                    <a:p>
                      <a:r>
                        <a:rPr lang="en-US" sz="1200" dirty="0">
                          <a:solidFill>
                            <a:schemeClr val="tx1"/>
                          </a:solidFill>
                        </a:rPr>
                        <a:t>Kevin, Scott, Colin</a:t>
                      </a:r>
                    </a:p>
                  </a:txBody>
                  <a:tcPr/>
                </a:tc>
                <a:extLst>
                  <a:ext uri="{0D108BD9-81ED-4DB2-BD59-A6C34878D82A}">
                    <a16:rowId xmlns:a16="http://schemas.microsoft.com/office/drawing/2014/main" val="1944420602"/>
                  </a:ext>
                </a:extLst>
              </a:tr>
              <a:tr h="311996">
                <a:tc>
                  <a:txBody>
                    <a:bodyPr/>
                    <a:lstStyle/>
                    <a:p>
                      <a:r>
                        <a:rPr lang="en-US" sz="1200" dirty="0"/>
                        <a:t>24</a:t>
                      </a:r>
                    </a:p>
                  </a:txBody>
                  <a:tcPr/>
                </a:tc>
                <a:tc>
                  <a:txBody>
                    <a:bodyPr/>
                    <a:lstStyle/>
                    <a:p>
                      <a:r>
                        <a:rPr lang="en-US" sz="1200" dirty="0">
                          <a:solidFill>
                            <a:schemeClr val="tx1"/>
                          </a:solidFill>
                        </a:rPr>
                        <a:t>Markus Stitz “Book Promotion Tour”</a:t>
                      </a:r>
                    </a:p>
                  </a:txBody>
                  <a:tcPr/>
                </a:tc>
                <a:tc>
                  <a:txBody>
                    <a:bodyPr/>
                    <a:lstStyle/>
                    <a:p>
                      <a:pPr marL="0" indent="0">
                        <a:buNone/>
                      </a:pPr>
                      <a:r>
                        <a:rPr lang="en-US" sz="1200" dirty="0">
                          <a:solidFill>
                            <a:schemeClr val="tx1"/>
                          </a:solidFill>
                        </a:rPr>
                        <a:t>Decided to let Markus organize himself at EG.</a:t>
                      </a:r>
                    </a:p>
                  </a:txBody>
                  <a:tcPr/>
                </a:tc>
                <a:tc>
                  <a:txBody>
                    <a:bodyPr/>
                    <a:lstStyle/>
                    <a:p>
                      <a:r>
                        <a:rPr lang="en-US" sz="1200" dirty="0">
                          <a:solidFill>
                            <a:schemeClr val="tx1"/>
                          </a:solidFill>
                        </a:rPr>
                        <a:t>Garth</a:t>
                      </a:r>
                    </a:p>
                  </a:txBody>
                  <a:tcPr/>
                </a:tc>
                <a:extLst>
                  <a:ext uri="{0D108BD9-81ED-4DB2-BD59-A6C34878D82A}">
                    <a16:rowId xmlns:a16="http://schemas.microsoft.com/office/drawing/2014/main" val="4185628750"/>
                  </a:ext>
                </a:extLst>
              </a:tr>
              <a:tr h="311996">
                <a:tc>
                  <a:txBody>
                    <a:bodyPr/>
                    <a:lstStyle/>
                    <a:p>
                      <a:r>
                        <a:rPr lang="en-US" sz="1200" dirty="0"/>
                        <a:t>25</a:t>
                      </a:r>
                    </a:p>
                  </a:txBody>
                  <a:tcPr/>
                </a:tc>
                <a:tc>
                  <a:txBody>
                    <a:bodyPr/>
                    <a:lstStyle/>
                    <a:p>
                      <a:r>
                        <a:rPr lang="en-GB" sz="1200" b="0" i="0" dirty="0">
                          <a:solidFill>
                            <a:srgbClr val="242424"/>
                          </a:solidFill>
                          <a:effectLst/>
                          <a:latin typeface="Aptos" panose="020B0004020202020204" pitchFamily="34" charset="0"/>
                        </a:rPr>
                        <a:t>New Committee Members update on website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Agreed to write up a short bio for new Committee members to be posted on </a:t>
                      </a:r>
                      <a:r>
                        <a:rPr lang="en-GB" sz="1200" dirty="0" err="1"/>
                        <a:t>facebook</a:t>
                      </a:r>
                      <a:r>
                        <a:rPr lang="en-GB" sz="1200" dirty="0"/>
                        <a:t> update on the website.  Also need a photo of Kevin.</a:t>
                      </a:r>
                    </a:p>
                  </a:txBody>
                  <a:tcPr/>
                </a:tc>
                <a:tc>
                  <a:txBody>
                    <a:bodyPr/>
                    <a:lstStyle/>
                    <a:p>
                      <a:r>
                        <a:rPr lang="en-US" sz="1200" dirty="0">
                          <a:solidFill>
                            <a:schemeClr val="tx1"/>
                          </a:solidFill>
                        </a:rPr>
                        <a:t>Rik, Roy, Kevin and Scott</a:t>
                      </a:r>
                    </a:p>
                  </a:txBody>
                  <a:tcPr/>
                </a:tc>
                <a:extLst>
                  <a:ext uri="{0D108BD9-81ED-4DB2-BD59-A6C34878D82A}">
                    <a16:rowId xmlns:a16="http://schemas.microsoft.com/office/drawing/2014/main" val="1771205117"/>
                  </a:ext>
                </a:extLst>
              </a:tr>
              <a:tr h="311996">
                <a:tc>
                  <a:txBody>
                    <a:bodyPr/>
                    <a:lstStyle/>
                    <a:p>
                      <a:r>
                        <a:rPr lang="en-US" sz="1200" dirty="0"/>
                        <a:t>26</a:t>
                      </a:r>
                    </a:p>
                  </a:txBody>
                  <a:tcPr/>
                </a:tc>
                <a:tc>
                  <a:txBody>
                    <a:bodyPr/>
                    <a:lstStyle/>
                    <a:p>
                      <a:r>
                        <a:rPr lang="en-GB" sz="1200" dirty="0"/>
                        <a:t>PCC Annual Charity donation</a:t>
                      </a:r>
                      <a:endParaRPr lang="en-US" sz="1200" dirty="0">
                        <a:solidFill>
                          <a:schemeClr val="tx1"/>
                        </a:solidFill>
                      </a:endParaRPr>
                    </a:p>
                  </a:txBody>
                  <a:tcPr/>
                </a:tc>
                <a:tc>
                  <a:txBody>
                    <a:bodyPr/>
                    <a:lstStyle/>
                    <a:p>
                      <a:r>
                        <a:rPr lang="en-GB" sz="1200" dirty="0"/>
                        <a:t>Query to split donation to different charities and to put out suggestions to members for voting on which local charity to support.</a:t>
                      </a:r>
                    </a:p>
                  </a:txBody>
                  <a:tcPr/>
                </a:tc>
                <a:tc>
                  <a:txBody>
                    <a:bodyPr/>
                    <a:lstStyle/>
                    <a:p>
                      <a:r>
                        <a:rPr lang="en-US" sz="1200" dirty="0">
                          <a:solidFill>
                            <a:schemeClr val="tx1"/>
                          </a:solidFill>
                        </a:rPr>
                        <a:t>All</a:t>
                      </a:r>
                    </a:p>
                  </a:txBody>
                  <a:tcPr/>
                </a:tc>
                <a:extLst>
                  <a:ext uri="{0D108BD9-81ED-4DB2-BD59-A6C34878D82A}">
                    <a16:rowId xmlns:a16="http://schemas.microsoft.com/office/drawing/2014/main" val="3990960529"/>
                  </a:ext>
                </a:extLst>
              </a:tr>
              <a:tr h="311996">
                <a:tc>
                  <a:txBody>
                    <a:bodyPr/>
                    <a:lstStyle/>
                    <a:p>
                      <a:r>
                        <a:rPr lang="en-US" sz="1200" dirty="0"/>
                        <a:t>27</a:t>
                      </a:r>
                    </a:p>
                  </a:txBody>
                  <a:tcPr/>
                </a:tc>
                <a:tc>
                  <a:txBody>
                    <a:bodyPr/>
                    <a:lstStyle/>
                    <a:p>
                      <a:r>
                        <a:rPr lang="en-US" sz="1200" dirty="0">
                          <a:solidFill>
                            <a:schemeClr val="tx1"/>
                          </a:solidFill>
                        </a:rPr>
                        <a:t>PCC branding</a:t>
                      </a:r>
                    </a:p>
                  </a:txBody>
                  <a:tcPr/>
                </a:tc>
                <a:tc>
                  <a:txBody>
                    <a:bodyPr/>
                    <a:lstStyle/>
                    <a:p>
                      <a:pPr marL="0" indent="0">
                        <a:buNone/>
                      </a:pPr>
                      <a:r>
                        <a:rPr lang="en-US" sz="1200" dirty="0">
                          <a:solidFill>
                            <a:schemeClr val="tx1"/>
                          </a:solidFill>
                        </a:rPr>
                        <a:t>To query about PCC logo merchandise – such as bottles and buffs. Tom will investigate costs </a:t>
                      </a:r>
                    </a:p>
                  </a:txBody>
                  <a:tcPr/>
                </a:tc>
                <a:tc>
                  <a:txBody>
                    <a:bodyPr/>
                    <a:lstStyle/>
                    <a:p>
                      <a:r>
                        <a:rPr lang="en-US" sz="1200" dirty="0">
                          <a:solidFill>
                            <a:schemeClr val="tx1"/>
                          </a:solidFill>
                        </a:rPr>
                        <a:t>Tom</a:t>
                      </a:r>
                    </a:p>
                  </a:txBody>
                  <a:tcPr/>
                </a:tc>
                <a:extLst>
                  <a:ext uri="{0D108BD9-81ED-4DB2-BD59-A6C34878D82A}">
                    <a16:rowId xmlns:a16="http://schemas.microsoft.com/office/drawing/2014/main" val="1096607932"/>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a:t>26-02-2025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6</a:t>
            </a:fld>
            <a:endParaRPr lang="en-US" dirty="0"/>
          </a:p>
        </p:txBody>
      </p:sp>
    </p:spTree>
    <p:extLst>
      <p:ext uri="{BB962C8B-B14F-4D97-AF65-F5344CB8AC3E}">
        <p14:creationId xmlns:p14="http://schemas.microsoft.com/office/powerpoint/2010/main" val="2616947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1963633880"/>
              </p:ext>
            </p:extLst>
          </p:nvPr>
        </p:nvGraphicFramePr>
        <p:xfrm>
          <a:off x="539826" y="1157107"/>
          <a:ext cx="11541615" cy="5158316"/>
        </p:xfrm>
        <a:graphic>
          <a:graphicData uri="http://schemas.openxmlformats.org/drawingml/2006/table">
            <a:tbl>
              <a:tblPr firstRow="1" bandRow="1">
                <a:tableStyleId>{5C22544A-7EE6-4342-B048-85BDC9FD1C3A}</a:tableStyleId>
              </a:tblPr>
              <a:tblGrid>
                <a:gridCol w="546164">
                  <a:extLst>
                    <a:ext uri="{9D8B030D-6E8A-4147-A177-3AD203B41FA5}">
                      <a16:colId xmlns:a16="http://schemas.microsoft.com/office/drawing/2014/main" val="1594945921"/>
                    </a:ext>
                  </a:extLst>
                </a:gridCol>
                <a:gridCol w="1604464">
                  <a:extLst>
                    <a:ext uri="{9D8B030D-6E8A-4147-A177-3AD203B41FA5}">
                      <a16:colId xmlns:a16="http://schemas.microsoft.com/office/drawing/2014/main" val="20000"/>
                    </a:ext>
                  </a:extLst>
                </a:gridCol>
                <a:gridCol w="8376614">
                  <a:extLst>
                    <a:ext uri="{9D8B030D-6E8A-4147-A177-3AD203B41FA5}">
                      <a16:colId xmlns:a16="http://schemas.microsoft.com/office/drawing/2014/main" val="20001"/>
                    </a:ext>
                  </a:extLst>
                </a:gridCol>
                <a:gridCol w="1014373">
                  <a:extLst>
                    <a:ext uri="{9D8B030D-6E8A-4147-A177-3AD203B41FA5}">
                      <a16:colId xmlns:a16="http://schemas.microsoft.com/office/drawing/2014/main" val="20002"/>
                    </a:ext>
                  </a:extLst>
                </a:gridCol>
              </a:tblGrid>
              <a:tr h="465676">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kern="1200" dirty="0">
                          <a:solidFill>
                            <a:schemeClr val="tx1"/>
                          </a:solidFill>
                          <a:latin typeface="+mn-lt"/>
                          <a:ea typeface="+mn-ea"/>
                          <a:cs typeface="+mn-cs"/>
                        </a:rPr>
                        <a:t>28</a:t>
                      </a:r>
                    </a:p>
                  </a:txBody>
                  <a:tcPr/>
                </a:tc>
                <a:tc>
                  <a:txBody>
                    <a:bodyPr/>
                    <a:lstStyle/>
                    <a:p>
                      <a:r>
                        <a:rPr lang="en-GB" sz="1200" kern="1200" dirty="0">
                          <a:solidFill>
                            <a:schemeClr val="tx1"/>
                          </a:solidFill>
                          <a:latin typeface="+mn-lt"/>
                          <a:ea typeface="+mn-ea"/>
                          <a:cs typeface="+mn-cs"/>
                        </a:rPr>
                        <a:t>Membership reminder for 2025 </a:t>
                      </a:r>
                      <a:endParaRPr lang="en-US" sz="12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Email circulated; feels a little more complicated than last year. – follow up on sign up and send out reminder emails and social media – to query to reduce the data entry repeat rather renew – user experience .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Feedback good update to only pay membership now rather than additional membership for kids club.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Reminder to be issued shortly.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76 sign ups to date.</a:t>
                      </a:r>
                    </a:p>
                  </a:txBody>
                  <a:tcPr/>
                </a:tc>
                <a:tc>
                  <a:txBody>
                    <a:bodyPr/>
                    <a:lstStyle/>
                    <a:p>
                      <a:r>
                        <a:rPr lang="en-US" sz="1200" kern="1200" dirty="0">
                          <a:solidFill>
                            <a:schemeClr val="tx1"/>
                          </a:solidFill>
                          <a:latin typeface="+mn-lt"/>
                          <a:ea typeface="+mn-ea"/>
                          <a:cs typeface="+mn-cs"/>
                        </a:rPr>
                        <a:t>John</a:t>
                      </a:r>
                    </a:p>
                  </a:txBody>
                  <a:tcPr/>
                </a:tc>
                <a:extLst>
                  <a:ext uri="{0D108BD9-81ED-4DB2-BD59-A6C34878D82A}">
                    <a16:rowId xmlns:a16="http://schemas.microsoft.com/office/drawing/2014/main" val="3486402179"/>
                  </a:ext>
                </a:extLst>
              </a:tr>
              <a:tr h="311996">
                <a:tc>
                  <a:txBody>
                    <a:bodyPr/>
                    <a:lstStyle/>
                    <a:p>
                      <a:r>
                        <a:rPr lang="en-US" sz="1200" dirty="0"/>
                        <a:t>29</a:t>
                      </a:r>
                    </a:p>
                  </a:txBody>
                  <a:tcPr/>
                </a:tc>
                <a:tc>
                  <a:txBody>
                    <a:bodyPr/>
                    <a:lstStyle/>
                    <a:p>
                      <a:r>
                        <a:rPr lang="en-US" sz="1200" dirty="0">
                          <a:solidFill>
                            <a:schemeClr val="tx1"/>
                          </a:solidFill>
                        </a:rPr>
                        <a:t>Members feedback suggestions</a:t>
                      </a:r>
                    </a:p>
                  </a:txBody>
                  <a:tcPr/>
                </a:tc>
                <a:tc>
                  <a:txBody>
                    <a:bodyPr/>
                    <a:lstStyle/>
                    <a:p>
                      <a:pPr marL="228600" indent="-228600">
                        <a:buAutoNum type="arabicPeriod"/>
                      </a:pPr>
                      <a:r>
                        <a:rPr lang="en-US" sz="1200" dirty="0">
                          <a:solidFill>
                            <a:schemeClr val="tx1"/>
                          </a:solidFill>
                        </a:rPr>
                        <a:t>Request for updates to TT with query additional routes  for 10 m and 25 m, query Borders Trophy, Guidance, Leader Board and guidance for trophies, decision on last call for weather cancellation to be earlier, open up to non members to improve engagement and sign up.</a:t>
                      </a:r>
                      <a:br>
                        <a:rPr lang="en-US" sz="1200" dirty="0">
                          <a:solidFill>
                            <a:schemeClr val="tx1"/>
                          </a:solidFill>
                        </a:rPr>
                      </a:br>
                      <a:r>
                        <a:rPr lang="en-US" sz="1200" dirty="0">
                          <a:solidFill>
                            <a:schemeClr val="tx1"/>
                          </a:solidFill>
                        </a:rPr>
                        <a:t>Update from Kevin: opening up to non members would incur an admin fee to all PCC members at £4 for each TT event, previous attempts resulted in little response. We want to retain free TT events for our members. Guidance and Leaderboard to action – Kevin.  </a:t>
                      </a:r>
                    </a:p>
                    <a:p>
                      <a:pPr marL="228600" indent="-228600">
                        <a:buAutoNum type="arabicPeriod"/>
                      </a:pPr>
                      <a:r>
                        <a:rPr lang="en-US" sz="1200" dirty="0">
                          <a:solidFill>
                            <a:schemeClr val="tx1"/>
                          </a:solidFill>
                        </a:rPr>
                        <a:t>Social weekend away events request for PCC to contribute for cost of hostel or part of event – Action- Claire to follow up with Jo and query if feasible.</a:t>
                      </a:r>
                    </a:p>
                    <a:p>
                      <a:pPr marL="228600" indent="-228600">
                        <a:buAutoNum type="arabicPeriod"/>
                      </a:pPr>
                      <a:r>
                        <a:rPr lang="en-US" sz="1200" dirty="0">
                          <a:solidFill>
                            <a:schemeClr val="tx1"/>
                          </a:solidFill>
                        </a:rPr>
                        <a:t>Request for non turbo users to have winter sessions with hiring the gym spin bikes for an hour a week maybe for a month to go as a group.  There are 4 members interested so far and potentially others.  Action: Claire to investigate and query if it’s feasible.</a:t>
                      </a:r>
                    </a:p>
                    <a:p>
                      <a:pPr marL="228600" indent="-228600">
                        <a:buAutoNum type="arabicPeriod"/>
                      </a:pPr>
                      <a:r>
                        <a:rPr lang="en-US" sz="1200" dirty="0">
                          <a:solidFill>
                            <a:schemeClr val="tx1"/>
                          </a:solidFill>
                        </a:rPr>
                        <a:t>Request for reinstating the winter PCC </a:t>
                      </a:r>
                      <a:r>
                        <a:rPr lang="en-US" sz="1200" dirty="0" err="1">
                          <a:solidFill>
                            <a:schemeClr val="tx1"/>
                          </a:solidFill>
                        </a:rPr>
                        <a:t>zwift</a:t>
                      </a:r>
                      <a:r>
                        <a:rPr lang="en-US" sz="1200" dirty="0">
                          <a:solidFill>
                            <a:schemeClr val="tx1"/>
                          </a:solidFill>
                        </a:rPr>
                        <a:t> sessions previously organized by Keith J. – Action Claire to investigate</a:t>
                      </a:r>
                    </a:p>
                    <a:p>
                      <a:pPr marL="228600" indent="-228600">
                        <a:buAutoNum type="arabicPeriod"/>
                      </a:pPr>
                      <a:r>
                        <a:rPr lang="en-US" sz="1200" dirty="0">
                          <a:solidFill>
                            <a:schemeClr val="tx1"/>
                          </a:solidFill>
                        </a:rPr>
                        <a:t>Query if a social club audax could be organized.- Action Tom to follow up with a proposal to the committee </a:t>
                      </a:r>
                    </a:p>
                  </a:txBody>
                  <a:tcPr/>
                </a:tc>
                <a:tc>
                  <a:txBody>
                    <a:bodyPr/>
                    <a:lstStyle/>
                    <a:p>
                      <a:r>
                        <a:rPr lang="en-US" sz="1200" dirty="0">
                          <a:solidFill>
                            <a:schemeClr val="tx1"/>
                          </a:solidFill>
                        </a:rPr>
                        <a:t>All</a:t>
                      </a:r>
                    </a:p>
                  </a:txBody>
                  <a:tcPr/>
                </a:tc>
                <a:extLst>
                  <a:ext uri="{0D108BD9-81ED-4DB2-BD59-A6C34878D82A}">
                    <a16:rowId xmlns:a16="http://schemas.microsoft.com/office/drawing/2014/main" val="1782250066"/>
                  </a:ext>
                </a:extLst>
              </a:tr>
              <a:tr h="311996">
                <a:tc>
                  <a:txBody>
                    <a:bodyPr/>
                    <a:lstStyle/>
                    <a:p>
                      <a:r>
                        <a:rPr lang="en-US" sz="1200" dirty="0"/>
                        <a:t>30</a:t>
                      </a:r>
                    </a:p>
                  </a:txBody>
                  <a:tcPr/>
                </a:tc>
                <a:tc>
                  <a:txBody>
                    <a:bodyPr/>
                    <a:lstStyle/>
                    <a:p>
                      <a:r>
                        <a:rPr lang="en-GB" sz="1200" kern="1200" dirty="0">
                          <a:solidFill>
                            <a:schemeClr val="dk1"/>
                          </a:solidFill>
                          <a:effectLst/>
                          <a:latin typeface="+mn-lt"/>
                          <a:ea typeface="+mn-ea"/>
                          <a:cs typeface="+mn-cs"/>
                        </a:rPr>
                        <a:t>PCC bank account </a:t>
                      </a:r>
                      <a:endParaRPr lang="en-US" sz="1200" dirty="0">
                        <a:solidFill>
                          <a:schemeClr val="tx1"/>
                        </a:solidFill>
                      </a:endParaRPr>
                    </a:p>
                  </a:txBody>
                  <a:tcPr/>
                </a:tc>
                <a:tc>
                  <a:txBody>
                    <a:bodyPr/>
                    <a:lstStyle/>
                    <a:p>
                      <a:pPr marL="0" indent="0">
                        <a:buNone/>
                      </a:pPr>
                      <a:r>
                        <a:rPr lang="en-GB" sz="1200" kern="1200" dirty="0">
                          <a:solidFill>
                            <a:schemeClr val="dk1"/>
                          </a:solidFill>
                          <a:effectLst/>
                          <a:latin typeface="+mn-lt"/>
                          <a:ea typeface="+mn-ea"/>
                          <a:cs typeface="+mn-cs"/>
                        </a:rPr>
                        <a:t>Update account to include Chair and Secretary in addition to Roy Richardson as treasurer.</a:t>
                      </a:r>
                      <a:endParaRPr lang="en-US" sz="1200" dirty="0">
                        <a:solidFill>
                          <a:schemeClr val="tx1"/>
                        </a:solidFill>
                      </a:endParaRPr>
                    </a:p>
                  </a:txBody>
                  <a:tcPr/>
                </a:tc>
                <a:tc>
                  <a:txBody>
                    <a:bodyPr/>
                    <a:lstStyle/>
                    <a:p>
                      <a:r>
                        <a:rPr lang="en-US" sz="1200" dirty="0">
                          <a:solidFill>
                            <a:schemeClr val="tx1"/>
                          </a:solidFill>
                        </a:rPr>
                        <a:t>Roy</a:t>
                      </a:r>
                    </a:p>
                  </a:txBody>
                  <a:tcPr/>
                </a:tc>
                <a:extLst>
                  <a:ext uri="{0D108BD9-81ED-4DB2-BD59-A6C34878D82A}">
                    <a16:rowId xmlns:a16="http://schemas.microsoft.com/office/drawing/2014/main" val="2499889486"/>
                  </a:ext>
                </a:extLst>
              </a:tr>
              <a:tr h="311996">
                <a:tc>
                  <a:txBody>
                    <a:bodyPr/>
                    <a:lstStyle/>
                    <a:p>
                      <a:r>
                        <a:rPr lang="en-US" sz="1200" dirty="0"/>
                        <a:t>31</a:t>
                      </a:r>
                    </a:p>
                  </a:txBody>
                  <a:tcPr/>
                </a:tc>
                <a:tc>
                  <a:txBody>
                    <a:bodyPr/>
                    <a:lstStyle/>
                    <a:p>
                      <a:r>
                        <a:rPr lang="en-US" sz="1200" dirty="0">
                          <a:solidFill>
                            <a:schemeClr val="tx1"/>
                          </a:solidFill>
                        </a:rPr>
                        <a:t>Additional Pilates Classes</a:t>
                      </a:r>
                    </a:p>
                  </a:txBody>
                  <a:tcPr/>
                </a:tc>
                <a:tc>
                  <a:txBody>
                    <a:bodyPr/>
                    <a:lstStyle/>
                    <a:p>
                      <a:pPr marL="0" indent="0">
                        <a:buNone/>
                      </a:pPr>
                      <a:r>
                        <a:rPr lang="en-US" sz="1200" dirty="0">
                          <a:solidFill>
                            <a:schemeClr val="tx1"/>
                          </a:solidFill>
                        </a:rPr>
                        <a:t>It was agreed to continue the sessions by adding classes on April 3</a:t>
                      </a:r>
                      <a:r>
                        <a:rPr lang="en-US" sz="1200" baseline="30000" dirty="0">
                          <a:solidFill>
                            <a:schemeClr val="tx1"/>
                          </a:solidFill>
                        </a:rPr>
                        <a:t>rd</a:t>
                      </a:r>
                      <a:r>
                        <a:rPr lang="en-US" sz="1200" dirty="0">
                          <a:solidFill>
                            <a:schemeClr val="tx1"/>
                          </a:solidFill>
                        </a:rPr>
                        <a:t>, 17</a:t>
                      </a:r>
                      <a:r>
                        <a:rPr lang="en-US" sz="1200" baseline="30000" dirty="0">
                          <a:solidFill>
                            <a:schemeClr val="tx1"/>
                          </a:solidFill>
                        </a:rPr>
                        <a:t>th</a:t>
                      </a:r>
                      <a:r>
                        <a:rPr lang="en-US" sz="1200" dirty="0">
                          <a:solidFill>
                            <a:schemeClr val="tx1"/>
                          </a:solidFill>
                        </a:rPr>
                        <a:t>, 24</a:t>
                      </a:r>
                      <a:r>
                        <a:rPr lang="en-US" sz="1200" baseline="30000" dirty="0">
                          <a:solidFill>
                            <a:schemeClr val="tx1"/>
                          </a:solidFill>
                        </a:rPr>
                        <a:t>th</a:t>
                      </a:r>
                      <a:r>
                        <a:rPr lang="en-US" sz="1200" dirty="0">
                          <a:solidFill>
                            <a:schemeClr val="tx1"/>
                          </a:solidFill>
                        </a:rPr>
                        <a:t> and May 1</a:t>
                      </a:r>
                      <a:r>
                        <a:rPr lang="en-US" sz="1200" baseline="30000" dirty="0">
                          <a:solidFill>
                            <a:schemeClr val="tx1"/>
                          </a:solidFill>
                        </a:rPr>
                        <a:t>st</a:t>
                      </a:r>
                      <a:r>
                        <a:rPr lang="en-US" sz="1200" dirty="0">
                          <a:solidFill>
                            <a:schemeClr val="tx1"/>
                          </a:solidFill>
                        </a:rPr>
                        <a:t>. (Not 10</a:t>
                      </a:r>
                      <a:r>
                        <a:rPr lang="en-US" sz="1200" baseline="30000" dirty="0">
                          <a:solidFill>
                            <a:schemeClr val="tx1"/>
                          </a:solidFill>
                        </a:rPr>
                        <a:t>th</a:t>
                      </a:r>
                      <a:r>
                        <a:rPr lang="en-US" sz="1200" dirty="0">
                          <a:solidFill>
                            <a:schemeClr val="tx1"/>
                          </a:solidFill>
                        </a:rPr>
                        <a:t> April)</a:t>
                      </a:r>
                    </a:p>
                  </a:txBody>
                  <a:tcPr/>
                </a:tc>
                <a:tc>
                  <a:txBody>
                    <a:bodyPr/>
                    <a:lstStyle/>
                    <a:p>
                      <a:endParaRPr lang="en-US" sz="1200" dirty="0">
                        <a:solidFill>
                          <a:schemeClr val="tx1"/>
                        </a:solidFill>
                      </a:endParaRPr>
                    </a:p>
                  </a:txBody>
                  <a:tcPr/>
                </a:tc>
                <a:extLst>
                  <a:ext uri="{0D108BD9-81ED-4DB2-BD59-A6C34878D82A}">
                    <a16:rowId xmlns:a16="http://schemas.microsoft.com/office/drawing/2014/main" val="3569967157"/>
                  </a:ext>
                </a:extLst>
              </a:tr>
              <a:tr h="311996">
                <a:tc>
                  <a:txBody>
                    <a:bodyPr/>
                    <a:lstStyle/>
                    <a:p>
                      <a:r>
                        <a:rPr lang="en-US" sz="1200" dirty="0"/>
                        <a:t>32</a:t>
                      </a:r>
                    </a:p>
                  </a:txBody>
                  <a:tcPr/>
                </a:tc>
                <a:tc>
                  <a:txBody>
                    <a:bodyPr/>
                    <a:lstStyle/>
                    <a:p>
                      <a:r>
                        <a:rPr lang="en-US" sz="1200" dirty="0">
                          <a:solidFill>
                            <a:schemeClr val="tx1"/>
                          </a:solidFill>
                        </a:rPr>
                        <a:t>Increased interaction with Tri club</a:t>
                      </a:r>
                    </a:p>
                  </a:txBody>
                  <a:tcPr/>
                </a:tc>
                <a:tc>
                  <a:txBody>
                    <a:bodyPr/>
                    <a:lstStyle/>
                    <a:p>
                      <a:pPr marL="0" indent="0">
                        <a:buNone/>
                      </a:pPr>
                      <a:r>
                        <a:rPr lang="en-US" sz="1200" dirty="0">
                          <a:solidFill>
                            <a:schemeClr val="tx1"/>
                          </a:solidFill>
                        </a:rPr>
                        <a:t>The Tri </a:t>
                      </a:r>
                      <a:r>
                        <a:rPr lang="en-US" sz="1200">
                          <a:solidFill>
                            <a:schemeClr val="tx1"/>
                          </a:solidFill>
                        </a:rPr>
                        <a:t>club would </a:t>
                      </a:r>
                      <a:r>
                        <a:rPr lang="en-US" sz="1200" dirty="0">
                          <a:solidFill>
                            <a:schemeClr val="tx1"/>
                          </a:solidFill>
                        </a:rPr>
                        <a:t>like to have more visibility of our “events” so that they could attend….</a:t>
                      </a:r>
                    </a:p>
                  </a:txBody>
                  <a:tcPr/>
                </a:tc>
                <a:tc>
                  <a:txBody>
                    <a:bodyPr/>
                    <a:lstStyle/>
                    <a:p>
                      <a:endParaRPr lang="en-US" sz="1200" dirty="0">
                        <a:solidFill>
                          <a:schemeClr val="tx1"/>
                        </a:solidFill>
                      </a:endParaRPr>
                    </a:p>
                  </a:txBody>
                  <a:tcPr/>
                </a:tc>
                <a:extLst>
                  <a:ext uri="{0D108BD9-81ED-4DB2-BD59-A6C34878D82A}">
                    <a16:rowId xmlns:a16="http://schemas.microsoft.com/office/drawing/2014/main" val="3498591650"/>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a:t>26-02-2025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7</a:t>
            </a:fld>
            <a:endParaRPr lang="en-US" dirty="0"/>
          </a:p>
        </p:txBody>
      </p:sp>
    </p:spTree>
    <p:extLst>
      <p:ext uri="{BB962C8B-B14F-4D97-AF65-F5344CB8AC3E}">
        <p14:creationId xmlns:p14="http://schemas.microsoft.com/office/powerpoint/2010/main" val="2571019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194792077"/>
              </p:ext>
            </p:extLst>
          </p:nvPr>
        </p:nvGraphicFramePr>
        <p:xfrm>
          <a:off x="539826" y="1157108"/>
          <a:ext cx="11368118" cy="3219970"/>
        </p:xfrm>
        <a:graphic>
          <a:graphicData uri="http://schemas.openxmlformats.org/drawingml/2006/table">
            <a:tbl>
              <a:tblPr firstRow="1" bandRow="1">
                <a:tableStyleId>{5C22544A-7EE6-4342-B048-85BDC9FD1C3A}</a:tableStyleId>
              </a:tblPr>
              <a:tblGrid>
                <a:gridCol w="542354">
                  <a:extLst>
                    <a:ext uri="{9D8B030D-6E8A-4147-A177-3AD203B41FA5}">
                      <a16:colId xmlns:a16="http://schemas.microsoft.com/office/drawing/2014/main" val="1594945921"/>
                    </a:ext>
                  </a:extLst>
                </a:gridCol>
                <a:gridCol w="2151674">
                  <a:extLst>
                    <a:ext uri="{9D8B030D-6E8A-4147-A177-3AD203B41FA5}">
                      <a16:colId xmlns:a16="http://schemas.microsoft.com/office/drawing/2014/main" val="20000"/>
                    </a:ext>
                  </a:extLst>
                </a:gridCol>
                <a:gridCol w="6222380">
                  <a:extLst>
                    <a:ext uri="{9D8B030D-6E8A-4147-A177-3AD203B41FA5}">
                      <a16:colId xmlns:a16="http://schemas.microsoft.com/office/drawing/2014/main" val="20001"/>
                    </a:ext>
                  </a:extLst>
                </a:gridCol>
                <a:gridCol w="2451710">
                  <a:extLst>
                    <a:ext uri="{9D8B030D-6E8A-4147-A177-3AD203B41FA5}">
                      <a16:colId xmlns:a16="http://schemas.microsoft.com/office/drawing/2014/main" val="20002"/>
                    </a:ext>
                  </a:extLst>
                </a:gridCol>
              </a:tblGrid>
              <a:tr h="43800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274415">
                <a:tc>
                  <a:txBody>
                    <a:bodyPr/>
                    <a:lstStyle/>
                    <a:p>
                      <a:endParaRPr lang="en-US" sz="1200" dirty="0"/>
                    </a:p>
                  </a:txBody>
                  <a:tcPr/>
                </a:tc>
                <a:tc>
                  <a:txBody>
                    <a:bodyPr/>
                    <a:lstStyle/>
                    <a:p>
                      <a:r>
                        <a:rPr lang="en-US" sz="1200" dirty="0">
                          <a:solidFill>
                            <a:schemeClr val="tx1"/>
                          </a:solidFill>
                        </a:rPr>
                        <a:t>Welfare Officer email address</a:t>
                      </a:r>
                    </a:p>
                  </a:txBody>
                  <a:tcPr/>
                </a:tc>
                <a:tc>
                  <a:txBody>
                    <a:bodyPr/>
                    <a:lstStyle/>
                    <a:p>
                      <a:pPr marL="0" indent="0">
                        <a:buNone/>
                      </a:pPr>
                      <a:r>
                        <a:rPr lang="en-US" sz="1200" dirty="0">
                          <a:solidFill>
                            <a:schemeClr val="tx1"/>
                          </a:solidFill>
                        </a:rPr>
                        <a:t>new email address for welfare officer activated. To be updated on website</a:t>
                      </a:r>
                    </a:p>
                  </a:txBody>
                  <a:tcPr/>
                </a:tc>
                <a:tc>
                  <a:txBody>
                    <a:bodyPr/>
                    <a:lstStyle/>
                    <a:p>
                      <a:r>
                        <a:rPr lang="en-US" sz="1200" dirty="0">
                          <a:solidFill>
                            <a:schemeClr val="tx1"/>
                          </a:solidFill>
                        </a:rPr>
                        <a:t>Completed</a:t>
                      </a:r>
                    </a:p>
                  </a:txBody>
                  <a:tcPr/>
                </a:tc>
                <a:extLst>
                  <a:ext uri="{0D108BD9-81ED-4DB2-BD59-A6C34878D82A}">
                    <a16:rowId xmlns:a16="http://schemas.microsoft.com/office/drawing/2014/main" val="4164962137"/>
                  </a:ext>
                </a:extLst>
              </a:tr>
              <a:tr h="312995">
                <a:tc>
                  <a:txBody>
                    <a:bodyPr/>
                    <a:lstStyle/>
                    <a:p>
                      <a:endParaRPr lang="en-US" sz="1200" dirty="0"/>
                    </a:p>
                  </a:txBody>
                  <a:tcPr/>
                </a:tc>
                <a:tc>
                  <a:txBody>
                    <a:bodyPr/>
                    <a:lstStyle/>
                    <a:p>
                      <a:r>
                        <a:rPr lang="en-US" sz="1200" dirty="0">
                          <a:solidFill>
                            <a:schemeClr val="tx1"/>
                          </a:solidFill>
                        </a:rPr>
                        <a:t>Cycle clothing for Malawi</a:t>
                      </a:r>
                    </a:p>
                  </a:txBody>
                  <a:tcPr/>
                </a:tc>
                <a:tc>
                  <a:txBody>
                    <a:bodyPr/>
                    <a:lstStyle/>
                    <a:p>
                      <a:r>
                        <a:rPr lang="en-US" sz="1200" dirty="0">
                          <a:solidFill>
                            <a:schemeClr val="tx1"/>
                          </a:solidFill>
                        </a:rPr>
                        <a:t>We agreed to pay postage for a total of 5 boxes  (£90) and these have been dispatched.</a:t>
                      </a:r>
                    </a:p>
                  </a:txBody>
                  <a:tcPr/>
                </a:tc>
                <a:tc>
                  <a:txBody>
                    <a:bodyPr/>
                    <a:lstStyle/>
                    <a:p>
                      <a:r>
                        <a:rPr lang="en-US" sz="1200" dirty="0">
                          <a:solidFill>
                            <a:schemeClr val="tx1"/>
                          </a:solidFill>
                        </a:rPr>
                        <a:t>Completed</a:t>
                      </a:r>
                    </a:p>
                  </a:txBody>
                  <a:tcPr/>
                </a:tc>
                <a:extLst>
                  <a:ext uri="{0D108BD9-81ED-4DB2-BD59-A6C34878D82A}">
                    <a16:rowId xmlns:a16="http://schemas.microsoft.com/office/drawing/2014/main" val="2384637463"/>
                  </a:ext>
                </a:extLst>
              </a:tr>
              <a:tr h="312995">
                <a:tc>
                  <a:txBody>
                    <a:bodyPr/>
                    <a:lstStyle/>
                    <a:p>
                      <a:endParaRPr lang="en-US" sz="1200" dirty="0"/>
                    </a:p>
                  </a:txBody>
                  <a:tcPr/>
                </a:tc>
                <a:tc>
                  <a:txBody>
                    <a:bodyPr/>
                    <a:lstStyle/>
                    <a:p>
                      <a:r>
                        <a:rPr lang="en-US" sz="1200" dirty="0">
                          <a:solidFill>
                            <a:schemeClr val="tx1"/>
                          </a:solidFill>
                        </a:rPr>
                        <a:t>Joint promotion of “Border Sportives”</a:t>
                      </a:r>
                    </a:p>
                  </a:txBody>
                  <a:tcPr/>
                </a:tc>
                <a:tc>
                  <a:txBody>
                    <a:bodyPr/>
                    <a:lstStyle/>
                    <a:p>
                      <a:r>
                        <a:rPr lang="en-US" sz="1200" dirty="0">
                          <a:solidFill>
                            <a:schemeClr val="tx1"/>
                          </a:solidFill>
                        </a:rPr>
                        <a:t>Suggestion from Gala CC and Hawick CC to combine resources for the trio of “Borders” sportives.  We are happy that the clubs promote each others events but not to supply volunteers.  This has been relayed to Gala and Hawick. </a:t>
                      </a:r>
                    </a:p>
                  </a:txBody>
                  <a:tcPr/>
                </a:tc>
                <a:tc>
                  <a:txBody>
                    <a:bodyPr/>
                    <a:lstStyle/>
                    <a:p>
                      <a:r>
                        <a:rPr lang="en-US" sz="1200" dirty="0">
                          <a:solidFill>
                            <a:schemeClr val="tx1"/>
                          </a:solidFill>
                        </a:rPr>
                        <a:t>Completed</a:t>
                      </a:r>
                    </a:p>
                  </a:txBody>
                  <a:tcPr/>
                </a:tc>
                <a:extLst>
                  <a:ext uri="{0D108BD9-81ED-4DB2-BD59-A6C34878D82A}">
                    <a16:rowId xmlns:a16="http://schemas.microsoft.com/office/drawing/2014/main" val="148231122"/>
                  </a:ext>
                </a:extLst>
              </a:tr>
              <a:tr h="312995">
                <a:tc>
                  <a:txBody>
                    <a:bodyPr/>
                    <a:lstStyle/>
                    <a:p>
                      <a:endParaRPr lang="en-US" sz="1200" dirty="0"/>
                    </a:p>
                  </a:txBody>
                  <a:tcPr/>
                </a:tc>
                <a:tc>
                  <a:txBody>
                    <a:bodyPr/>
                    <a:lstStyle/>
                    <a:p>
                      <a:r>
                        <a:rPr lang="en-GB" sz="1200" dirty="0"/>
                        <a:t>promoting positive physical and mental health request from NHS Borders CEO Peter More</a:t>
                      </a:r>
                      <a:endParaRPr lang="en-US" sz="1200" dirty="0">
                        <a:solidFill>
                          <a:schemeClr val="tx1"/>
                        </a:solidFill>
                      </a:endParaRPr>
                    </a:p>
                  </a:txBody>
                  <a:tcPr/>
                </a:tc>
                <a:tc>
                  <a:txBody>
                    <a:bodyPr/>
                    <a:lstStyle/>
                    <a:p>
                      <a:r>
                        <a:rPr lang="en-GB" sz="1200" dirty="0"/>
                        <a:t>Virtual meeting held 24 Feb.  Explained what PCC does and how that could be used by NHS.  He is keen to promote “Active Travel” ,  No commitment made on our part but we suggested that he could add us to any info for people who wee interested in what we do.  </a:t>
                      </a:r>
                      <a:endParaRPr lang="en-US" sz="1200" dirty="0">
                        <a:solidFill>
                          <a:schemeClr val="tx1"/>
                        </a:solidFill>
                      </a:endParaRPr>
                    </a:p>
                  </a:txBody>
                  <a:tcPr/>
                </a:tc>
                <a:tc>
                  <a:txBody>
                    <a:bodyPr/>
                    <a:lstStyle/>
                    <a:p>
                      <a:r>
                        <a:rPr lang="en-US" sz="1200" dirty="0">
                          <a:solidFill>
                            <a:schemeClr val="tx1"/>
                          </a:solidFill>
                        </a:rPr>
                        <a:t>Completed</a:t>
                      </a:r>
                    </a:p>
                  </a:txBody>
                  <a:tcPr/>
                </a:tc>
                <a:extLst>
                  <a:ext uri="{0D108BD9-81ED-4DB2-BD59-A6C34878D82A}">
                    <a16:rowId xmlns:a16="http://schemas.microsoft.com/office/drawing/2014/main" val="3889732569"/>
                  </a:ext>
                </a:extLst>
              </a:tr>
              <a:tr h="312995">
                <a:tc>
                  <a:txBody>
                    <a:bodyPr/>
                    <a:lstStyle/>
                    <a:p>
                      <a:endParaRPr lang="en-US" sz="1200" dirty="0"/>
                    </a:p>
                  </a:txBody>
                  <a:tcPr/>
                </a:tc>
                <a:tc>
                  <a:txBody>
                    <a:bodyPr/>
                    <a:lstStyle/>
                    <a:p>
                      <a:r>
                        <a:rPr lang="en-GB" sz="1200" dirty="0">
                          <a:solidFill>
                            <a:schemeClr val="tx1"/>
                          </a:solidFill>
                        </a:rPr>
                        <a:t>Social media.</a:t>
                      </a:r>
                      <a:endParaRPr lang="en-US" sz="1200" dirty="0">
                        <a:solidFill>
                          <a:schemeClr val="tx1"/>
                        </a:solidFill>
                      </a:endParaRPr>
                    </a:p>
                  </a:txBody>
                  <a:tcPr/>
                </a:tc>
                <a:tc>
                  <a:txBody>
                    <a:bodyPr/>
                    <a:lstStyle/>
                    <a:p>
                      <a:r>
                        <a:rPr lang="en-GB" sz="1200" dirty="0">
                          <a:solidFill>
                            <a:schemeClr val="tx1"/>
                          </a:solidFill>
                        </a:rPr>
                        <a:t>PCC social media support volunteer for Claire.  Heather Steele has confirmed support.  Claire and Hannah to schedule a meeting to get started. Tom has offered to help out with social media.  </a:t>
                      </a:r>
                      <a:endParaRPr lang="en-US" sz="1200" dirty="0">
                        <a:solidFill>
                          <a:schemeClr val="tx1"/>
                        </a:solidFill>
                      </a:endParaRPr>
                    </a:p>
                  </a:txBody>
                  <a:tcPr/>
                </a:tc>
                <a:tc>
                  <a:txBody>
                    <a:bodyPr/>
                    <a:lstStyle/>
                    <a:p>
                      <a:r>
                        <a:rPr lang="en-US" sz="1200" dirty="0">
                          <a:solidFill>
                            <a:schemeClr val="tx1"/>
                          </a:solidFill>
                        </a:rPr>
                        <a:t>Completed.</a:t>
                      </a:r>
                    </a:p>
                  </a:txBody>
                  <a:tcPr/>
                </a:tc>
                <a:extLst>
                  <a:ext uri="{0D108BD9-81ED-4DB2-BD59-A6C34878D82A}">
                    <a16:rowId xmlns:a16="http://schemas.microsoft.com/office/drawing/2014/main" val="2714648733"/>
                  </a:ext>
                </a:extLst>
              </a:tr>
              <a:tr h="312995">
                <a:tc>
                  <a:txBody>
                    <a:bodyPr/>
                    <a:lstStyle/>
                    <a:p>
                      <a:endParaRPr lang="en-US" sz="1200" dirty="0"/>
                    </a:p>
                  </a:txBody>
                  <a:tcPr/>
                </a:tc>
                <a:tc>
                  <a:txBody>
                    <a:bodyPr/>
                    <a:lstStyle/>
                    <a:p>
                      <a:r>
                        <a:rPr lang="en-US" sz="1200" dirty="0">
                          <a:solidFill>
                            <a:schemeClr val="tx1"/>
                          </a:solidFill>
                        </a:rPr>
                        <a:t>Multi use path maintenance</a:t>
                      </a:r>
                    </a:p>
                  </a:txBody>
                  <a:tcPr/>
                </a:tc>
                <a:tc>
                  <a:txBody>
                    <a:bodyPr/>
                    <a:lstStyle/>
                    <a:p>
                      <a:r>
                        <a:rPr lang="en-US" sz="1200" dirty="0">
                          <a:solidFill>
                            <a:schemeClr val="tx1"/>
                          </a:solidFill>
                        </a:rPr>
                        <a:t>Promote the maintenance path groups to the membership.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Advertised for volunteers via social media and email to members.  </a:t>
                      </a:r>
                    </a:p>
                  </a:txBody>
                  <a:tcPr/>
                </a:tc>
                <a:tc>
                  <a:txBody>
                    <a:bodyPr/>
                    <a:lstStyle/>
                    <a:p>
                      <a:r>
                        <a:rPr lang="en-US" sz="1200" dirty="0">
                          <a:solidFill>
                            <a:schemeClr val="tx1"/>
                          </a:solidFill>
                        </a:rPr>
                        <a:t>Completed.</a:t>
                      </a:r>
                    </a:p>
                  </a:txBody>
                  <a:tcPr/>
                </a:tc>
                <a:extLst>
                  <a:ext uri="{0D108BD9-81ED-4DB2-BD59-A6C34878D82A}">
                    <a16:rowId xmlns:a16="http://schemas.microsoft.com/office/drawing/2014/main" val="4036907531"/>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a:t>26-02-2025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8</a:t>
            </a:fld>
            <a:endParaRPr lang="en-US" dirty="0"/>
          </a:p>
        </p:txBody>
      </p:sp>
    </p:spTree>
    <p:extLst>
      <p:ext uri="{BB962C8B-B14F-4D97-AF65-F5344CB8AC3E}">
        <p14:creationId xmlns:p14="http://schemas.microsoft.com/office/powerpoint/2010/main" val="3197995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3657</TotalTime>
  <Words>1940</Words>
  <Application>Microsoft Office PowerPoint</Application>
  <PresentationFormat>Widescreen</PresentationFormat>
  <Paragraphs>278</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John Miroslaw</cp:lastModifiedBy>
  <cp:revision>196</cp:revision>
  <cp:lastPrinted>2024-01-14T17:08:59Z</cp:lastPrinted>
  <dcterms:created xsi:type="dcterms:W3CDTF">2022-12-22T14:12:43Z</dcterms:created>
  <dcterms:modified xsi:type="dcterms:W3CDTF">2025-03-01T16:59:07Z</dcterms:modified>
</cp:coreProperties>
</file>