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60" r:id="rId2"/>
    <p:sldId id="269" r:id="rId3"/>
    <p:sldId id="268" r:id="rId4"/>
    <p:sldId id="259" r:id="rId5"/>
    <p:sldId id="271" r:id="rId6"/>
    <p:sldId id="272" r:id="rId7"/>
    <p:sldId id="277" r:id="rId8"/>
    <p:sldId id="27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n Miroslaw"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86434" autoAdjust="0"/>
  </p:normalViewPr>
  <p:slideViewPr>
    <p:cSldViewPr snapToGrid="0" snapToObjects="1">
      <p:cViewPr varScale="1">
        <p:scale>
          <a:sx n="55" d="100"/>
          <a:sy n="55" d="100"/>
        </p:scale>
        <p:origin x="1096" y="26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04247F-9062-42CA-B88F-E39143E31DE7}" type="datetimeFigureOut">
              <a:rPr lang="en-GB" smtClean="0"/>
              <a:t>01/02/2025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406951-E3B2-4CDA-A82F-879ABBF24216}" type="slidenum">
              <a:rPr lang="en-GB" smtClean="0"/>
              <a:t>‹#›</a:t>
            </a:fld>
            <a:endParaRPr lang="en-GB" dirty="0"/>
          </a:p>
        </p:txBody>
      </p:sp>
    </p:spTree>
    <p:extLst>
      <p:ext uri="{BB962C8B-B14F-4D97-AF65-F5344CB8AC3E}">
        <p14:creationId xmlns:p14="http://schemas.microsoft.com/office/powerpoint/2010/main" val="1115824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406951-E3B2-4CDA-A82F-879ABBF24216}" type="slidenum">
              <a:rPr lang="en-GB" smtClean="0"/>
              <a:t>1</a:t>
            </a:fld>
            <a:endParaRPr lang="en-GB" dirty="0"/>
          </a:p>
        </p:txBody>
      </p:sp>
    </p:spTree>
    <p:extLst>
      <p:ext uri="{BB962C8B-B14F-4D97-AF65-F5344CB8AC3E}">
        <p14:creationId xmlns:p14="http://schemas.microsoft.com/office/powerpoint/2010/main" val="1790597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21AB1F5-FCCE-7A47-8565-7860B9265C3D}" type="slidenum">
              <a:rPr lang="en-US" smtClean="0"/>
              <a:t>2</a:t>
            </a:fld>
            <a:endParaRPr lang="en-US" dirty="0"/>
          </a:p>
        </p:txBody>
      </p:sp>
    </p:spTree>
    <p:extLst>
      <p:ext uri="{BB962C8B-B14F-4D97-AF65-F5344CB8AC3E}">
        <p14:creationId xmlns:p14="http://schemas.microsoft.com/office/powerpoint/2010/main" val="330782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8406951-E3B2-4CDA-A82F-879ABBF24216}" type="slidenum">
              <a:rPr lang="en-GB" smtClean="0"/>
              <a:t>4</a:t>
            </a:fld>
            <a:endParaRPr lang="en-GB" dirty="0"/>
          </a:p>
        </p:txBody>
      </p:sp>
    </p:spTree>
    <p:extLst>
      <p:ext uri="{BB962C8B-B14F-4D97-AF65-F5344CB8AC3E}">
        <p14:creationId xmlns:p14="http://schemas.microsoft.com/office/powerpoint/2010/main" val="26190101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406951-E3B2-4CDA-A82F-879ABBF24216}" type="slidenum">
              <a:rPr lang="en-GB" smtClean="0"/>
              <a:t>5</a:t>
            </a:fld>
            <a:endParaRPr lang="en-GB" dirty="0"/>
          </a:p>
        </p:txBody>
      </p:sp>
    </p:spTree>
    <p:extLst>
      <p:ext uri="{BB962C8B-B14F-4D97-AF65-F5344CB8AC3E}">
        <p14:creationId xmlns:p14="http://schemas.microsoft.com/office/powerpoint/2010/main" val="1908539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C68A4-8C8B-FBE6-C42C-728ED2571E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62E39A-2E6B-E205-0FC8-BB082D71EB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8F7921-64BC-59B4-58D7-D1294E6420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9F7E3C-D433-DE84-42D6-0442954761D0}"/>
              </a:ext>
            </a:extLst>
          </p:cNvPr>
          <p:cNvSpPr>
            <a:spLocks noGrp="1"/>
          </p:cNvSpPr>
          <p:nvPr>
            <p:ph type="sldNum" sz="quarter" idx="10"/>
          </p:nvPr>
        </p:nvSpPr>
        <p:spPr/>
        <p:txBody>
          <a:bodyPr/>
          <a:lstStyle/>
          <a:p>
            <a:fld id="{E8406951-E3B2-4CDA-A82F-879ABBF24216}" type="slidenum">
              <a:rPr lang="en-GB" smtClean="0"/>
              <a:t>6</a:t>
            </a:fld>
            <a:endParaRPr lang="en-GB" dirty="0"/>
          </a:p>
        </p:txBody>
      </p:sp>
    </p:spTree>
    <p:extLst>
      <p:ext uri="{BB962C8B-B14F-4D97-AF65-F5344CB8AC3E}">
        <p14:creationId xmlns:p14="http://schemas.microsoft.com/office/powerpoint/2010/main" val="2062446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C68A4-8C8B-FBE6-C42C-728ED2571E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62E39A-2E6B-E205-0FC8-BB082D71EB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8F7921-64BC-59B4-58D7-D1294E6420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9F7E3C-D433-DE84-42D6-0442954761D0}"/>
              </a:ext>
            </a:extLst>
          </p:cNvPr>
          <p:cNvSpPr>
            <a:spLocks noGrp="1"/>
          </p:cNvSpPr>
          <p:nvPr>
            <p:ph type="sldNum" sz="quarter" idx="10"/>
          </p:nvPr>
        </p:nvSpPr>
        <p:spPr/>
        <p:txBody>
          <a:bodyPr/>
          <a:lstStyle/>
          <a:p>
            <a:fld id="{E8406951-E3B2-4CDA-A82F-879ABBF24216}" type="slidenum">
              <a:rPr lang="en-GB" smtClean="0"/>
              <a:t>7</a:t>
            </a:fld>
            <a:endParaRPr lang="en-GB" dirty="0"/>
          </a:p>
        </p:txBody>
      </p:sp>
    </p:spTree>
    <p:extLst>
      <p:ext uri="{BB962C8B-B14F-4D97-AF65-F5344CB8AC3E}">
        <p14:creationId xmlns:p14="http://schemas.microsoft.com/office/powerpoint/2010/main" val="40419019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C68A4-8C8B-FBE6-C42C-728ED2571E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62E39A-2E6B-E205-0FC8-BB082D71EB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8F7921-64BC-59B4-58D7-D1294E6420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9F7E3C-D433-DE84-42D6-0442954761D0}"/>
              </a:ext>
            </a:extLst>
          </p:cNvPr>
          <p:cNvSpPr>
            <a:spLocks noGrp="1"/>
          </p:cNvSpPr>
          <p:nvPr>
            <p:ph type="sldNum" sz="quarter" idx="10"/>
          </p:nvPr>
        </p:nvSpPr>
        <p:spPr/>
        <p:txBody>
          <a:bodyPr/>
          <a:lstStyle/>
          <a:p>
            <a:fld id="{E8406951-E3B2-4CDA-A82F-879ABBF24216}" type="slidenum">
              <a:rPr lang="en-GB" smtClean="0"/>
              <a:t>8</a:t>
            </a:fld>
            <a:endParaRPr lang="en-GB" dirty="0"/>
          </a:p>
        </p:txBody>
      </p:sp>
    </p:spTree>
    <p:extLst>
      <p:ext uri="{BB962C8B-B14F-4D97-AF65-F5344CB8AC3E}">
        <p14:creationId xmlns:p14="http://schemas.microsoft.com/office/powerpoint/2010/main" val="7982397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t>15/01/2025</a:t>
            </a:r>
            <a:endParaRPr lang="en-US" dirty="0"/>
          </a:p>
        </p:txBody>
      </p:sp>
      <p:sp>
        <p:nvSpPr>
          <p:cNvPr id="5" name="Footer Placeholder 4"/>
          <p:cNvSpPr>
            <a:spLocks noGrp="1"/>
          </p:cNvSpPr>
          <p:nvPr>
            <p:ph type="ftr" sz="quarter" idx="11"/>
          </p:nvPr>
        </p:nvSpPr>
        <p:spPr/>
        <p:txBody>
          <a:bodyPr/>
          <a:lstStyle/>
          <a:p>
            <a:r>
              <a:rPr lang="en-GB"/>
              <a:t>15-01-2025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059827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15/01/2025</a:t>
            </a:r>
            <a:endParaRPr lang="en-US" dirty="0"/>
          </a:p>
        </p:txBody>
      </p:sp>
      <p:sp>
        <p:nvSpPr>
          <p:cNvPr id="5" name="Footer Placeholder 4"/>
          <p:cNvSpPr>
            <a:spLocks noGrp="1"/>
          </p:cNvSpPr>
          <p:nvPr>
            <p:ph type="ftr" sz="quarter" idx="11"/>
          </p:nvPr>
        </p:nvSpPr>
        <p:spPr/>
        <p:txBody>
          <a:bodyPr/>
          <a:lstStyle/>
          <a:p>
            <a:r>
              <a:rPr lang="en-GB"/>
              <a:t>15-01-2025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490996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15/01/2025</a:t>
            </a:r>
            <a:endParaRPr lang="en-US" dirty="0"/>
          </a:p>
        </p:txBody>
      </p:sp>
      <p:sp>
        <p:nvSpPr>
          <p:cNvPr id="5" name="Footer Placeholder 4"/>
          <p:cNvSpPr>
            <a:spLocks noGrp="1"/>
          </p:cNvSpPr>
          <p:nvPr>
            <p:ph type="ftr" sz="quarter" idx="11"/>
          </p:nvPr>
        </p:nvSpPr>
        <p:spPr/>
        <p:txBody>
          <a:bodyPr/>
          <a:lstStyle/>
          <a:p>
            <a:r>
              <a:rPr lang="en-GB"/>
              <a:t>15-01-2025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551213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15/01/2025</a:t>
            </a:r>
            <a:endParaRPr lang="en-US" dirty="0"/>
          </a:p>
        </p:txBody>
      </p:sp>
      <p:sp>
        <p:nvSpPr>
          <p:cNvPr id="5" name="Footer Placeholder 4"/>
          <p:cNvSpPr>
            <a:spLocks noGrp="1"/>
          </p:cNvSpPr>
          <p:nvPr>
            <p:ph type="ftr" sz="quarter" idx="11"/>
          </p:nvPr>
        </p:nvSpPr>
        <p:spPr/>
        <p:txBody>
          <a:bodyPr/>
          <a:lstStyle/>
          <a:p>
            <a:r>
              <a:rPr lang="en-GB"/>
              <a:t>15-01-2025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322694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15/01/2025</a:t>
            </a:r>
            <a:endParaRPr lang="en-US" dirty="0"/>
          </a:p>
        </p:txBody>
      </p:sp>
      <p:sp>
        <p:nvSpPr>
          <p:cNvPr id="5" name="Footer Placeholder 4"/>
          <p:cNvSpPr>
            <a:spLocks noGrp="1"/>
          </p:cNvSpPr>
          <p:nvPr>
            <p:ph type="ftr" sz="quarter" idx="11"/>
          </p:nvPr>
        </p:nvSpPr>
        <p:spPr/>
        <p:txBody>
          <a:bodyPr/>
          <a:lstStyle/>
          <a:p>
            <a:r>
              <a:rPr lang="en-GB"/>
              <a:t>15-01-2025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918155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15/01/2025</a:t>
            </a:r>
            <a:endParaRPr lang="en-US" dirty="0"/>
          </a:p>
        </p:txBody>
      </p:sp>
      <p:sp>
        <p:nvSpPr>
          <p:cNvPr id="6" name="Footer Placeholder 5"/>
          <p:cNvSpPr>
            <a:spLocks noGrp="1"/>
          </p:cNvSpPr>
          <p:nvPr>
            <p:ph type="ftr" sz="quarter" idx="11"/>
          </p:nvPr>
        </p:nvSpPr>
        <p:spPr/>
        <p:txBody>
          <a:bodyPr/>
          <a:lstStyle/>
          <a:p>
            <a:r>
              <a:rPr lang="en-GB"/>
              <a:t>15-01-2025 PCC Committee meeting notes</a:t>
            </a:r>
            <a:endParaRPr lang="en-US" dirty="0"/>
          </a:p>
        </p:txBody>
      </p:sp>
      <p:sp>
        <p:nvSpPr>
          <p:cNvPr id="7" name="Slide Number Placeholder 6"/>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418156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15/01/2025</a:t>
            </a:r>
            <a:endParaRPr lang="en-US" dirty="0"/>
          </a:p>
        </p:txBody>
      </p:sp>
      <p:sp>
        <p:nvSpPr>
          <p:cNvPr id="8" name="Footer Placeholder 7"/>
          <p:cNvSpPr>
            <a:spLocks noGrp="1"/>
          </p:cNvSpPr>
          <p:nvPr>
            <p:ph type="ftr" sz="quarter" idx="11"/>
          </p:nvPr>
        </p:nvSpPr>
        <p:spPr/>
        <p:txBody>
          <a:bodyPr/>
          <a:lstStyle/>
          <a:p>
            <a:r>
              <a:rPr lang="en-GB"/>
              <a:t>15-01-2025 PCC Committee meeting notes</a:t>
            </a:r>
            <a:endParaRPr lang="en-US" dirty="0"/>
          </a:p>
        </p:txBody>
      </p:sp>
      <p:sp>
        <p:nvSpPr>
          <p:cNvPr id="9" name="Slide Number Placeholder 8"/>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385752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15/01/2025</a:t>
            </a:r>
            <a:endParaRPr lang="en-US" dirty="0"/>
          </a:p>
        </p:txBody>
      </p:sp>
      <p:sp>
        <p:nvSpPr>
          <p:cNvPr id="4" name="Footer Placeholder 3"/>
          <p:cNvSpPr>
            <a:spLocks noGrp="1"/>
          </p:cNvSpPr>
          <p:nvPr>
            <p:ph type="ftr" sz="quarter" idx="11"/>
          </p:nvPr>
        </p:nvSpPr>
        <p:spPr/>
        <p:txBody>
          <a:bodyPr/>
          <a:lstStyle/>
          <a:p>
            <a:r>
              <a:rPr lang="en-GB"/>
              <a:t>15-01-2025 PCC Committee meeting notes</a:t>
            </a:r>
            <a:endParaRPr lang="en-US" dirty="0"/>
          </a:p>
        </p:txBody>
      </p:sp>
      <p:sp>
        <p:nvSpPr>
          <p:cNvPr id="5" name="Slide Number Placeholder 4"/>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874199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15/01/2025</a:t>
            </a:r>
            <a:endParaRPr lang="en-US" dirty="0"/>
          </a:p>
        </p:txBody>
      </p:sp>
      <p:sp>
        <p:nvSpPr>
          <p:cNvPr id="3" name="Footer Placeholder 2"/>
          <p:cNvSpPr>
            <a:spLocks noGrp="1"/>
          </p:cNvSpPr>
          <p:nvPr>
            <p:ph type="ftr" sz="quarter" idx="11"/>
          </p:nvPr>
        </p:nvSpPr>
        <p:spPr/>
        <p:txBody>
          <a:bodyPr/>
          <a:lstStyle/>
          <a:p>
            <a:r>
              <a:rPr lang="en-GB"/>
              <a:t>15-01-2025 PCC Committee meeting notes</a:t>
            </a:r>
            <a:endParaRPr lang="en-US" dirty="0"/>
          </a:p>
        </p:txBody>
      </p:sp>
      <p:sp>
        <p:nvSpPr>
          <p:cNvPr id="4" name="Slide Number Placeholder 3"/>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738527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15/01/2025</a:t>
            </a:r>
            <a:endParaRPr lang="en-US" dirty="0"/>
          </a:p>
        </p:txBody>
      </p:sp>
      <p:sp>
        <p:nvSpPr>
          <p:cNvPr id="6" name="Footer Placeholder 5"/>
          <p:cNvSpPr>
            <a:spLocks noGrp="1"/>
          </p:cNvSpPr>
          <p:nvPr>
            <p:ph type="ftr" sz="quarter" idx="11"/>
          </p:nvPr>
        </p:nvSpPr>
        <p:spPr/>
        <p:txBody>
          <a:bodyPr/>
          <a:lstStyle/>
          <a:p>
            <a:r>
              <a:rPr lang="en-GB"/>
              <a:t>15-01-2025 PCC Committee meeting notes</a:t>
            </a:r>
            <a:endParaRPr lang="en-US" dirty="0"/>
          </a:p>
        </p:txBody>
      </p:sp>
      <p:sp>
        <p:nvSpPr>
          <p:cNvPr id="7" name="Slide Number Placeholder 6"/>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762283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15/01/2025</a:t>
            </a:r>
            <a:endParaRPr lang="en-US" dirty="0"/>
          </a:p>
        </p:txBody>
      </p:sp>
      <p:sp>
        <p:nvSpPr>
          <p:cNvPr id="6" name="Footer Placeholder 5"/>
          <p:cNvSpPr>
            <a:spLocks noGrp="1"/>
          </p:cNvSpPr>
          <p:nvPr>
            <p:ph type="ftr" sz="quarter" idx="11"/>
          </p:nvPr>
        </p:nvSpPr>
        <p:spPr/>
        <p:txBody>
          <a:bodyPr/>
          <a:lstStyle/>
          <a:p>
            <a:r>
              <a:rPr lang="en-GB"/>
              <a:t>15-01-2025 PCC Committee meeting notes</a:t>
            </a:r>
            <a:endParaRPr lang="en-US" dirty="0"/>
          </a:p>
        </p:txBody>
      </p:sp>
      <p:sp>
        <p:nvSpPr>
          <p:cNvPr id="7" name="Slide Number Placeholder 6"/>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962880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15/01/2025</a:t>
            </a:r>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15-01-2025 PCC Committee meeting notes</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241D35-DF87-BF46-9EF8-F3BBBA942A9A}" type="slidenum">
              <a:rPr lang="en-US" smtClean="0"/>
              <a:t>‹#›</a:t>
            </a:fld>
            <a:endParaRPr lang="en-US" dirty="0"/>
          </a:p>
        </p:txBody>
      </p:sp>
    </p:spTree>
    <p:extLst>
      <p:ext uri="{BB962C8B-B14F-4D97-AF65-F5344CB8AC3E}">
        <p14:creationId xmlns:p14="http://schemas.microsoft.com/office/powerpoint/2010/main" val="1467793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6" y="169863"/>
            <a:ext cx="5377495" cy="2016561"/>
          </a:xfrm>
          <a:prstGeom prst="rect">
            <a:avLst/>
          </a:prstGeom>
        </p:spPr>
      </p:pic>
      <p:sp>
        <p:nvSpPr>
          <p:cNvPr id="3" name="TextBox 2"/>
          <p:cNvSpPr txBox="1"/>
          <p:nvPr/>
        </p:nvSpPr>
        <p:spPr>
          <a:xfrm>
            <a:off x="2148289" y="2930487"/>
            <a:ext cx="7546554" cy="923330"/>
          </a:xfrm>
          <a:prstGeom prst="rect">
            <a:avLst/>
          </a:prstGeom>
          <a:noFill/>
        </p:spPr>
        <p:txBody>
          <a:bodyPr wrap="square" rtlCol="0">
            <a:spAutoFit/>
          </a:bodyPr>
          <a:lstStyle/>
          <a:p>
            <a:endParaRPr lang="en-US" dirty="0"/>
          </a:p>
          <a:p>
            <a:endParaRPr lang="en-US" dirty="0"/>
          </a:p>
          <a:p>
            <a:endParaRPr lang="en-US" dirty="0"/>
          </a:p>
        </p:txBody>
      </p:sp>
      <p:sp>
        <p:nvSpPr>
          <p:cNvPr id="2" name="TextBox 1">
            <a:extLst>
              <a:ext uri="{FF2B5EF4-FFF2-40B4-BE49-F238E27FC236}">
                <a16:creationId xmlns:a16="http://schemas.microsoft.com/office/drawing/2014/main" id="{F98E61C8-8462-113A-342F-0F67FF338D7D}"/>
              </a:ext>
            </a:extLst>
          </p:cNvPr>
          <p:cNvSpPr txBox="1"/>
          <p:nvPr/>
        </p:nvSpPr>
        <p:spPr>
          <a:xfrm>
            <a:off x="1244390" y="2340893"/>
            <a:ext cx="9703220" cy="2585323"/>
          </a:xfrm>
          <a:prstGeom prst="rect">
            <a:avLst/>
          </a:prstGeom>
          <a:noFill/>
        </p:spPr>
        <p:txBody>
          <a:bodyPr wrap="square" rtlCol="0">
            <a:spAutoFit/>
          </a:bodyPr>
          <a:lstStyle/>
          <a:p>
            <a:r>
              <a:rPr lang="en-GB" dirty="0"/>
              <a:t>Notes from PCC meeting January 15th 2025</a:t>
            </a:r>
          </a:p>
          <a:p>
            <a:r>
              <a:rPr lang="en-GB" sz="1800" dirty="0">
                <a:effectLst/>
                <a:latin typeface="Calibri" panose="020F0502020204030204" pitchFamily="34" charset="0"/>
                <a:ea typeface="Times New Roman" panose="02020603050405020304" pitchFamily="18" charset="0"/>
              </a:rPr>
              <a:t>1/ </a:t>
            </a:r>
            <a:r>
              <a:rPr lang="en-GB" dirty="0"/>
              <a:t>Present: Colin Hutchison, Tom Harrison, Claire Cameron, Alison Jack, Rik Turton</a:t>
            </a:r>
          </a:p>
          <a:p>
            <a:r>
              <a:rPr lang="en-GB" dirty="0"/>
              <a:t>2/ Apologies: Garth Pearson, John </a:t>
            </a:r>
            <a:r>
              <a:rPr lang="en-GB" dirty="0" err="1"/>
              <a:t>Miroslaw</a:t>
            </a:r>
            <a:r>
              <a:rPr lang="en-GB" dirty="0"/>
              <a:t>, Scott Wardlaw; Kevin Chalmers; Roy Richardson</a:t>
            </a:r>
          </a:p>
          <a:p>
            <a:r>
              <a:rPr lang="en-GB" sz="1800" dirty="0">
                <a:effectLst/>
                <a:latin typeface="Calibri" panose="020F0502020204030204" pitchFamily="34" charset="0"/>
                <a:ea typeface="Times New Roman" panose="02020603050405020304" pitchFamily="18" charset="0"/>
              </a:rPr>
              <a:t>3/ Minutes of last meeting </a:t>
            </a:r>
            <a:endParaRPr lang="en-GB" sz="1800" dirty="0">
              <a:effectLst/>
              <a:latin typeface="Calibri" panose="020F0502020204030204" pitchFamily="34" charset="0"/>
              <a:ea typeface="Calibri" panose="020F0502020204030204" pitchFamily="34" charset="0"/>
            </a:endParaRPr>
          </a:p>
          <a:p>
            <a:r>
              <a:rPr lang="en-GB" sz="1800" dirty="0">
                <a:effectLst/>
                <a:latin typeface="Calibri" panose="020F0502020204030204" pitchFamily="34" charset="0"/>
                <a:ea typeface="Times New Roman" panose="02020603050405020304" pitchFamily="18" charset="0"/>
              </a:rPr>
              <a:t>4/ Matters arising etc</a:t>
            </a:r>
          </a:p>
          <a:p>
            <a:r>
              <a:rPr lang="en-GB" dirty="0">
                <a:latin typeface="Calibri" panose="020F0502020204030204" pitchFamily="34" charset="0"/>
                <a:ea typeface="Times New Roman" panose="02020603050405020304" pitchFamily="18" charset="0"/>
              </a:rPr>
              <a:t>Meeting finished 21:00</a:t>
            </a:r>
            <a:r>
              <a:rPr lang="en-GB" sz="1800" dirty="0">
                <a:effectLst/>
                <a:latin typeface="Calibri" panose="020F0502020204030204" pitchFamily="34" charset="0"/>
                <a:ea typeface="Times New Roman" panose="02020603050405020304" pitchFamily="18" charset="0"/>
              </a:rPr>
              <a:t>.</a:t>
            </a:r>
            <a:endParaRPr lang="en-GB" dirty="0"/>
          </a:p>
          <a:p>
            <a:br>
              <a:rPr lang="en-GB" sz="1800" dirty="0"/>
            </a:br>
            <a:br>
              <a:rPr lang="en-GB" sz="1800" dirty="0"/>
            </a:br>
            <a:endParaRPr lang="en-GB" sz="1800" dirty="0">
              <a:effectLst/>
              <a:latin typeface="Calibri" panose="020F0502020204030204" pitchFamily="34" charset="0"/>
              <a:ea typeface="Calibri" panose="020F0502020204030204" pitchFamily="34" charset="0"/>
            </a:endParaRPr>
          </a:p>
        </p:txBody>
      </p:sp>
      <p:sp>
        <p:nvSpPr>
          <p:cNvPr id="6" name="Footer Placeholder 5">
            <a:extLst>
              <a:ext uri="{FF2B5EF4-FFF2-40B4-BE49-F238E27FC236}">
                <a16:creationId xmlns:a16="http://schemas.microsoft.com/office/drawing/2014/main" id="{5D21D3B3-839E-453B-6300-652C391252B1}"/>
              </a:ext>
            </a:extLst>
          </p:cNvPr>
          <p:cNvSpPr>
            <a:spLocks noGrp="1"/>
          </p:cNvSpPr>
          <p:nvPr>
            <p:ph type="ftr" sz="quarter" idx="11"/>
          </p:nvPr>
        </p:nvSpPr>
        <p:spPr/>
        <p:txBody>
          <a:bodyPr/>
          <a:lstStyle/>
          <a:p>
            <a:r>
              <a:rPr lang="en-GB" dirty="0"/>
              <a:t>15-01-2025 PCC Committee meeting notes</a:t>
            </a:r>
            <a:endParaRPr lang="en-US" dirty="0"/>
          </a:p>
        </p:txBody>
      </p:sp>
      <p:sp>
        <p:nvSpPr>
          <p:cNvPr id="7" name="Slide Number Placeholder 6">
            <a:extLst>
              <a:ext uri="{FF2B5EF4-FFF2-40B4-BE49-F238E27FC236}">
                <a16:creationId xmlns:a16="http://schemas.microsoft.com/office/drawing/2014/main" id="{EC51B56C-4FB9-1055-5591-5C88AC42833A}"/>
              </a:ext>
            </a:extLst>
          </p:cNvPr>
          <p:cNvSpPr>
            <a:spLocks noGrp="1"/>
          </p:cNvSpPr>
          <p:nvPr>
            <p:ph type="sldNum" sz="quarter" idx="12"/>
          </p:nvPr>
        </p:nvSpPr>
        <p:spPr/>
        <p:txBody>
          <a:bodyPr/>
          <a:lstStyle/>
          <a:p>
            <a:fld id="{58241D35-DF87-BF46-9EF8-F3BBBA942A9A}" type="slidenum">
              <a:rPr lang="en-US" smtClean="0"/>
              <a:t>1</a:t>
            </a:fld>
            <a:endParaRPr lang="en-US" dirty="0"/>
          </a:p>
        </p:txBody>
      </p:sp>
    </p:spTree>
    <p:extLst>
      <p:ext uri="{BB962C8B-B14F-4D97-AF65-F5344CB8AC3E}">
        <p14:creationId xmlns:p14="http://schemas.microsoft.com/office/powerpoint/2010/main" val="1711189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781170030"/>
              </p:ext>
            </p:extLst>
          </p:nvPr>
        </p:nvGraphicFramePr>
        <p:xfrm>
          <a:off x="401934" y="1200421"/>
          <a:ext cx="10152695" cy="4053840"/>
        </p:xfrm>
        <a:graphic>
          <a:graphicData uri="http://schemas.openxmlformats.org/drawingml/2006/table">
            <a:tbl>
              <a:tblPr firstRow="1" bandRow="1">
                <a:tableStyleId>{5C22544A-7EE6-4342-B048-85BDC9FD1C3A}</a:tableStyleId>
              </a:tblPr>
              <a:tblGrid>
                <a:gridCol w="3573476">
                  <a:extLst>
                    <a:ext uri="{9D8B030D-6E8A-4147-A177-3AD203B41FA5}">
                      <a16:colId xmlns:a16="http://schemas.microsoft.com/office/drawing/2014/main" val="20000"/>
                    </a:ext>
                  </a:extLst>
                </a:gridCol>
                <a:gridCol w="2152185">
                  <a:extLst>
                    <a:ext uri="{9D8B030D-6E8A-4147-A177-3AD203B41FA5}">
                      <a16:colId xmlns:a16="http://schemas.microsoft.com/office/drawing/2014/main" val="20001"/>
                    </a:ext>
                  </a:extLst>
                </a:gridCol>
                <a:gridCol w="4427034">
                  <a:extLst>
                    <a:ext uri="{9D8B030D-6E8A-4147-A177-3AD203B41FA5}">
                      <a16:colId xmlns:a16="http://schemas.microsoft.com/office/drawing/2014/main" val="20002"/>
                    </a:ext>
                  </a:extLst>
                </a:gridCol>
              </a:tblGrid>
              <a:tr h="370840">
                <a:tc>
                  <a:txBody>
                    <a:bodyPr/>
                    <a:lstStyle/>
                    <a:p>
                      <a:r>
                        <a:rPr lang="en-US" sz="1200" dirty="0"/>
                        <a:t>Weekly / Regular Cycling Events  2025</a:t>
                      </a:r>
                    </a:p>
                  </a:txBody>
                  <a:tcPr/>
                </a:tc>
                <a:tc>
                  <a:txBody>
                    <a:bodyPr/>
                    <a:lstStyle/>
                    <a:p>
                      <a:r>
                        <a:rPr lang="en-US" sz="1200" dirty="0"/>
                        <a:t>Organiser</a:t>
                      </a:r>
                      <a:r>
                        <a:rPr lang="en-US" sz="1200" baseline="0" dirty="0"/>
                        <a:t> (s)</a:t>
                      </a:r>
                      <a:endParaRPr lang="en-US" sz="1200" dirty="0"/>
                    </a:p>
                  </a:txBody>
                  <a:tcPr/>
                </a:tc>
                <a:tc>
                  <a:txBody>
                    <a:bodyPr/>
                    <a:lstStyle/>
                    <a:p>
                      <a:r>
                        <a:rPr lang="en-US" sz="1200" dirty="0"/>
                        <a:t>Meet / Remember</a:t>
                      </a:r>
                      <a:r>
                        <a:rPr lang="en-US" sz="1200" baseline="0" dirty="0"/>
                        <a:t> to check social media for updates</a:t>
                      </a:r>
                      <a:endParaRPr lang="en-US" sz="1200" dirty="0"/>
                    </a:p>
                  </a:txBody>
                  <a:tcPr/>
                </a:tc>
                <a:extLst>
                  <a:ext uri="{0D108BD9-81ED-4DB2-BD59-A6C34878D82A}">
                    <a16:rowId xmlns:a16="http://schemas.microsoft.com/office/drawing/2014/main" val="10000"/>
                  </a:ext>
                </a:extLst>
              </a:tr>
              <a:tr h="370840">
                <a:tc>
                  <a:txBody>
                    <a:bodyPr/>
                    <a:lstStyle/>
                    <a:p>
                      <a:r>
                        <a:rPr lang="en-US" sz="1200" dirty="0"/>
                        <a:t>12 mph Group Saturday</a:t>
                      </a:r>
                    </a:p>
                  </a:txBody>
                  <a:tcPr/>
                </a:tc>
                <a:tc>
                  <a:txBody>
                    <a:bodyPr/>
                    <a:lstStyle/>
                    <a:p>
                      <a:r>
                        <a:rPr lang="en-US" sz="1200" dirty="0"/>
                        <a:t>Lucy Husband, Simon Allan,</a:t>
                      </a:r>
                      <a:r>
                        <a:rPr lang="en-US" sz="1200" baseline="0" dirty="0"/>
                        <a:t> </a:t>
                      </a:r>
                      <a:r>
                        <a:rPr lang="en-US" sz="1200" dirty="0"/>
                        <a:t>Ruth Isherwood &amp; others</a:t>
                      </a:r>
                    </a:p>
                  </a:txBody>
                  <a:tcPr/>
                </a:tc>
                <a:tc>
                  <a:txBody>
                    <a:bodyPr/>
                    <a:lstStyle/>
                    <a:p>
                      <a:r>
                        <a:rPr lang="en-US" sz="1200" dirty="0"/>
                        <a:t>Kingsmeadow’s car park 09.30</a:t>
                      </a:r>
                    </a:p>
                  </a:txBody>
                  <a:tcPr/>
                </a:tc>
                <a:extLst>
                  <a:ext uri="{0D108BD9-81ED-4DB2-BD59-A6C34878D82A}">
                    <a16:rowId xmlns:a16="http://schemas.microsoft.com/office/drawing/2014/main" val="10001"/>
                  </a:ext>
                </a:extLst>
              </a:tr>
              <a:tr h="370840">
                <a:tc>
                  <a:txBody>
                    <a:bodyPr/>
                    <a:lstStyle/>
                    <a:p>
                      <a:r>
                        <a:rPr lang="en-US" sz="1200" dirty="0"/>
                        <a:t>15mph Group Saturday</a:t>
                      </a:r>
                    </a:p>
                  </a:txBody>
                  <a:tcPr/>
                </a:tc>
                <a:tc>
                  <a:txBody>
                    <a:bodyPr/>
                    <a:lstStyle/>
                    <a:p>
                      <a:r>
                        <a:rPr lang="en-US" sz="1200" dirty="0"/>
                        <a:t>Jo Merritt, Bob Souter,</a:t>
                      </a:r>
                      <a:r>
                        <a:rPr lang="en-US" sz="1200" baseline="0" dirty="0"/>
                        <a:t> </a:t>
                      </a:r>
                      <a:r>
                        <a:rPr lang="en-US" sz="1200" dirty="0"/>
                        <a:t>Ewan Gowrie &amp; Others</a:t>
                      </a:r>
                    </a:p>
                  </a:txBody>
                  <a:tcPr/>
                </a:tc>
                <a:tc>
                  <a:txBody>
                    <a:bodyPr/>
                    <a:lstStyle/>
                    <a:p>
                      <a:r>
                        <a:rPr lang="en-US" sz="1200" dirty="0"/>
                        <a:t>Kingsmeadow’s car park 09.30</a:t>
                      </a:r>
                    </a:p>
                  </a:txBody>
                  <a:tcPr/>
                </a:tc>
                <a:extLst>
                  <a:ext uri="{0D108BD9-81ED-4DB2-BD59-A6C34878D82A}">
                    <a16:rowId xmlns:a16="http://schemas.microsoft.com/office/drawing/2014/main" val="10002"/>
                  </a:ext>
                </a:extLst>
              </a:tr>
              <a:tr h="370840">
                <a:tc>
                  <a:txBody>
                    <a:bodyPr/>
                    <a:lstStyle/>
                    <a:p>
                      <a:r>
                        <a:rPr lang="en-US" sz="1200" dirty="0"/>
                        <a:t>17mph Group Saturday</a:t>
                      </a:r>
                    </a:p>
                  </a:txBody>
                  <a:tcPr/>
                </a:tc>
                <a:tc>
                  <a:txBody>
                    <a:bodyPr/>
                    <a:lstStyle/>
                    <a:p>
                      <a:r>
                        <a:rPr lang="en-US" sz="1200" dirty="0"/>
                        <a:t>Club members who turn up and wish to ride</a:t>
                      </a:r>
                    </a:p>
                  </a:txBody>
                  <a:tcPr/>
                </a:tc>
                <a:tc>
                  <a:txBody>
                    <a:bodyPr/>
                    <a:lstStyle/>
                    <a:p>
                      <a:r>
                        <a:rPr lang="en-US" sz="1200" dirty="0"/>
                        <a:t>Kingsmeadow’s car Park</a:t>
                      </a:r>
                      <a:r>
                        <a:rPr lang="en-US" sz="1200" baseline="0" dirty="0"/>
                        <a:t> 09.30</a:t>
                      </a:r>
                      <a:endParaRPr lang="en-US" sz="1200" dirty="0"/>
                    </a:p>
                  </a:txBody>
                  <a:tcPr/>
                </a:tc>
                <a:extLst>
                  <a:ext uri="{0D108BD9-81ED-4DB2-BD59-A6C34878D82A}">
                    <a16:rowId xmlns:a16="http://schemas.microsoft.com/office/drawing/2014/main" val="10003"/>
                  </a:ext>
                </a:extLst>
              </a:tr>
              <a:tr h="370840">
                <a:tc>
                  <a:txBody>
                    <a:bodyPr/>
                    <a:lstStyle/>
                    <a:p>
                      <a:r>
                        <a:rPr lang="en-US" sz="1200" dirty="0"/>
                        <a:t>Tuesday &amp; sometimes a Sunday Gravelly </a:t>
                      </a:r>
                    </a:p>
                  </a:txBody>
                  <a:tcPr/>
                </a:tc>
                <a:tc>
                  <a:txBody>
                    <a:bodyPr/>
                    <a:lstStyle/>
                    <a:p>
                      <a:r>
                        <a:rPr lang="en-US" sz="1200" dirty="0"/>
                        <a:t>Garth Pearson</a:t>
                      </a:r>
                      <a:r>
                        <a:rPr lang="en-US" sz="1200" baseline="0" dirty="0"/>
                        <a:t> &amp; others </a:t>
                      </a:r>
                      <a:endParaRPr lang="en-US" sz="1200" dirty="0"/>
                    </a:p>
                  </a:txBody>
                  <a:tcPr/>
                </a:tc>
                <a:tc>
                  <a:txBody>
                    <a:bodyPr/>
                    <a:lstStyle/>
                    <a:p>
                      <a:r>
                        <a:rPr lang="en-US" sz="1200" dirty="0"/>
                        <a:t>Kingsmeadow’s Car Park Tuesday 18.30</a:t>
                      </a:r>
                    </a:p>
                  </a:txBody>
                  <a:tcPr/>
                </a:tc>
                <a:extLst>
                  <a:ext uri="{0D108BD9-81ED-4DB2-BD59-A6C34878D82A}">
                    <a16:rowId xmlns:a16="http://schemas.microsoft.com/office/drawing/2014/main" val="10004"/>
                  </a:ext>
                </a:extLst>
              </a:tr>
              <a:tr h="370840">
                <a:tc>
                  <a:txBody>
                    <a:bodyPr/>
                    <a:lstStyle/>
                    <a:p>
                      <a:r>
                        <a:rPr lang="en-US" sz="1200" dirty="0">
                          <a:solidFill>
                            <a:schemeClr val="tx1"/>
                          </a:solidFill>
                        </a:rPr>
                        <a:t>Summer Time Trial</a:t>
                      </a:r>
                    </a:p>
                  </a:txBody>
                  <a:tcPr/>
                </a:tc>
                <a:tc>
                  <a:txBody>
                    <a:bodyPr/>
                    <a:lstStyle/>
                    <a:p>
                      <a:r>
                        <a:rPr lang="en-US" sz="1200" dirty="0">
                          <a:solidFill>
                            <a:schemeClr val="tx1"/>
                          </a:solidFill>
                        </a:rPr>
                        <a:t>Kevin Chalmers</a:t>
                      </a:r>
                    </a:p>
                  </a:txBody>
                  <a:tcPr/>
                </a:tc>
                <a:tc>
                  <a:txBody>
                    <a:bodyPr/>
                    <a:lstStyle/>
                    <a:p>
                      <a:r>
                        <a:rPr lang="en-US" sz="1200" dirty="0">
                          <a:solidFill>
                            <a:schemeClr val="tx1"/>
                          </a:solidFill>
                        </a:rPr>
                        <a:t>Location TT dependent published</a:t>
                      </a:r>
                      <a:r>
                        <a:rPr lang="en-US" sz="1200" baseline="0" dirty="0">
                          <a:solidFill>
                            <a:schemeClr val="tx1"/>
                          </a:solidFill>
                        </a:rPr>
                        <a:t> each week, Wednesday</a:t>
                      </a:r>
                      <a:endParaRPr lang="en-US" sz="1200" dirty="0">
                        <a:solidFill>
                          <a:schemeClr val="tx1"/>
                        </a:solidFill>
                      </a:endParaRPr>
                    </a:p>
                  </a:txBody>
                  <a:tcPr/>
                </a:tc>
                <a:extLst>
                  <a:ext uri="{0D108BD9-81ED-4DB2-BD59-A6C34878D82A}">
                    <a16:rowId xmlns:a16="http://schemas.microsoft.com/office/drawing/2014/main" val="10005"/>
                  </a:ext>
                </a:extLst>
              </a:tr>
              <a:tr h="370840">
                <a:tc>
                  <a:txBody>
                    <a:bodyPr/>
                    <a:lstStyle/>
                    <a:p>
                      <a:r>
                        <a:rPr lang="en-US" sz="1200" dirty="0">
                          <a:solidFill>
                            <a:schemeClr val="tx1"/>
                          </a:solidFill>
                        </a:rPr>
                        <a:t>Kids Club</a:t>
                      </a:r>
                    </a:p>
                  </a:txBody>
                  <a:tcPr/>
                </a:tc>
                <a:tc>
                  <a:txBody>
                    <a:bodyPr/>
                    <a:lstStyle/>
                    <a:p>
                      <a:r>
                        <a:rPr lang="en-US" sz="1200" dirty="0">
                          <a:solidFill>
                            <a:schemeClr val="tx1"/>
                          </a:solidFill>
                        </a:rPr>
                        <a:t>Colin Hutchison &amp; Scott Wardlaw </a:t>
                      </a:r>
                    </a:p>
                  </a:txBody>
                  <a:tcPr/>
                </a:tc>
                <a:tc>
                  <a:txBody>
                    <a:bodyPr/>
                    <a:lstStyle/>
                    <a:p>
                      <a:r>
                        <a:rPr lang="en-US" sz="1200" dirty="0">
                          <a:solidFill>
                            <a:schemeClr val="tx1"/>
                          </a:solidFill>
                        </a:rPr>
                        <a:t>Glentress</a:t>
                      </a:r>
                    </a:p>
                  </a:txBody>
                  <a:tcPr/>
                </a:tc>
                <a:extLst>
                  <a:ext uri="{0D108BD9-81ED-4DB2-BD59-A6C34878D82A}">
                    <a16:rowId xmlns:a16="http://schemas.microsoft.com/office/drawing/2014/main" val="10006"/>
                  </a:ext>
                </a:extLst>
              </a:tr>
              <a:tr h="370840">
                <a:tc>
                  <a:txBody>
                    <a:bodyPr/>
                    <a:lstStyle/>
                    <a:p>
                      <a:r>
                        <a:rPr lang="en-US" sz="1200" dirty="0">
                          <a:solidFill>
                            <a:schemeClr val="tx1"/>
                          </a:solidFill>
                        </a:rPr>
                        <a:t>Bike</a:t>
                      </a:r>
                      <a:r>
                        <a:rPr lang="en-US" sz="1200" baseline="0" dirty="0">
                          <a:solidFill>
                            <a:schemeClr val="tx1"/>
                          </a:solidFill>
                        </a:rPr>
                        <a:t> and Blether</a:t>
                      </a:r>
                      <a:endParaRPr lang="en-US" sz="1200" dirty="0">
                        <a:solidFill>
                          <a:schemeClr val="tx1"/>
                        </a:solidFill>
                      </a:endParaRPr>
                    </a:p>
                  </a:txBody>
                  <a:tcPr/>
                </a:tc>
                <a:tc>
                  <a:txBody>
                    <a:bodyPr/>
                    <a:lstStyle/>
                    <a:p>
                      <a:r>
                        <a:rPr lang="en-US" sz="1200" dirty="0">
                          <a:solidFill>
                            <a:schemeClr val="tx1"/>
                          </a:solidFill>
                        </a:rPr>
                        <a:t>Colin Hutchison</a:t>
                      </a:r>
                    </a:p>
                  </a:txBody>
                  <a:tcPr/>
                </a:tc>
                <a:tc>
                  <a:txBody>
                    <a:bodyPr/>
                    <a:lstStyle/>
                    <a:p>
                      <a:r>
                        <a:rPr lang="en-US" sz="1200" dirty="0">
                          <a:solidFill>
                            <a:schemeClr val="tx1"/>
                          </a:solidFill>
                        </a:rPr>
                        <a:t>Glentress </a:t>
                      </a:r>
                    </a:p>
                  </a:txBody>
                  <a:tcPr/>
                </a:tc>
                <a:extLst>
                  <a:ext uri="{0D108BD9-81ED-4DB2-BD59-A6C34878D82A}">
                    <a16:rowId xmlns:a16="http://schemas.microsoft.com/office/drawing/2014/main" val="10007"/>
                  </a:ext>
                </a:extLst>
              </a:tr>
              <a:tr h="370840">
                <a:tc>
                  <a:txBody>
                    <a:bodyPr/>
                    <a:lstStyle/>
                    <a:p>
                      <a:r>
                        <a:rPr lang="en-US" sz="1200" dirty="0">
                          <a:solidFill>
                            <a:schemeClr val="tx1"/>
                          </a:solidFill>
                        </a:rPr>
                        <a:t>Pilates </a:t>
                      </a:r>
                    </a:p>
                  </a:txBody>
                  <a:tcPr/>
                </a:tc>
                <a:tc>
                  <a:txBody>
                    <a:bodyPr/>
                    <a:lstStyle/>
                    <a:p>
                      <a:r>
                        <a:rPr lang="en-US" sz="1200" dirty="0">
                          <a:solidFill>
                            <a:schemeClr val="tx1"/>
                          </a:solidFill>
                        </a:rPr>
                        <a:t>Judyta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Winter Drill Hall Thursday 7.15pm</a:t>
                      </a:r>
                    </a:p>
                  </a:txBody>
                  <a:tcPr/>
                </a:tc>
                <a:extLst>
                  <a:ext uri="{0D108BD9-81ED-4DB2-BD59-A6C34878D82A}">
                    <a16:rowId xmlns:a16="http://schemas.microsoft.com/office/drawing/2014/main" val="10010"/>
                  </a:ext>
                </a:extLst>
              </a:tr>
              <a:tr h="370840">
                <a:tc>
                  <a:txBody>
                    <a:bodyPr/>
                    <a:lstStyle/>
                    <a:p>
                      <a:r>
                        <a:rPr lang="en-US" sz="1200" dirty="0">
                          <a:solidFill>
                            <a:schemeClr val="tx1"/>
                          </a:solidFill>
                        </a:rPr>
                        <a:t>Women’s Ride</a:t>
                      </a:r>
                    </a:p>
                  </a:txBody>
                  <a:tcPr/>
                </a:tc>
                <a:tc>
                  <a:txBody>
                    <a:bodyPr/>
                    <a:lstStyle/>
                    <a:p>
                      <a:r>
                        <a:rPr lang="en-US" sz="1200" dirty="0">
                          <a:solidFill>
                            <a:schemeClr val="tx1"/>
                          </a:solidFill>
                        </a:rPr>
                        <a:t>Ruth, Claire, Amy &amp; others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Every other Tuesday KMs Car Park, date / time TBC</a:t>
                      </a:r>
                    </a:p>
                  </a:txBody>
                  <a:tcPr/>
                </a:tc>
                <a:extLst>
                  <a:ext uri="{0D108BD9-81ED-4DB2-BD59-A6C34878D82A}">
                    <a16:rowId xmlns:a16="http://schemas.microsoft.com/office/drawing/2014/main" val="10011"/>
                  </a:ext>
                </a:extLst>
              </a:tr>
            </a:tbl>
          </a:graphicData>
        </a:graphic>
      </p:graphicFrame>
      <p:sp>
        <p:nvSpPr>
          <p:cNvPr id="2" name="Footer Placeholder 1">
            <a:extLst>
              <a:ext uri="{FF2B5EF4-FFF2-40B4-BE49-F238E27FC236}">
                <a16:creationId xmlns:a16="http://schemas.microsoft.com/office/drawing/2014/main" id="{2D007577-3276-6499-E7BE-6213811CA084}"/>
              </a:ext>
            </a:extLst>
          </p:cNvPr>
          <p:cNvSpPr>
            <a:spLocks noGrp="1"/>
          </p:cNvSpPr>
          <p:nvPr>
            <p:ph type="ftr" sz="quarter" idx="11"/>
          </p:nvPr>
        </p:nvSpPr>
        <p:spPr/>
        <p:txBody>
          <a:bodyPr/>
          <a:lstStyle/>
          <a:p>
            <a:r>
              <a:rPr lang="en-GB"/>
              <a:t>15-01-2025 PCC Committee meeting notes</a:t>
            </a:r>
            <a:endParaRPr lang="en-US" dirty="0"/>
          </a:p>
        </p:txBody>
      </p:sp>
      <p:sp>
        <p:nvSpPr>
          <p:cNvPr id="3" name="Slide Number Placeholder 2">
            <a:extLst>
              <a:ext uri="{FF2B5EF4-FFF2-40B4-BE49-F238E27FC236}">
                <a16:creationId xmlns:a16="http://schemas.microsoft.com/office/drawing/2014/main" id="{224AE424-C9B9-EA3D-AC82-AB16B8F48C40}"/>
              </a:ext>
            </a:extLst>
          </p:cNvPr>
          <p:cNvSpPr>
            <a:spLocks noGrp="1"/>
          </p:cNvSpPr>
          <p:nvPr>
            <p:ph type="sldNum" sz="quarter" idx="12"/>
          </p:nvPr>
        </p:nvSpPr>
        <p:spPr/>
        <p:txBody>
          <a:bodyPr/>
          <a:lstStyle/>
          <a:p>
            <a:fld id="{58241D35-DF87-BF46-9EF8-F3BBBA942A9A}" type="slidenum">
              <a:rPr lang="en-US" smtClean="0"/>
              <a:t>2</a:t>
            </a:fld>
            <a:endParaRPr lang="en-US" dirty="0"/>
          </a:p>
        </p:txBody>
      </p:sp>
    </p:spTree>
    <p:extLst>
      <p:ext uri="{BB962C8B-B14F-4D97-AF65-F5344CB8AC3E}">
        <p14:creationId xmlns:p14="http://schemas.microsoft.com/office/powerpoint/2010/main" val="1012238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3061632547"/>
              </p:ext>
            </p:extLst>
          </p:nvPr>
        </p:nvGraphicFramePr>
        <p:xfrm>
          <a:off x="843685" y="1254567"/>
          <a:ext cx="10225667" cy="5120640"/>
        </p:xfrm>
        <a:graphic>
          <a:graphicData uri="http://schemas.openxmlformats.org/drawingml/2006/table">
            <a:tbl>
              <a:tblPr firstRow="1" bandRow="1">
                <a:tableStyleId>{5C22544A-7EE6-4342-B048-85BDC9FD1C3A}</a:tableStyleId>
              </a:tblPr>
              <a:tblGrid>
                <a:gridCol w="2888343">
                  <a:extLst>
                    <a:ext uri="{9D8B030D-6E8A-4147-A177-3AD203B41FA5}">
                      <a16:colId xmlns:a16="http://schemas.microsoft.com/office/drawing/2014/main" val="20000"/>
                    </a:ext>
                  </a:extLst>
                </a:gridCol>
                <a:gridCol w="3181238">
                  <a:extLst>
                    <a:ext uri="{9D8B030D-6E8A-4147-A177-3AD203B41FA5}">
                      <a16:colId xmlns:a16="http://schemas.microsoft.com/office/drawing/2014/main" val="20001"/>
                    </a:ext>
                  </a:extLst>
                </a:gridCol>
                <a:gridCol w="4156086">
                  <a:extLst>
                    <a:ext uri="{9D8B030D-6E8A-4147-A177-3AD203B41FA5}">
                      <a16:colId xmlns:a16="http://schemas.microsoft.com/office/drawing/2014/main" val="20002"/>
                    </a:ext>
                  </a:extLst>
                </a:gridCol>
              </a:tblGrid>
              <a:tr h="456538">
                <a:tc>
                  <a:txBody>
                    <a:bodyPr/>
                    <a:lstStyle/>
                    <a:p>
                      <a:r>
                        <a:rPr lang="en-US" sz="1200" dirty="0"/>
                        <a:t>Ride and social events 2024</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Date / Meet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Remember</a:t>
                      </a:r>
                      <a:r>
                        <a:rPr lang="en-US" sz="1200" baseline="0" dirty="0"/>
                        <a:t> to check social media for updates</a:t>
                      </a:r>
                      <a:endParaRPr lang="en-US" sz="1200" dirty="0"/>
                    </a:p>
                  </a:txBody>
                  <a:tcPr/>
                </a:tc>
                <a:tc>
                  <a:txBody>
                    <a:bodyPr/>
                    <a:lstStyle/>
                    <a:p>
                      <a:r>
                        <a:rPr lang="en-US" sz="1200" dirty="0"/>
                        <a:t>Organiser(s)</a:t>
                      </a:r>
                    </a:p>
                  </a:txBody>
                  <a:tcPr/>
                </a:tc>
                <a:extLst>
                  <a:ext uri="{0D108BD9-81ED-4DB2-BD59-A6C34878D82A}">
                    <a16:rowId xmlns:a16="http://schemas.microsoft.com/office/drawing/2014/main" val="10000"/>
                  </a:ext>
                </a:extLst>
              </a:tr>
              <a:tr h="262054">
                <a:tc>
                  <a:txBody>
                    <a:bodyPr/>
                    <a:lstStyle/>
                    <a:p>
                      <a:r>
                        <a:rPr lang="en-GB" sz="1200" noProof="0" dirty="0"/>
                        <a:t>Swap shop /</a:t>
                      </a:r>
                      <a:r>
                        <a:rPr lang="en-GB" sz="1200" baseline="0" noProof="0" dirty="0"/>
                        <a:t> table sale of cycling kit / parts / general outdoor kit </a:t>
                      </a:r>
                      <a:endParaRPr lang="en-GB" sz="1200" noProof="0" dirty="0"/>
                    </a:p>
                  </a:txBody>
                  <a:tcPr/>
                </a:tc>
                <a:tc>
                  <a:txBody>
                    <a:bodyPr/>
                    <a:lstStyle/>
                    <a:p>
                      <a:r>
                        <a:rPr lang="en-GB" sz="1200" noProof="0" dirty="0"/>
                        <a:t> 22nd March</a:t>
                      </a:r>
                    </a:p>
                  </a:txBody>
                  <a:tcPr/>
                </a:tc>
                <a:tc>
                  <a:txBody>
                    <a:bodyPr/>
                    <a:lstStyle/>
                    <a:p>
                      <a:r>
                        <a:rPr lang="en-GB" sz="1200" noProof="0" dirty="0"/>
                        <a:t>John</a:t>
                      </a:r>
                      <a:r>
                        <a:rPr lang="en-GB" sz="1200" baseline="0" noProof="0" dirty="0"/>
                        <a:t> Miroslaw; </a:t>
                      </a:r>
                      <a:r>
                        <a:rPr lang="en-GB" sz="1200" baseline="0" noProof="0" dirty="0">
                          <a:solidFill>
                            <a:schemeClr val="tx1"/>
                          </a:solidFill>
                        </a:rPr>
                        <a:t>10 tables to date, slide show, projector, gazebo and flags needed. Club clothing sale. Wider publicity distribution.</a:t>
                      </a:r>
                      <a:endParaRPr lang="en-GB" sz="1200" noProof="0" dirty="0">
                        <a:solidFill>
                          <a:schemeClr val="tx1"/>
                        </a:solidFill>
                      </a:endParaRPr>
                    </a:p>
                  </a:txBody>
                  <a:tcPr/>
                </a:tc>
                <a:extLst>
                  <a:ext uri="{0D108BD9-81ED-4DB2-BD59-A6C34878D82A}">
                    <a16:rowId xmlns:a16="http://schemas.microsoft.com/office/drawing/2014/main" val="10004"/>
                  </a:ext>
                </a:extLst>
              </a:tr>
              <a:tr h="262054">
                <a:tc>
                  <a:txBody>
                    <a:bodyPr/>
                    <a:lstStyle/>
                    <a:p>
                      <a:r>
                        <a:rPr lang="en-GB" sz="1200" noProof="0" dirty="0"/>
                        <a:t>First Aid Course</a:t>
                      </a:r>
                    </a:p>
                  </a:txBody>
                  <a:tcPr/>
                </a:tc>
                <a:tc>
                  <a:txBody>
                    <a:bodyPr/>
                    <a:lstStyle/>
                    <a:p>
                      <a:r>
                        <a:rPr lang="en-GB" sz="1200" noProof="0" dirty="0"/>
                        <a:t>February? TBA - </a:t>
                      </a:r>
                    </a:p>
                  </a:txBody>
                  <a:tcPr/>
                </a:tc>
                <a:tc>
                  <a:txBody>
                    <a:bodyPr/>
                    <a:lstStyle/>
                    <a:p>
                      <a:r>
                        <a:rPr lang="en-GB" sz="1200" noProof="0" dirty="0">
                          <a:solidFill>
                            <a:schemeClr val="tx1"/>
                          </a:solidFill>
                        </a:rPr>
                        <a:t>To be offered to leaders and other members to fill remaining slots.</a:t>
                      </a:r>
                    </a:p>
                    <a:p>
                      <a:r>
                        <a:rPr lang="en-GB" sz="1200" noProof="0" dirty="0">
                          <a:solidFill>
                            <a:schemeClr val="tx1"/>
                          </a:solidFill>
                        </a:rPr>
                        <a:t>To get a date arranged  -  Colin &amp; Scott to follow up</a:t>
                      </a:r>
                    </a:p>
                  </a:txBody>
                  <a:tcPr/>
                </a:tc>
                <a:extLst>
                  <a:ext uri="{0D108BD9-81ED-4DB2-BD59-A6C34878D82A}">
                    <a16:rowId xmlns:a16="http://schemas.microsoft.com/office/drawing/2014/main" val="10017"/>
                  </a:ext>
                </a:extLst>
              </a:tr>
              <a:tr h="224347">
                <a:tc>
                  <a:txBody>
                    <a:bodyPr/>
                    <a:lstStyle/>
                    <a:p>
                      <a:r>
                        <a:rPr lang="en-GB" sz="1200" noProof="0" dirty="0"/>
                        <a:t>Roadside</a:t>
                      </a:r>
                      <a:r>
                        <a:rPr lang="en-GB" sz="1200" baseline="0" noProof="0" dirty="0"/>
                        <a:t> repairs and maintenance session</a:t>
                      </a:r>
                      <a:endParaRPr lang="en-GB" sz="120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noProof="0" dirty="0"/>
                        <a:t>End of April </a:t>
                      </a:r>
                    </a:p>
                  </a:txBody>
                  <a:tcPr/>
                </a:tc>
                <a:tc>
                  <a:txBody>
                    <a:bodyPr/>
                    <a:lstStyle/>
                    <a:p>
                      <a:r>
                        <a:rPr lang="en-GB" sz="1200" noProof="0" dirty="0">
                          <a:solidFill>
                            <a:schemeClr val="tx1"/>
                          </a:solidFill>
                        </a:rPr>
                        <a:t>Drill hall action Tom Harrison – still to be booked </a:t>
                      </a:r>
                    </a:p>
                  </a:txBody>
                  <a:tcPr/>
                </a:tc>
                <a:extLst>
                  <a:ext uri="{0D108BD9-81ED-4DB2-BD59-A6C34878D82A}">
                    <a16:rowId xmlns:a16="http://schemas.microsoft.com/office/drawing/2014/main" val="10006"/>
                  </a:ext>
                </a:extLst>
              </a:tr>
              <a:tr h="243898">
                <a:tc>
                  <a:txBody>
                    <a:bodyPr/>
                    <a:lstStyle/>
                    <a:p>
                      <a:r>
                        <a:rPr lang="en-GB" sz="1200" noProof="0" dirty="0"/>
                        <a:t>Tweed-Duro</a:t>
                      </a:r>
                      <a:r>
                        <a:rPr lang="en-GB" sz="1200" baseline="0" noProof="0" dirty="0"/>
                        <a:t> Gravel</a:t>
                      </a:r>
                      <a:endParaRPr lang="en-GB" sz="1200" noProof="0" dirty="0"/>
                    </a:p>
                  </a:txBody>
                  <a:tcPr/>
                </a:tc>
                <a:tc>
                  <a:txBody>
                    <a:bodyPr/>
                    <a:lstStyle/>
                    <a:p>
                      <a:r>
                        <a:rPr lang="en-GB" sz="1200" noProof="0" dirty="0"/>
                        <a:t>?</a:t>
                      </a:r>
                    </a:p>
                  </a:txBody>
                  <a:tcPr/>
                </a:tc>
                <a:tc>
                  <a:txBody>
                    <a:bodyPr/>
                    <a:lstStyle/>
                    <a:p>
                      <a:endParaRPr lang="en-GB" sz="1200" noProof="0" dirty="0">
                        <a:solidFill>
                          <a:schemeClr val="tx1"/>
                        </a:solidFill>
                      </a:endParaRPr>
                    </a:p>
                  </a:txBody>
                  <a:tcPr/>
                </a:tc>
                <a:extLst>
                  <a:ext uri="{0D108BD9-81ED-4DB2-BD59-A6C34878D82A}">
                    <a16:rowId xmlns:a16="http://schemas.microsoft.com/office/drawing/2014/main" val="10007"/>
                  </a:ext>
                </a:extLst>
              </a:tr>
              <a:tr h="262053">
                <a:tc>
                  <a:txBody>
                    <a:bodyPr/>
                    <a:lstStyle/>
                    <a:p>
                      <a:r>
                        <a:rPr lang="en-GB" sz="1200" noProof="0" dirty="0"/>
                        <a:t>Road Race</a:t>
                      </a:r>
                    </a:p>
                  </a:txBody>
                  <a:tcPr/>
                </a:tc>
                <a:tc>
                  <a:txBody>
                    <a:bodyPr/>
                    <a:lstStyle/>
                    <a:p>
                      <a:r>
                        <a:rPr lang="en-GB" sz="1200" noProof="0" dirty="0">
                          <a:solidFill>
                            <a:schemeClr val="tx1"/>
                          </a:solidFill>
                        </a:rPr>
                        <a:t>25</a:t>
                      </a:r>
                      <a:r>
                        <a:rPr lang="en-GB" sz="1200" baseline="30000" noProof="0" dirty="0">
                          <a:solidFill>
                            <a:schemeClr val="tx1"/>
                          </a:solidFill>
                        </a:rPr>
                        <a:t>th</a:t>
                      </a:r>
                      <a:r>
                        <a:rPr lang="en-GB" sz="1200" noProof="0" dirty="0">
                          <a:solidFill>
                            <a:schemeClr val="tx1"/>
                          </a:solidFill>
                        </a:rPr>
                        <a:t> May</a:t>
                      </a:r>
                    </a:p>
                  </a:txBody>
                  <a:tcPr/>
                </a:tc>
                <a:tc>
                  <a:txBody>
                    <a:bodyPr/>
                    <a:lstStyle/>
                    <a:p>
                      <a:r>
                        <a:rPr lang="en-GB" sz="1200" noProof="0" dirty="0">
                          <a:solidFill>
                            <a:schemeClr val="tx1"/>
                          </a:solidFill>
                        </a:rPr>
                        <a:t>Alan Gray / Scott Finnie,</a:t>
                      </a:r>
                      <a:r>
                        <a:rPr lang="en-GB" sz="1200" baseline="0" noProof="0" dirty="0">
                          <a:solidFill>
                            <a:schemeClr val="tx1"/>
                          </a:solidFill>
                        </a:rPr>
                        <a:t> Richard Allen. </a:t>
                      </a:r>
                      <a:endParaRPr lang="en-GB" sz="1200" noProof="0" dirty="0">
                        <a:solidFill>
                          <a:schemeClr val="tx1"/>
                        </a:solidFill>
                      </a:endParaRPr>
                    </a:p>
                  </a:txBody>
                  <a:tcPr/>
                </a:tc>
                <a:extLst>
                  <a:ext uri="{0D108BD9-81ED-4DB2-BD59-A6C34878D82A}">
                    <a16:rowId xmlns:a16="http://schemas.microsoft.com/office/drawing/2014/main" val="10008"/>
                  </a:ext>
                </a:extLst>
              </a:tr>
              <a:tr h="242422">
                <a:tc>
                  <a:txBody>
                    <a:bodyPr/>
                    <a:lstStyle/>
                    <a:p>
                      <a:r>
                        <a:rPr lang="en-GB" sz="1200" noProof="0" dirty="0"/>
                        <a:t>Bike packing trip</a:t>
                      </a:r>
                    </a:p>
                  </a:txBody>
                  <a:tcPr/>
                </a:tc>
                <a:tc>
                  <a:txBody>
                    <a:bodyPr/>
                    <a:lstStyle/>
                    <a:p>
                      <a:r>
                        <a:rPr lang="en-GB" sz="1200" noProof="0" dirty="0"/>
                        <a:t>?</a:t>
                      </a:r>
                    </a:p>
                  </a:txBody>
                  <a:tcPr/>
                </a:tc>
                <a:tc>
                  <a:txBody>
                    <a:bodyPr/>
                    <a:lstStyle/>
                    <a:p>
                      <a:r>
                        <a:rPr lang="en-GB" sz="1200" noProof="0" dirty="0"/>
                        <a:t>Garth</a:t>
                      </a:r>
                    </a:p>
                  </a:txBody>
                  <a:tcPr/>
                </a:tc>
                <a:extLst>
                  <a:ext uri="{0D108BD9-81ED-4DB2-BD59-A6C34878D82A}">
                    <a16:rowId xmlns:a16="http://schemas.microsoft.com/office/drawing/2014/main" val="10009"/>
                  </a:ext>
                </a:extLst>
              </a:tr>
              <a:tr h="250903">
                <a:tc>
                  <a:txBody>
                    <a:bodyPr/>
                    <a:lstStyle/>
                    <a:p>
                      <a:r>
                        <a:rPr lang="en-GB" sz="1200" noProof="0" dirty="0"/>
                        <a:t>Social cycle weekend trip away to Aviemore/Braemar/Lake District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noProof="0" dirty="0"/>
                        <a:t>later in the year.</a:t>
                      </a:r>
                    </a:p>
                  </a:txBody>
                  <a:tcPr/>
                </a:tc>
                <a:tc>
                  <a:txBody>
                    <a:bodyPr/>
                    <a:lstStyle/>
                    <a:p>
                      <a:r>
                        <a:rPr lang="en-GB" sz="1200" noProof="0" dirty="0"/>
                        <a:t>Jo Merritt? Query Hostel stay</a:t>
                      </a:r>
                    </a:p>
                  </a:txBody>
                  <a:tcPr/>
                </a:tc>
                <a:extLst>
                  <a:ext uri="{0D108BD9-81ED-4DB2-BD59-A6C34878D82A}">
                    <a16:rowId xmlns:a16="http://schemas.microsoft.com/office/drawing/2014/main" val="10010"/>
                  </a:ext>
                </a:extLst>
              </a:tr>
              <a:tr h="2732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aseline="0" noProof="0" dirty="0">
                          <a:solidFill>
                            <a:schemeClr val="tx1"/>
                          </a:solidFill>
                        </a:rPr>
                        <a:t>Tweed Valley Sportive</a:t>
                      </a:r>
                      <a:endParaRPr lang="en-GB" sz="1200" noProof="0" dirty="0">
                        <a:solidFill>
                          <a:schemeClr val="tx1"/>
                        </a:solidFill>
                      </a:endParaRPr>
                    </a:p>
                  </a:txBody>
                  <a:tcPr/>
                </a:tc>
                <a:tc>
                  <a:txBody>
                    <a:bodyPr/>
                    <a:lstStyle/>
                    <a:p>
                      <a:r>
                        <a:rPr lang="en-GB" sz="1200" noProof="0" dirty="0"/>
                        <a:t>? TBC</a:t>
                      </a:r>
                    </a:p>
                  </a:txBody>
                  <a:tcPr/>
                </a:tc>
                <a:tc>
                  <a:txBody>
                    <a:bodyPr/>
                    <a:lstStyle/>
                    <a:p>
                      <a:r>
                        <a:rPr lang="en-GB" sz="1200" noProof="0" dirty="0"/>
                        <a:t>Chris Gilfillan &amp; volunteers</a:t>
                      </a:r>
                    </a:p>
                  </a:txBody>
                  <a:tcPr/>
                </a:tc>
                <a:extLst>
                  <a:ext uri="{0D108BD9-81ED-4DB2-BD59-A6C34878D82A}">
                    <a16:rowId xmlns:a16="http://schemas.microsoft.com/office/drawing/2014/main" val="10011"/>
                  </a:ext>
                </a:extLst>
              </a:tr>
              <a:tr h="252504">
                <a:tc>
                  <a:txBody>
                    <a:bodyPr/>
                    <a:lstStyle/>
                    <a:p>
                      <a:r>
                        <a:rPr lang="en-GB" sz="1200" noProof="0" dirty="0">
                          <a:solidFill>
                            <a:schemeClr val="tx1"/>
                          </a:solidFill>
                        </a:rPr>
                        <a:t>Summer social</a:t>
                      </a:r>
                      <a:r>
                        <a:rPr lang="en-GB" sz="1200" baseline="0" noProof="0" dirty="0">
                          <a:solidFill>
                            <a:schemeClr val="tx1"/>
                          </a:solidFill>
                        </a:rPr>
                        <a:t> event </a:t>
                      </a:r>
                    </a:p>
                  </a:txBody>
                  <a:tcPr/>
                </a:tc>
                <a:tc>
                  <a:txBody>
                    <a:bodyPr/>
                    <a:lstStyle/>
                    <a:p>
                      <a:pPr marL="0" algn="l" defTabSz="914400" rtl="0" eaLnBrk="1" latinLnBrk="0" hangingPunct="1"/>
                      <a:r>
                        <a:rPr lang="en-GB" sz="1200" kern="1200" noProof="0" dirty="0">
                          <a:solidFill>
                            <a:schemeClr val="dk1"/>
                          </a:solidFill>
                          <a:latin typeface="+mn-lt"/>
                          <a:ea typeface="+mn-ea"/>
                          <a:cs typeface="+mn-cs"/>
                        </a:rPr>
                        <a:t>? TBC</a:t>
                      </a:r>
                    </a:p>
                  </a:txBody>
                  <a:tcPr/>
                </a:tc>
                <a:tc>
                  <a:txBody>
                    <a:bodyPr/>
                    <a:lstStyle/>
                    <a:p>
                      <a:pPr marL="0" algn="l" defTabSz="914400" rtl="0" eaLnBrk="1" latinLnBrk="0" hangingPunct="1"/>
                      <a:endParaRPr lang="en-GB" sz="1200" kern="1200" noProof="0" dirty="0">
                        <a:solidFill>
                          <a:schemeClr val="dk1"/>
                        </a:solidFill>
                        <a:latin typeface="+mn-lt"/>
                        <a:ea typeface="+mn-ea"/>
                        <a:cs typeface="+mn-cs"/>
                      </a:endParaRPr>
                    </a:p>
                  </a:txBody>
                  <a:tcPr/>
                </a:tc>
                <a:extLst>
                  <a:ext uri="{0D108BD9-81ED-4DB2-BD59-A6C34878D82A}">
                    <a16:rowId xmlns:a16="http://schemas.microsoft.com/office/drawing/2014/main" val="10012"/>
                  </a:ext>
                </a:extLst>
              </a:tr>
              <a:tr h="262053">
                <a:tc>
                  <a:txBody>
                    <a:bodyPr/>
                    <a:lstStyle/>
                    <a:p>
                      <a:r>
                        <a:rPr lang="en-GB" sz="1200" noProof="0" dirty="0">
                          <a:solidFill>
                            <a:schemeClr val="tx1"/>
                          </a:solidFill>
                        </a:rPr>
                        <a:t> 100 mile ride</a:t>
                      </a:r>
                    </a:p>
                  </a:txBody>
                  <a:tcPr/>
                </a:tc>
                <a:tc>
                  <a:txBody>
                    <a:bodyPr/>
                    <a:lstStyle/>
                    <a:p>
                      <a:pPr marL="0" algn="l" defTabSz="914400" rtl="0" eaLnBrk="1" latinLnBrk="0" hangingPunct="1"/>
                      <a:r>
                        <a:rPr lang="en-GB" sz="1200" kern="1200" noProof="0" dirty="0">
                          <a:solidFill>
                            <a:schemeClr val="dk1"/>
                          </a:solidFill>
                          <a:latin typeface="+mn-lt"/>
                          <a:ea typeface="+mn-ea"/>
                          <a:cs typeface="+mn-cs"/>
                        </a:rPr>
                        <a:t>? TBC</a:t>
                      </a:r>
                    </a:p>
                  </a:txBody>
                  <a:tcPr/>
                </a:tc>
                <a:tc>
                  <a:txBody>
                    <a:bodyPr/>
                    <a:lstStyle/>
                    <a:p>
                      <a:pPr marL="0" algn="l" defTabSz="914400" rtl="0" eaLnBrk="1" latinLnBrk="0" hangingPunct="1"/>
                      <a:endParaRPr lang="en-GB" sz="1200" kern="1200" noProof="0" dirty="0">
                        <a:solidFill>
                          <a:schemeClr val="dk1"/>
                        </a:solidFill>
                        <a:latin typeface="+mn-lt"/>
                        <a:ea typeface="+mn-ea"/>
                        <a:cs typeface="+mn-cs"/>
                      </a:endParaRPr>
                    </a:p>
                  </a:txBody>
                  <a:tcPr/>
                </a:tc>
                <a:extLst>
                  <a:ext uri="{0D108BD9-81ED-4DB2-BD59-A6C34878D82A}">
                    <a16:rowId xmlns:a16="http://schemas.microsoft.com/office/drawing/2014/main" val="10013"/>
                  </a:ext>
                </a:extLst>
              </a:tr>
              <a:tr h="2598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noProof="0" dirty="0">
                          <a:solidFill>
                            <a:schemeClr val="tx1"/>
                          </a:solidFill>
                        </a:rPr>
                        <a:t>Runner V Bike with Moorfoot</a:t>
                      </a:r>
                      <a:r>
                        <a:rPr lang="en-GB" sz="1200" baseline="0" noProof="0" dirty="0">
                          <a:solidFill>
                            <a:schemeClr val="tx1"/>
                          </a:solidFill>
                        </a:rPr>
                        <a:t> Runners (or relay race)</a:t>
                      </a:r>
                      <a:endParaRPr lang="en-GB" sz="1200" noProof="0" dirty="0">
                        <a:solidFill>
                          <a:schemeClr val="tx1"/>
                        </a:solidFill>
                      </a:endParaRPr>
                    </a:p>
                  </a:txBody>
                  <a:tcPr/>
                </a:tc>
                <a:tc>
                  <a:txBody>
                    <a:bodyPr/>
                    <a:lstStyle/>
                    <a:p>
                      <a:r>
                        <a:rPr lang="en-GB" sz="1200" noProof="0" dirty="0">
                          <a:solidFill>
                            <a:schemeClr val="tx1"/>
                          </a:solidFill>
                        </a:rPr>
                        <a:t>?TBC</a:t>
                      </a:r>
                    </a:p>
                  </a:txBody>
                  <a:tcPr/>
                </a:tc>
                <a:tc>
                  <a:txBody>
                    <a:bodyPr/>
                    <a:lstStyle/>
                    <a:p>
                      <a:r>
                        <a:rPr lang="en-GB" sz="1200" noProof="0" dirty="0">
                          <a:solidFill>
                            <a:schemeClr val="tx1"/>
                          </a:solidFill>
                        </a:rPr>
                        <a:t>Kenny Davidson</a:t>
                      </a:r>
                    </a:p>
                  </a:txBody>
                  <a:tcPr/>
                </a:tc>
                <a:extLst>
                  <a:ext uri="{0D108BD9-81ED-4DB2-BD59-A6C34878D82A}">
                    <a16:rowId xmlns:a16="http://schemas.microsoft.com/office/drawing/2014/main" val="10014"/>
                  </a:ext>
                </a:extLst>
              </a:tr>
              <a:tr h="178421">
                <a:tc>
                  <a:txBody>
                    <a:bodyPr/>
                    <a:lstStyle/>
                    <a:p>
                      <a:r>
                        <a:rPr lang="en-GB" sz="1200" noProof="0" dirty="0"/>
                        <a:t>Hill Climb</a:t>
                      </a:r>
                    </a:p>
                  </a:txBody>
                  <a:tcPr/>
                </a:tc>
                <a:tc>
                  <a:txBody>
                    <a:bodyPr/>
                    <a:lstStyle/>
                    <a:p>
                      <a:r>
                        <a:rPr lang="en-GB" sz="1200" noProof="0" dirty="0"/>
                        <a:t>? TBC</a:t>
                      </a:r>
                    </a:p>
                  </a:txBody>
                  <a:tcPr/>
                </a:tc>
                <a:tc>
                  <a:txBody>
                    <a:bodyPr/>
                    <a:lstStyle/>
                    <a:p>
                      <a:r>
                        <a:rPr lang="en-GB" sz="1200" noProof="0" dirty="0"/>
                        <a:t>Kevin Chalmers</a:t>
                      </a:r>
                    </a:p>
                  </a:txBody>
                  <a:tcPr/>
                </a:tc>
                <a:extLst>
                  <a:ext uri="{0D108BD9-81ED-4DB2-BD59-A6C34878D82A}">
                    <a16:rowId xmlns:a16="http://schemas.microsoft.com/office/drawing/2014/main" val="10015"/>
                  </a:ext>
                </a:extLst>
              </a:tr>
              <a:tr h="247557">
                <a:tc>
                  <a:txBody>
                    <a:bodyPr/>
                    <a:lstStyle/>
                    <a:p>
                      <a:r>
                        <a:rPr lang="en-GB" sz="1200" noProof="0" dirty="0"/>
                        <a:t>AGM </a:t>
                      </a:r>
                    </a:p>
                  </a:txBody>
                  <a:tcPr/>
                </a:tc>
                <a:tc>
                  <a:txBody>
                    <a:bodyPr/>
                    <a:lstStyle/>
                    <a:p>
                      <a:r>
                        <a:rPr lang="en-GB" sz="1200" noProof="0" dirty="0"/>
                        <a:t>November</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noProof="0" dirty="0"/>
                        <a:t>Committee</a:t>
                      </a:r>
                    </a:p>
                  </a:txBody>
                  <a:tcPr/>
                </a:tc>
                <a:extLst>
                  <a:ext uri="{0D108BD9-81ED-4DB2-BD59-A6C34878D82A}">
                    <a16:rowId xmlns:a16="http://schemas.microsoft.com/office/drawing/2014/main" val="10016"/>
                  </a:ext>
                </a:extLst>
              </a:tr>
            </a:tbl>
          </a:graphicData>
        </a:graphic>
      </p:graphicFrame>
      <p:sp>
        <p:nvSpPr>
          <p:cNvPr id="2" name="Footer Placeholder 1">
            <a:extLst>
              <a:ext uri="{FF2B5EF4-FFF2-40B4-BE49-F238E27FC236}">
                <a16:creationId xmlns:a16="http://schemas.microsoft.com/office/drawing/2014/main" id="{E58C072E-334F-7E25-6952-0A27AB806DBE}"/>
              </a:ext>
            </a:extLst>
          </p:cNvPr>
          <p:cNvSpPr>
            <a:spLocks noGrp="1"/>
          </p:cNvSpPr>
          <p:nvPr>
            <p:ph type="ftr" sz="quarter" idx="11"/>
          </p:nvPr>
        </p:nvSpPr>
        <p:spPr/>
        <p:txBody>
          <a:bodyPr/>
          <a:lstStyle/>
          <a:p>
            <a:r>
              <a:rPr lang="en-GB"/>
              <a:t>15-01-2025 PCC Committee meeting notes</a:t>
            </a:r>
            <a:endParaRPr lang="en-US" dirty="0"/>
          </a:p>
        </p:txBody>
      </p:sp>
      <p:sp>
        <p:nvSpPr>
          <p:cNvPr id="3" name="Slide Number Placeholder 2">
            <a:extLst>
              <a:ext uri="{FF2B5EF4-FFF2-40B4-BE49-F238E27FC236}">
                <a16:creationId xmlns:a16="http://schemas.microsoft.com/office/drawing/2014/main" id="{608E01B1-C5CF-316E-E692-F008472BF28C}"/>
              </a:ext>
            </a:extLst>
          </p:cNvPr>
          <p:cNvSpPr>
            <a:spLocks noGrp="1"/>
          </p:cNvSpPr>
          <p:nvPr>
            <p:ph type="sldNum" sz="quarter" idx="12"/>
          </p:nvPr>
        </p:nvSpPr>
        <p:spPr/>
        <p:txBody>
          <a:bodyPr/>
          <a:lstStyle/>
          <a:p>
            <a:fld id="{58241D35-DF87-BF46-9EF8-F3BBBA942A9A}" type="slidenum">
              <a:rPr lang="en-US" smtClean="0"/>
              <a:t>3</a:t>
            </a:fld>
            <a:endParaRPr lang="en-US" dirty="0"/>
          </a:p>
        </p:txBody>
      </p:sp>
    </p:spTree>
    <p:extLst>
      <p:ext uri="{BB962C8B-B14F-4D97-AF65-F5344CB8AC3E}">
        <p14:creationId xmlns:p14="http://schemas.microsoft.com/office/powerpoint/2010/main" val="1840852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1465428836"/>
              </p:ext>
            </p:extLst>
          </p:nvPr>
        </p:nvGraphicFramePr>
        <p:xfrm>
          <a:off x="197154" y="918129"/>
          <a:ext cx="11351643" cy="5770008"/>
        </p:xfrm>
        <a:graphic>
          <a:graphicData uri="http://schemas.openxmlformats.org/drawingml/2006/table">
            <a:tbl>
              <a:tblPr firstRow="1" bandRow="1">
                <a:tableStyleId>{5C22544A-7EE6-4342-B048-85BDC9FD1C3A}</a:tableStyleId>
              </a:tblPr>
              <a:tblGrid>
                <a:gridCol w="672642">
                  <a:extLst>
                    <a:ext uri="{9D8B030D-6E8A-4147-A177-3AD203B41FA5}">
                      <a16:colId xmlns:a16="http://schemas.microsoft.com/office/drawing/2014/main" val="3790771069"/>
                    </a:ext>
                  </a:extLst>
                </a:gridCol>
                <a:gridCol w="1639229">
                  <a:extLst>
                    <a:ext uri="{9D8B030D-6E8A-4147-A177-3AD203B41FA5}">
                      <a16:colId xmlns:a16="http://schemas.microsoft.com/office/drawing/2014/main" val="20000"/>
                    </a:ext>
                  </a:extLst>
                </a:gridCol>
                <a:gridCol w="7370956">
                  <a:extLst>
                    <a:ext uri="{9D8B030D-6E8A-4147-A177-3AD203B41FA5}">
                      <a16:colId xmlns:a16="http://schemas.microsoft.com/office/drawing/2014/main" val="20001"/>
                    </a:ext>
                  </a:extLst>
                </a:gridCol>
                <a:gridCol w="1668816">
                  <a:extLst>
                    <a:ext uri="{9D8B030D-6E8A-4147-A177-3AD203B41FA5}">
                      <a16:colId xmlns:a16="http://schemas.microsoft.com/office/drawing/2014/main" val="20002"/>
                    </a:ext>
                  </a:extLst>
                </a:gridCol>
              </a:tblGrid>
              <a:tr h="370840">
                <a:tc>
                  <a:txBody>
                    <a:bodyPr/>
                    <a:lstStyle/>
                    <a:p>
                      <a:r>
                        <a:rPr lang="en-US" dirty="0"/>
                        <a:t>Ref</a:t>
                      </a:r>
                    </a:p>
                  </a:txBody>
                  <a:tcPr/>
                </a:tc>
                <a:tc>
                  <a:txBody>
                    <a:bodyPr/>
                    <a:lstStyle/>
                    <a:p>
                      <a:r>
                        <a:rPr lang="en-US" dirty="0"/>
                        <a:t>General</a:t>
                      </a:r>
                      <a:r>
                        <a:rPr lang="en-US" baseline="0" dirty="0"/>
                        <a:t> </a:t>
                      </a:r>
                      <a:r>
                        <a:rPr lang="en-US" dirty="0"/>
                        <a:t> Actions</a:t>
                      </a:r>
                    </a:p>
                  </a:txBody>
                  <a:tcPr/>
                </a:tc>
                <a:tc>
                  <a:txBody>
                    <a:bodyPr/>
                    <a:lstStyle/>
                    <a:p>
                      <a:r>
                        <a:rPr lang="en-US" dirty="0"/>
                        <a:t>Comments</a:t>
                      </a:r>
                    </a:p>
                  </a:txBody>
                  <a:tcPr/>
                </a:tc>
                <a:tc>
                  <a:txBody>
                    <a:bodyPr/>
                    <a:lstStyle/>
                    <a:p>
                      <a:r>
                        <a:rPr lang="en-US" dirty="0"/>
                        <a:t>Actions</a:t>
                      </a:r>
                    </a:p>
                  </a:txBody>
                  <a:tcPr/>
                </a:tc>
                <a:extLst>
                  <a:ext uri="{0D108BD9-81ED-4DB2-BD59-A6C34878D82A}">
                    <a16:rowId xmlns:a16="http://schemas.microsoft.com/office/drawing/2014/main" val="10000"/>
                  </a:ext>
                </a:extLst>
              </a:tr>
              <a:tr h="296187">
                <a:tc>
                  <a:txBody>
                    <a:bodyPr/>
                    <a:lstStyle/>
                    <a:p>
                      <a:pPr marL="0" algn="l" defTabSz="914400" rtl="0" eaLnBrk="1" latinLnBrk="0" hangingPunct="1"/>
                      <a:r>
                        <a:rPr lang="en-GB" sz="1000" kern="1200" dirty="0">
                          <a:solidFill>
                            <a:schemeClr val="dk1"/>
                          </a:solidFill>
                          <a:latin typeface="+mn-lt"/>
                          <a:ea typeface="+mn-ea"/>
                          <a:cs typeface="+mn-cs"/>
                        </a:rPr>
                        <a:t>1</a:t>
                      </a:r>
                    </a:p>
                  </a:txBody>
                  <a:tcPr/>
                </a:tc>
                <a:tc>
                  <a:txBody>
                    <a:bodyPr/>
                    <a:lstStyle/>
                    <a:p>
                      <a:pPr marL="0" algn="l" defTabSz="914400" rtl="0" eaLnBrk="1" latinLnBrk="0" hangingPunct="1"/>
                      <a:r>
                        <a:rPr lang="en-GB" sz="1000" kern="1200" dirty="0">
                          <a:solidFill>
                            <a:schemeClr val="dk1"/>
                          </a:solidFill>
                          <a:latin typeface="+mn-lt"/>
                          <a:ea typeface="+mn-ea"/>
                          <a:cs typeface="+mn-cs"/>
                        </a:rPr>
                        <a:t>Velodrome Session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latin typeface="+mn-lt"/>
                          <a:ea typeface="+mn-ea"/>
                          <a:cs typeface="+mn-cs"/>
                        </a:rPr>
                        <a:t>A repeat session to allow riders of all abilities to experience riding the Glasgow Velodrome  to be arranged.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rPr>
                        <a:t>Update 15/01/25</a:t>
                      </a:r>
                      <a:r>
                        <a:rPr lang="en-GB" sz="1000" b="0" i="0" dirty="0">
                          <a:solidFill>
                            <a:srgbClr val="242424"/>
                          </a:solidFill>
                          <a:effectLst/>
                          <a:latin typeface="Aptos" panose="020B0004020202020204" pitchFamily="34" charset="0"/>
                        </a:rPr>
                        <a:t>, nothing organised yet. Interest from members - TBC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a:solidFill>
                            <a:schemeClr val="dk1"/>
                          </a:solidFill>
                          <a:latin typeface="+mn-lt"/>
                          <a:ea typeface="+mn-ea"/>
                          <a:cs typeface="+mn-cs"/>
                        </a:rPr>
                        <a:t>John</a:t>
                      </a:r>
                    </a:p>
                  </a:txBody>
                  <a:tcPr/>
                </a:tc>
                <a:extLst>
                  <a:ext uri="{0D108BD9-81ED-4DB2-BD59-A6C34878D82A}">
                    <a16:rowId xmlns:a16="http://schemas.microsoft.com/office/drawing/2014/main" val="10002"/>
                  </a:ext>
                </a:extLst>
              </a:tr>
              <a:tr h="495017">
                <a:tc>
                  <a:txBody>
                    <a:bodyPr/>
                    <a:lstStyle/>
                    <a:p>
                      <a:pPr marL="0" algn="l" defTabSz="914400" rtl="0" eaLnBrk="1" latinLnBrk="0" hangingPunct="1"/>
                      <a:r>
                        <a:rPr lang="en-GB" sz="1200" kern="1200" dirty="0">
                          <a:solidFill>
                            <a:schemeClr val="dk1"/>
                          </a:solidFill>
                          <a:latin typeface="+mn-lt"/>
                          <a:ea typeface="+mn-ea"/>
                          <a:cs typeface="+mn-cs"/>
                        </a:rPr>
                        <a:t>2</a:t>
                      </a:r>
                    </a:p>
                  </a:txBody>
                  <a:tcPr>
                    <a:solidFill>
                      <a:schemeClr val="accent1">
                        <a:tint val="20000"/>
                      </a:schemeClr>
                    </a:solidFill>
                  </a:tcPr>
                </a:tc>
                <a:tc>
                  <a:txBody>
                    <a:bodyPr/>
                    <a:lstStyle/>
                    <a:p>
                      <a:pPr marL="0" algn="l" defTabSz="914400" rtl="0" eaLnBrk="1" latinLnBrk="0" hangingPunct="1"/>
                      <a:r>
                        <a:rPr lang="en-GB" sz="1000" kern="1200" dirty="0">
                          <a:solidFill>
                            <a:schemeClr val="dk1"/>
                          </a:solidFill>
                          <a:latin typeface="+mn-lt"/>
                          <a:ea typeface="+mn-ea"/>
                          <a:cs typeface="+mn-cs"/>
                        </a:rPr>
                        <a:t>Explore pulling together the handbook &amp; SC policies into one document and physically publish to members.</a:t>
                      </a:r>
                    </a:p>
                  </a:txBody>
                  <a:tcPr>
                    <a:solidFill>
                      <a:schemeClr val="accent1">
                        <a:tint val="2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rPr>
                        <a:t>Update 15/01/25 </a:t>
                      </a:r>
                      <a:r>
                        <a:rPr lang="en-GB" sz="1000" b="0" i="0" dirty="0">
                          <a:solidFill>
                            <a:srgbClr val="242424"/>
                          </a:solidFill>
                          <a:effectLst/>
                          <a:latin typeface="Aptos" panose="020B0004020202020204" pitchFamily="34" charset="0"/>
                        </a:rPr>
                        <a:t>nothing organised yet.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i="0" dirty="0">
                          <a:solidFill>
                            <a:srgbClr val="242424"/>
                          </a:solidFill>
                          <a:effectLst/>
                          <a:latin typeface="Aptos" panose="020B0004020202020204" pitchFamily="34" charset="0"/>
                        </a:rPr>
                        <a:t>Rik Turton to update at next meeting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dk1"/>
                        </a:solidFill>
                        <a:latin typeface="+mn-lt"/>
                        <a:ea typeface="+mn-ea"/>
                        <a:cs typeface="+mn-cs"/>
                      </a:endParaRPr>
                    </a:p>
                  </a:txBody>
                  <a:tcPr>
                    <a:solidFill>
                      <a:schemeClr val="accent1">
                        <a:tint val="20000"/>
                      </a:schemeClr>
                    </a:solidFill>
                  </a:tcPr>
                </a:tc>
                <a:tc>
                  <a:txBody>
                    <a:bodyPr/>
                    <a:lstStyle/>
                    <a:p>
                      <a:pPr marL="0" algn="l" defTabSz="914400" rtl="0" eaLnBrk="1" latinLnBrk="0" hangingPunct="1"/>
                      <a:r>
                        <a:rPr lang="en-GB" sz="1000" kern="1200" dirty="0">
                          <a:solidFill>
                            <a:schemeClr val="dk1"/>
                          </a:solidFill>
                          <a:latin typeface="+mn-lt"/>
                          <a:ea typeface="+mn-ea"/>
                          <a:cs typeface="+mn-cs"/>
                        </a:rPr>
                        <a:t>Rik</a:t>
                      </a:r>
                    </a:p>
                  </a:txBody>
                  <a:tcPr>
                    <a:solidFill>
                      <a:schemeClr val="accent1">
                        <a:tint val="20000"/>
                      </a:schemeClr>
                    </a:solidFill>
                  </a:tcPr>
                </a:tc>
                <a:extLst>
                  <a:ext uri="{0D108BD9-81ED-4DB2-BD59-A6C34878D82A}">
                    <a16:rowId xmlns:a16="http://schemas.microsoft.com/office/drawing/2014/main" val="10006"/>
                  </a:ext>
                </a:extLst>
              </a:tr>
              <a:tr h="370840">
                <a:tc>
                  <a:txBody>
                    <a:bodyPr/>
                    <a:lstStyle/>
                    <a:p>
                      <a:r>
                        <a:rPr lang="en-US" sz="1200" dirty="0">
                          <a:solidFill>
                            <a:schemeClr val="tx1"/>
                          </a:solidFill>
                        </a:rPr>
                        <a:t>3</a:t>
                      </a:r>
                    </a:p>
                  </a:txBody>
                  <a:tcPr/>
                </a:tc>
                <a:tc>
                  <a:txBody>
                    <a:bodyPr/>
                    <a:lstStyle/>
                    <a:p>
                      <a:r>
                        <a:rPr lang="en-US" sz="900" dirty="0">
                          <a:solidFill>
                            <a:schemeClr val="tx1"/>
                          </a:solidFill>
                        </a:rPr>
                        <a:t>Contents of club’s container to be </a:t>
                      </a:r>
                      <a:r>
                        <a:rPr lang="en-GB" sz="900" noProof="0" dirty="0">
                          <a:solidFill>
                            <a:schemeClr val="tx1"/>
                          </a:solidFill>
                        </a:rPr>
                        <a:t>rationalised</a:t>
                      </a:r>
                    </a:p>
                  </a:txBody>
                  <a:tcPr/>
                </a:tc>
                <a:tc>
                  <a:txBody>
                    <a:bodyPr/>
                    <a:lstStyle/>
                    <a:p>
                      <a:pPr marL="0" lvl="0" indent="0">
                        <a:lnSpc>
                          <a:spcPct val="107000"/>
                        </a:lnSpc>
                        <a:spcAft>
                          <a:spcPts val="800"/>
                        </a:spcAft>
                        <a:buFont typeface="+mj-lt"/>
                        <a:buNone/>
                      </a:pPr>
                      <a:r>
                        <a:rPr lang="en-GB" sz="900" dirty="0">
                          <a:solidFill>
                            <a:schemeClr val="tx1"/>
                          </a:solidFill>
                          <a:ea typeface="Times New Roman" panose="02020603050405020304" pitchFamily="18" charset="0"/>
                        </a:rPr>
                        <a:t>Container Inventory list circulated. Andrew and Garth</a:t>
                      </a:r>
                      <a:r>
                        <a:rPr lang="en-GB" sz="900" baseline="0" dirty="0">
                          <a:solidFill>
                            <a:schemeClr val="tx1"/>
                          </a:solidFill>
                          <a:ea typeface="Times New Roman" panose="02020603050405020304" pitchFamily="18" charset="0"/>
                        </a:rPr>
                        <a:t> will review contents in warmer/drier weather with a view to reducing stuff. </a:t>
                      </a:r>
                    </a:p>
                    <a:p>
                      <a:pPr marL="0" marR="0" lvl="0" indent="0" algn="l" defTabSz="914400" rtl="0" eaLnBrk="1" fontAlgn="auto" latinLnBrk="0" hangingPunct="1">
                        <a:lnSpc>
                          <a:spcPct val="107000"/>
                        </a:lnSpc>
                        <a:spcBef>
                          <a:spcPts val="0"/>
                        </a:spcBef>
                        <a:spcAft>
                          <a:spcPts val="800"/>
                        </a:spcAft>
                        <a:buClrTx/>
                        <a:buSzTx/>
                        <a:buFont typeface="+mj-lt"/>
                        <a:buNone/>
                        <a:tabLst/>
                        <a:defRPr/>
                      </a:pPr>
                      <a:r>
                        <a:rPr lang="en-US" sz="900" dirty="0">
                          <a:solidFill>
                            <a:schemeClr val="tx1"/>
                          </a:solidFill>
                        </a:rPr>
                        <a:t>Update 15/01/25 </a:t>
                      </a:r>
                      <a:r>
                        <a:rPr lang="en-GB" sz="900" b="0" i="0" dirty="0">
                          <a:solidFill>
                            <a:srgbClr val="242424"/>
                          </a:solidFill>
                          <a:effectLst/>
                          <a:latin typeface="Aptos" panose="020B0004020202020204" pitchFamily="34" charset="0"/>
                        </a:rPr>
                        <a:t>waiting for better weather.</a:t>
                      </a:r>
                    </a:p>
                    <a:p>
                      <a:pPr marL="0" lvl="0" indent="0">
                        <a:lnSpc>
                          <a:spcPct val="107000"/>
                        </a:lnSpc>
                        <a:spcAft>
                          <a:spcPts val="800"/>
                        </a:spcAft>
                        <a:buFont typeface="+mj-lt"/>
                        <a:buNone/>
                      </a:pPr>
                      <a:endParaRPr lang="en-GB" sz="900" baseline="0" dirty="0">
                        <a:solidFill>
                          <a:schemeClr val="tx1"/>
                        </a:solidFill>
                        <a:ea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solidFill>
                            <a:schemeClr val="tx1"/>
                          </a:solidFill>
                          <a:ea typeface="Times New Roman" panose="02020603050405020304" pitchFamily="18" charset="0"/>
                        </a:rPr>
                        <a:t>John, Garth</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baseline="0" dirty="0">
                          <a:solidFill>
                            <a:schemeClr val="tx1"/>
                          </a:solidFill>
                          <a:ea typeface="Times New Roman" panose="02020603050405020304" pitchFamily="18" charset="0"/>
                        </a:rPr>
                        <a:t>Carry forward weather has been too bad.</a:t>
                      </a:r>
                      <a:endParaRPr lang="en-GB" sz="900" dirty="0">
                        <a:solidFill>
                          <a:schemeClr val="tx1"/>
                        </a:solidFill>
                        <a:ea typeface="Times New Roman" panose="02020603050405020304" pitchFamily="18" charset="0"/>
                      </a:endParaRPr>
                    </a:p>
                  </a:txBody>
                  <a:tcPr/>
                </a:tc>
                <a:extLst>
                  <a:ext uri="{0D108BD9-81ED-4DB2-BD59-A6C34878D82A}">
                    <a16:rowId xmlns:a16="http://schemas.microsoft.com/office/drawing/2014/main" val="3557005898"/>
                  </a:ext>
                </a:extLst>
              </a:tr>
              <a:tr h="0">
                <a:tc>
                  <a:txBody>
                    <a:bodyPr/>
                    <a:lstStyle/>
                    <a:p>
                      <a:r>
                        <a:rPr lang="en-US" sz="1200" dirty="0">
                          <a:solidFill>
                            <a:schemeClr val="tx1"/>
                          </a:solidFill>
                        </a:rPr>
                        <a:t>4</a:t>
                      </a:r>
                    </a:p>
                  </a:txBody>
                  <a:tcPr/>
                </a:tc>
                <a:tc>
                  <a:txBody>
                    <a:bodyPr/>
                    <a:lstStyle/>
                    <a:p>
                      <a:r>
                        <a:rPr lang="en-US" sz="900" dirty="0">
                          <a:solidFill>
                            <a:schemeClr val="tx1"/>
                          </a:solidFill>
                        </a:rPr>
                        <a:t>Club clothing</a:t>
                      </a:r>
                    </a:p>
                  </a:txBody>
                  <a:tcPr/>
                </a:tc>
                <a:tc>
                  <a:txBody>
                    <a:bodyPr/>
                    <a:lstStyle/>
                    <a:p>
                      <a:r>
                        <a:rPr lang="en-US" sz="900" dirty="0">
                          <a:solidFill>
                            <a:schemeClr val="tx1"/>
                          </a:solidFill>
                        </a:rPr>
                        <a:t>Need to manage both suppliers.</a:t>
                      </a:r>
                      <a:r>
                        <a:rPr lang="en-GB" sz="900" dirty="0">
                          <a:solidFill>
                            <a:schemeClr val="tx1"/>
                          </a:solidFill>
                          <a:ea typeface="Times New Roman" panose="02020603050405020304" pitchFamily="18" charset="0"/>
                        </a:rPr>
                        <a:t> Need to make sure that we have consistent design between suppliers</a:t>
                      </a:r>
                      <a:r>
                        <a:rPr lang="en-GB" sz="900" baseline="0" dirty="0">
                          <a:solidFill>
                            <a:schemeClr val="tx1"/>
                          </a:solidFill>
                          <a:ea typeface="Times New Roman" panose="02020603050405020304" pitchFamily="18" charset="0"/>
                        </a:rPr>
                        <a:t>, changes to be discussed at committee.</a:t>
                      </a:r>
                    </a:p>
                    <a:p>
                      <a:r>
                        <a:rPr lang="en-GB" sz="900" baseline="0" dirty="0">
                          <a:solidFill>
                            <a:schemeClr val="tx1"/>
                          </a:solidFill>
                          <a:ea typeface="Times New Roman" panose="02020603050405020304" pitchFamily="18" charset="0"/>
                        </a:rPr>
                        <a:t>Kevin to discuss at SaddleDrunk if they could do order windows.</a:t>
                      </a:r>
                    </a:p>
                  </a:txBody>
                  <a:tcPr/>
                </a:tc>
                <a:tc>
                  <a:txBody>
                    <a:bodyPr/>
                    <a:lstStyle/>
                    <a:p>
                      <a:r>
                        <a:rPr lang="en-US" sz="900" dirty="0">
                          <a:solidFill>
                            <a:schemeClr val="tx1"/>
                          </a:solidFill>
                        </a:rPr>
                        <a:t>Kevin and all at committee</a:t>
                      </a:r>
                    </a:p>
                    <a:p>
                      <a:endParaRPr lang="en-US" sz="900" dirty="0">
                        <a:solidFill>
                          <a:schemeClr val="tx1"/>
                        </a:solidFill>
                      </a:endParaRPr>
                    </a:p>
                  </a:txBody>
                  <a:tcPr/>
                </a:tc>
                <a:extLst>
                  <a:ext uri="{0D108BD9-81ED-4DB2-BD59-A6C34878D82A}">
                    <a16:rowId xmlns:a16="http://schemas.microsoft.com/office/drawing/2014/main" val="3875799730"/>
                  </a:ext>
                </a:extLst>
              </a:tr>
              <a:tr h="395293">
                <a:tc>
                  <a:txBody>
                    <a:bodyPr/>
                    <a:lstStyle/>
                    <a:p>
                      <a:pPr marL="0" algn="l" defTabSz="914400" rtl="0" eaLnBrk="1" latinLnBrk="0" hangingPunct="1"/>
                      <a:r>
                        <a:rPr lang="en-GB" sz="1200" kern="1200" dirty="0">
                          <a:solidFill>
                            <a:schemeClr val="tx1"/>
                          </a:solidFill>
                          <a:latin typeface="+mn-lt"/>
                          <a:ea typeface="+mn-ea"/>
                          <a:cs typeface="+mn-cs"/>
                        </a:rPr>
                        <a:t>5</a:t>
                      </a:r>
                    </a:p>
                  </a:txBody>
                  <a:tcPr/>
                </a:tc>
                <a:tc>
                  <a:txBody>
                    <a:bodyPr/>
                    <a:lstStyle/>
                    <a:p>
                      <a:pPr marL="0" algn="l" defTabSz="914400" rtl="0" eaLnBrk="1" latinLnBrk="0" hangingPunct="1"/>
                      <a:r>
                        <a:rPr lang="en-GB" sz="1000" kern="1200" dirty="0">
                          <a:solidFill>
                            <a:schemeClr val="tx1"/>
                          </a:solidFill>
                          <a:latin typeface="+mn-lt"/>
                          <a:ea typeface="+mn-ea"/>
                          <a:cs typeface="+mn-cs"/>
                        </a:rPr>
                        <a:t>First Aid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tx1"/>
                          </a:solidFill>
                          <a:latin typeface="+mn-lt"/>
                          <a:ea typeface="+mn-ea"/>
                          <a:cs typeface="+mn-cs"/>
                        </a:rPr>
                        <a:t>Agreed to fund lapsing first</a:t>
                      </a:r>
                      <a:r>
                        <a:rPr lang="en-GB" sz="1000" kern="1200" baseline="0" dirty="0">
                          <a:solidFill>
                            <a:schemeClr val="tx1"/>
                          </a:solidFill>
                          <a:latin typeface="+mn-lt"/>
                          <a:ea typeface="+mn-ea"/>
                          <a:cs typeface="+mn-cs"/>
                        </a:rPr>
                        <a:t> aid cert.  </a:t>
                      </a:r>
                    </a:p>
                  </a:txBody>
                  <a:tcPr/>
                </a:tc>
                <a:tc>
                  <a:txBody>
                    <a:bodyPr/>
                    <a:lstStyle/>
                    <a:p>
                      <a:pPr marL="0" algn="l" defTabSz="914400" rtl="0" eaLnBrk="1" latinLnBrk="0" hangingPunct="1"/>
                      <a:r>
                        <a:rPr lang="en-GB" sz="1000" kern="1200" dirty="0">
                          <a:solidFill>
                            <a:schemeClr val="dk1"/>
                          </a:solidFill>
                          <a:latin typeface="+mn-lt"/>
                          <a:ea typeface="+mn-ea"/>
                          <a:cs typeface="+mn-cs"/>
                        </a:rPr>
                        <a:t>Roy</a:t>
                      </a:r>
                    </a:p>
                  </a:txBody>
                  <a:tcPr/>
                </a:tc>
                <a:extLst>
                  <a:ext uri="{0D108BD9-81ED-4DB2-BD59-A6C34878D82A}">
                    <a16:rowId xmlns:a16="http://schemas.microsoft.com/office/drawing/2014/main" val="1086617610"/>
                  </a:ext>
                </a:extLst>
              </a:tr>
              <a:tr h="395293">
                <a:tc>
                  <a:txBody>
                    <a:bodyPr/>
                    <a:lstStyle/>
                    <a:p>
                      <a:pPr marL="0" algn="l" defTabSz="914400" rtl="0" eaLnBrk="1" latinLnBrk="0" hangingPunct="1"/>
                      <a:endParaRPr lang="en-GB" sz="1200" kern="1200" dirty="0">
                        <a:solidFill>
                          <a:schemeClr val="tx1"/>
                        </a:solidFill>
                        <a:latin typeface="+mn-lt"/>
                        <a:ea typeface="+mn-ea"/>
                        <a:cs typeface="+mn-cs"/>
                      </a:endParaRPr>
                    </a:p>
                  </a:txBody>
                  <a:tcPr/>
                </a:tc>
                <a:tc>
                  <a:txBody>
                    <a:bodyPr/>
                    <a:lstStyle/>
                    <a:p>
                      <a:pPr marL="0" algn="l" defTabSz="914400" rtl="0" eaLnBrk="1" latinLnBrk="0" hangingPunct="1"/>
                      <a:r>
                        <a:rPr lang="en-GB" sz="1000" kern="1200" dirty="0">
                          <a:solidFill>
                            <a:schemeClr val="tx1"/>
                          </a:solidFill>
                          <a:latin typeface="+mn-lt"/>
                          <a:ea typeface="+mn-ea"/>
                          <a:cs typeface="+mn-cs"/>
                        </a:rPr>
                        <a:t>First Aid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tx1"/>
                          </a:solidFill>
                          <a:latin typeface="+mn-lt"/>
                          <a:ea typeface="+mn-ea"/>
                          <a:cs typeface="+mn-cs"/>
                        </a:rPr>
                        <a:t>Organise a refresher course, need visibility of expiry of currently qualified members</a:t>
                      </a:r>
                    </a:p>
                  </a:txBody>
                  <a:tcPr/>
                </a:tc>
                <a:tc>
                  <a:txBody>
                    <a:bodyPr/>
                    <a:lstStyle/>
                    <a:p>
                      <a:pPr marL="0" algn="l" defTabSz="914400" rtl="0" eaLnBrk="1" latinLnBrk="0" hangingPunct="1"/>
                      <a:r>
                        <a:rPr lang="en-GB" sz="1000" kern="1200" dirty="0">
                          <a:solidFill>
                            <a:schemeClr val="dk1"/>
                          </a:solidFill>
                          <a:latin typeface="+mn-lt"/>
                          <a:ea typeface="+mn-ea"/>
                          <a:cs typeface="+mn-cs"/>
                        </a:rPr>
                        <a:t>Scott</a:t>
                      </a:r>
                    </a:p>
                  </a:txBody>
                  <a:tcPr/>
                </a:tc>
                <a:extLst>
                  <a:ext uri="{0D108BD9-81ED-4DB2-BD59-A6C34878D82A}">
                    <a16:rowId xmlns:a16="http://schemas.microsoft.com/office/drawing/2014/main" val="4105420716"/>
                  </a:ext>
                </a:extLst>
              </a:tr>
              <a:tr h="395293">
                <a:tc>
                  <a:txBody>
                    <a:bodyPr/>
                    <a:lstStyle/>
                    <a:p>
                      <a:pPr marL="0" algn="l" defTabSz="914400" rtl="0" eaLnBrk="1" latinLnBrk="0" hangingPunct="1"/>
                      <a:r>
                        <a:rPr lang="en-GB" sz="1200" kern="1200" dirty="0">
                          <a:solidFill>
                            <a:schemeClr val="tx1"/>
                          </a:solidFill>
                          <a:latin typeface="+mn-lt"/>
                          <a:ea typeface="+mn-ea"/>
                          <a:cs typeface="+mn-cs"/>
                        </a:rPr>
                        <a:t>6</a:t>
                      </a:r>
                    </a:p>
                  </a:txBody>
                  <a:tcPr/>
                </a:tc>
                <a:tc>
                  <a:txBody>
                    <a:bodyPr/>
                    <a:lstStyle/>
                    <a:p>
                      <a:pPr marL="0" algn="l" defTabSz="914400" rtl="0" eaLnBrk="1" latinLnBrk="0" hangingPunct="1"/>
                      <a:r>
                        <a:rPr lang="en-GB" sz="1000" kern="1200">
                          <a:solidFill>
                            <a:schemeClr val="tx1"/>
                          </a:solidFill>
                          <a:latin typeface="+mn-lt"/>
                          <a:ea typeface="+mn-ea"/>
                          <a:cs typeface="+mn-cs"/>
                        </a:rPr>
                        <a:t>Women's </a:t>
                      </a:r>
                      <a:r>
                        <a:rPr lang="en-GB" sz="1000" kern="1200" dirty="0">
                          <a:solidFill>
                            <a:schemeClr val="tx1"/>
                          </a:solidFill>
                          <a:latin typeface="+mn-lt"/>
                          <a:ea typeface="+mn-ea"/>
                          <a:cs typeface="+mn-cs"/>
                        </a:rPr>
                        <a:t>Rides</a:t>
                      </a:r>
                    </a:p>
                    <a:p>
                      <a:pPr marL="0" algn="l" defTabSz="914400" rtl="0" eaLnBrk="1" latinLnBrk="0" hangingPunct="1"/>
                      <a:endParaRPr lang="en-GB" sz="1000" kern="1200" dirty="0">
                        <a:solidFill>
                          <a:schemeClr val="tx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tx1"/>
                          </a:solidFill>
                          <a:latin typeface="+mn-lt"/>
                          <a:ea typeface="+mn-ea"/>
                          <a:cs typeface="+mn-cs"/>
                        </a:rPr>
                        <a:t>Well</a:t>
                      </a:r>
                      <a:r>
                        <a:rPr lang="en-GB" sz="1000" kern="1200" baseline="0" dirty="0">
                          <a:solidFill>
                            <a:schemeClr val="tx1"/>
                          </a:solidFill>
                          <a:latin typeface="+mn-lt"/>
                          <a:ea typeface="+mn-ea"/>
                          <a:cs typeface="+mn-cs"/>
                        </a:rPr>
                        <a:t> received, agreed to discuss again in NY for 2025 calendar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rPr>
                        <a:t>Update 15/01/25 still to be </a:t>
                      </a:r>
                      <a:r>
                        <a:rPr lang="en-US" sz="1000" dirty="0" err="1">
                          <a:solidFill>
                            <a:schemeClr val="tx1"/>
                          </a:solidFill>
                        </a:rPr>
                        <a:t>organised</a:t>
                      </a:r>
                      <a:endParaRPr lang="en-GB" sz="1000" kern="1200" dirty="0">
                        <a:solidFill>
                          <a:schemeClr val="tx1"/>
                        </a:solidFill>
                        <a:latin typeface="+mn-lt"/>
                        <a:ea typeface="+mn-ea"/>
                        <a:cs typeface="+mn-cs"/>
                      </a:endParaRPr>
                    </a:p>
                  </a:txBody>
                  <a:tcPr/>
                </a:tc>
                <a:tc>
                  <a:txBody>
                    <a:bodyPr/>
                    <a:lstStyle/>
                    <a:p>
                      <a:pPr marL="0" algn="l" defTabSz="914400" rtl="0" eaLnBrk="1" latinLnBrk="0" hangingPunct="1"/>
                      <a:r>
                        <a:rPr lang="en-GB" sz="1000" kern="1200" dirty="0">
                          <a:solidFill>
                            <a:schemeClr val="dk1"/>
                          </a:solidFill>
                          <a:latin typeface="+mn-lt"/>
                          <a:ea typeface="+mn-ea"/>
                          <a:cs typeface="+mn-cs"/>
                        </a:rPr>
                        <a:t>All</a:t>
                      </a:r>
                    </a:p>
                  </a:txBody>
                  <a:tcPr/>
                </a:tc>
                <a:extLst>
                  <a:ext uri="{0D108BD9-81ED-4DB2-BD59-A6C34878D82A}">
                    <a16:rowId xmlns:a16="http://schemas.microsoft.com/office/drawing/2014/main" val="1663406071"/>
                  </a:ext>
                </a:extLst>
              </a:tr>
              <a:tr h="395293">
                <a:tc>
                  <a:txBody>
                    <a:bodyPr/>
                    <a:lstStyle/>
                    <a:p>
                      <a:pPr marL="0" algn="l" defTabSz="914400" rtl="0" eaLnBrk="1" latinLnBrk="0" hangingPunct="1"/>
                      <a:r>
                        <a:rPr lang="en-GB" sz="1200" kern="1200" dirty="0">
                          <a:solidFill>
                            <a:schemeClr val="tx1"/>
                          </a:solidFill>
                          <a:latin typeface="+mn-lt"/>
                          <a:ea typeface="+mn-ea"/>
                          <a:cs typeface="+mn-cs"/>
                        </a:rPr>
                        <a:t>7</a:t>
                      </a:r>
                    </a:p>
                  </a:txBody>
                  <a:tcPr/>
                </a:tc>
                <a:tc>
                  <a:txBody>
                    <a:bodyPr/>
                    <a:lstStyle/>
                    <a:p>
                      <a:pPr marL="0" algn="l" defTabSz="914400" rtl="0" eaLnBrk="1" latinLnBrk="0" hangingPunct="1"/>
                      <a:r>
                        <a:rPr lang="en-GB" sz="1000" kern="1200" dirty="0">
                          <a:solidFill>
                            <a:schemeClr val="tx1"/>
                          </a:solidFill>
                          <a:latin typeface="+mn-lt"/>
                          <a:ea typeface="+mn-ea"/>
                          <a:cs typeface="+mn-cs"/>
                        </a:rPr>
                        <a:t>Approach from SXC on</a:t>
                      </a:r>
                      <a:r>
                        <a:rPr lang="en-GB" sz="1000" kern="1200" baseline="0" dirty="0">
                          <a:solidFill>
                            <a:schemeClr val="tx1"/>
                          </a:solidFill>
                          <a:latin typeface="+mn-lt"/>
                          <a:ea typeface="+mn-ea"/>
                          <a:cs typeface="+mn-cs"/>
                        </a:rPr>
                        <a:t> British Round at GT next year</a:t>
                      </a:r>
                      <a:endParaRPr lang="en-GB" sz="1000" kern="1200" dirty="0">
                        <a:solidFill>
                          <a:schemeClr val="tx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tx1"/>
                          </a:solidFill>
                          <a:latin typeface="+mn-lt"/>
                          <a:ea typeface="+mn-ea"/>
                          <a:cs typeface="+mn-cs"/>
                        </a:rPr>
                        <a:t>Update:  Awaiting feedback from SXC for further details</a:t>
                      </a:r>
                    </a:p>
                  </a:txBody>
                  <a:tcPr/>
                </a:tc>
                <a:tc>
                  <a:txBody>
                    <a:bodyPr/>
                    <a:lstStyle/>
                    <a:p>
                      <a:pPr marL="0" algn="l" defTabSz="914400" rtl="0" eaLnBrk="1" latinLnBrk="0" hangingPunct="1"/>
                      <a:r>
                        <a:rPr lang="en-GB" sz="1000" kern="1200" dirty="0">
                          <a:solidFill>
                            <a:schemeClr val="dk1"/>
                          </a:solidFill>
                          <a:latin typeface="+mn-lt"/>
                          <a:ea typeface="+mn-ea"/>
                          <a:cs typeface="+mn-cs"/>
                        </a:rPr>
                        <a:t>Scott</a:t>
                      </a:r>
                    </a:p>
                  </a:txBody>
                  <a:tcPr/>
                </a:tc>
                <a:extLst>
                  <a:ext uri="{0D108BD9-81ED-4DB2-BD59-A6C34878D82A}">
                    <a16:rowId xmlns:a16="http://schemas.microsoft.com/office/drawing/2014/main" val="1806323530"/>
                  </a:ext>
                </a:extLst>
              </a:tr>
              <a:tr h="395293">
                <a:tc>
                  <a:txBody>
                    <a:bodyPr/>
                    <a:lstStyle/>
                    <a:p>
                      <a:r>
                        <a:rPr lang="en-US" sz="1200" dirty="0"/>
                        <a:t>8</a:t>
                      </a:r>
                    </a:p>
                  </a:txBody>
                  <a:tcPr/>
                </a:tc>
                <a:tc>
                  <a:txBody>
                    <a:bodyPr/>
                    <a:lstStyle/>
                    <a:p>
                      <a:r>
                        <a:rPr lang="en-US" sz="900" dirty="0">
                          <a:solidFill>
                            <a:schemeClr val="tx1"/>
                          </a:solidFill>
                        </a:rPr>
                        <a:t>Cycle clothing for Malawi</a:t>
                      </a:r>
                    </a:p>
                  </a:txBody>
                  <a:tcPr/>
                </a:tc>
                <a:tc>
                  <a:txBody>
                    <a:bodyPr/>
                    <a:lstStyle/>
                    <a:p>
                      <a:r>
                        <a:rPr lang="en-US" sz="900" dirty="0">
                          <a:solidFill>
                            <a:schemeClr val="tx1"/>
                          </a:solidFill>
                        </a:rPr>
                        <a:t>Several banana boxes have been filled at the 2 collection points.  We agreed to pay postage for 3 boxes (total £54)</a:t>
                      </a:r>
                    </a:p>
                    <a:p>
                      <a:r>
                        <a:rPr lang="en-US" sz="900" dirty="0">
                          <a:solidFill>
                            <a:schemeClr val="tx1"/>
                          </a:solidFill>
                        </a:rPr>
                        <a:t>UPDATE 15/01/25 – well received and good contributions from members, public and Scottish cycling. 3 boxes distributed Dec – PCC have agreed for further 2 boxes to make a total of 5 boxes and £90</a:t>
                      </a:r>
                    </a:p>
                  </a:txBody>
                  <a:tcPr/>
                </a:tc>
                <a:tc>
                  <a:txBody>
                    <a:bodyPr/>
                    <a:lstStyle/>
                    <a:p>
                      <a:r>
                        <a:rPr lang="en-US" sz="900" dirty="0">
                          <a:solidFill>
                            <a:schemeClr val="tx1"/>
                          </a:solidFill>
                        </a:rPr>
                        <a:t>Roy to contact Ewan Gowrie</a:t>
                      </a:r>
                    </a:p>
                  </a:txBody>
                  <a:tcPr/>
                </a:tc>
                <a:extLst>
                  <a:ext uri="{0D108BD9-81ED-4DB2-BD59-A6C34878D82A}">
                    <a16:rowId xmlns:a16="http://schemas.microsoft.com/office/drawing/2014/main" val="3362530334"/>
                  </a:ext>
                </a:extLst>
              </a:tr>
              <a:tr h="395293">
                <a:tc>
                  <a:txBody>
                    <a:bodyPr/>
                    <a:lstStyle/>
                    <a:p>
                      <a:r>
                        <a:rPr lang="en-US" sz="1200" dirty="0"/>
                        <a:t>9</a:t>
                      </a:r>
                    </a:p>
                  </a:txBody>
                  <a:tcPr/>
                </a:tc>
                <a:tc>
                  <a:txBody>
                    <a:bodyPr/>
                    <a:lstStyle/>
                    <a:p>
                      <a:r>
                        <a:rPr lang="en-US" sz="900" dirty="0">
                          <a:solidFill>
                            <a:schemeClr val="tx1"/>
                          </a:solidFill>
                        </a:rPr>
                        <a:t>Life members of PCC</a:t>
                      </a:r>
                    </a:p>
                  </a:txBody>
                  <a:tcPr/>
                </a:tc>
                <a:tc>
                  <a:txBody>
                    <a:bodyPr/>
                    <a:lstStyle/>
                    <a:p>
                      <a:r>
                        <a:rPr lang="en-US" sz="900" dirty="0">
                          <a:solidFill>
                            <a:schemeClr val="tx1"/>
                          </a:solidFill>
                        </a:rPr>
                        <a:t>Certificates for Bill and Margaret Brown  need to be sent</a:t>
                      </a:r>
                    </a:p>
                  </a:txBody>
                  <a:tcPr/>
                </a:tc>
                <a:tc>
                  <a:txBody>
                    <a:bodyPr/>
                    <a:lstStyle/>
                    <a:p>
                      <a:r>
                        <a:rPr lang="en-US" sz="900" dirty="0">
                          <a:solidFill>
                            <a:schemeClr val="tx1"/>
                          </a:solidFill>
                        </a:rPr>
                        <a:t>John and Claire</a:t>
                      </a:r>
                    </a:p>
                  </a:txBody>
                  <a:tcPr/>
                </a:tc>
                <a:extLst>
                  <a:ext uri="{0D108BD9-81ED-4DB2-BD59-A6C34878D82A}">
                    <a16:rowId xmlns:a16="http://schemas.microsoft.com/office/drawing/2014/main" val="3692235367"/>
                  </a:ext>
                </a:extLst>
              </a:tr>
            </a:tbl>
          </a:graphicData>
        </a:graphic>
      </p:graphicFrame>
      <p:sp>
        <p:nvSpPr>
          <p:cNvPr id="3" name="Footer Placeholder 2">
            <a:extLst>
              <a:ext uri="{FF2B5EF4-FFF2-40B4-BE49-F238E27FC236}">
                <a16:creationId xmlns:a16="http://schemas.microsoft.com/office/drawing/2014/main" id="{286B61FA-2C48-6437-BC8A-2482DDC3F837}"/>
              </a:ext>
            </a:extLst>
          </p:cNvPr>
          <p:cNvSpPr>
            <a:spLocks noGrp="1"/>
          </p:cNvSpPr>
          <p:nvPr>
            <p:ph type="ftr" sz="quarter" idx="11"/>
          </p:nvPr>
        </p:nvSpPr>
        <p:spPr/>
        <p:txBody>
          <a:bodyPr/>
          <a:lstStyle/>
          <a:p>
            <a:r>
              <a:rPr lang="en-GB"/>
              <a:t>15-01-2025 PCC Committee meeting notes</a:t>
            </a:r>
            <a:endParaRPr lang="en-US" dirty="0"/>
          </a:p>
        </p:txBody>
      </p:sp>
      <p:sp>
        <p:nvSpPr>
          <p:cNvPr id="6" name="Slide Number Placeholder 5">
            <a:extLst>
              <a:ext uri="{FF2B5EF4-FFF2-40B4-BE49-F238E27FC236}">
                <a16:creationId xmlns:a16="http://schemas.microsoft.com/office/drawing/2014/main" id="{955B95FD-1FB1-C42D-F050-A231DD4D58F5}"/>
              </a:ext>
            </a:extLst>
          </p:cNvPr>
          <p:cNvSpPr>
            <a:spLocks noGrp="1"/>
          </p:cNvSpPr>
          <p:nvPr>
            <p:ph type="sldNum" sz="quarter" idx="12"/>
          </p:nvPr>
        </p:nvSpPr>
        <p:spPr/>
        <p:txBody>
          <a:bodyPr/>
          <a:lstStyle/>
          <a:p>
            <a:fld id="{58241D35-DF87-BF46-9EF8-F3BBBA942A9A}" type="slidenum">
              <a:rPr lang="en-US" smtClean="0"/>
              <a:t>4</a:t>
            </a:fld>
            <a:endParaRPr lang="en-US" dirty="0"/>
          </a:p>
        </p:txBody>
      </p:sp>
    </p:spTree>
    <p:extLst>
      <p:ext uri="{BB962C8B-B14F-4D97-AF65-F5344CB8AC3E}">
        <p14:creationId xmlns:p14="http://schemas.microsoft.com/office/powerpoint/2010/main" val="777659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3122341440"/>
              </p:ext>
            </p:extLst>
          </p:nvPr>
        </p:nvGraphicFramePr>
        <p:xfrm>
          <a:off x="351277" y="968164"/>
          <a:ext cx="11368118" cy="5341196"/>
        </p:xfrm>
        <a:graphic>
          <a:graphicData uri="http://schemas.openxmlformats.org/drawingml/2006/table">
            <a:tbl>
              <a:tblPr firstRow="1" bandRow="1">
                <a:tableStyleId>{5C22544A-7EE6-4342-B048-85BDC9FD1C3A}</a:tableStyleId>
              </a:tblPr>
              <a:tblGrid>
                <a:gridCol w="542354">
                  <a:extLst>
                    <a:ext uri="{9D8B030D-6E8A-4147-A177-3AD203B41FA5}">
                      <a16:colId xmlns:a16="http://schemas.microsoft.com/office/drawing/2014/main" val="1594945921"/>
                    </a:ext>
                  </a:extLst>
                </a:gridCol>
                <a:gridCol w="2827090">
                  <a:extLst>
                    <a:ext uri="{9D8B030D-6E8A-4147-A177-3AD203B41FA5}">
                      <a16:colId xmlns:a16="http://schemas.microsoft.com/office/drawing/2014/main" val="20000"/>
                    </a:ext>
                  </a:extLst>
                </a:gridCol>
                <a:gridCol w="6840506">
                  <a:extLst>
                    <a:ext uri="{9D8B030D-6E8A-4147-A177-3AD203B41FA5}">
                      <a16:colId xmlns:a16="http://schemas.microsoft.com/office/drawing/2014/main" val="20001"/>
                    </a:ext>
                  </a:extLst>
                </a:gridCol>
                <a:gridCol w="1158168">
                  <a:extLst>
                    <a:ext uri="{9D8B030D-6E8A-4147-A177-3AD203B41FA5}">
                      <a16:colId xmlns:a16="http://schemas.microsoft.com/office/drawing/2014/main" val="20002"/>
                    </a:ext>
                  </a:extLst>
                </a:gridCol>
              </a:tblGrid>
              <a:tr h="352920">
                <a:tc>
                  <a:txBody>
                    <a:bodyPr/>
                    <a:lstStyle/>
                    <a:p>
                      <a:r>
                        <a:rPr lang="en-US" dirty="0"/>
                        <a:t>Ref</a:t>
                      </a:r>
                    </a:p>
                  </a:txBody>
                  <a:tcPr/>
                </a:tc>
                <a:tc>
                  <a:txBody>
                    <a:bodyPr/>
                    <a:lstStyle/>
                    <a:p>
                      <a:r>
                        <a:rPr lang="en-US" dirty="0"/>
                        <a:t>General</a:t>
                      </a:r>
                      <a:r>
                        <a:rPr lang="en-US" baseline="0" dirty="0"/>
                        <a:t> </a:t>
                      </a:r>
                      <a:r>
                        <a:rPr lang="en-US" dirty="0"/>
                        <a:t> Actions</a:t>
                      </a:r>
                    </a:p>
                  </a:txBody>
                  <a:tcPr/>
                </a:tc>
                <a:tc>
                  <a:txBody>
                    <a:bodyPr/>
                    <a:lstStyle/>
                    <a:p>
                      <a:r>
                        <a:rPr lang="en-US" dirty="0"/>
                        <a:t>Comments</a:t>
                      </a:r>
                    </a:p>
                  </a:txBody>
                  <a:tcPr/>
                </a:tc>
                <a:tc>
                  <a:txBody>
                    <a:bodyPr/>
                    <a:lstStyle/>
                    <a:p>
                      <a:r>
                        <a:rPr lang="en-US" dirty="0"/>
                        <a:t>Actions</a:t>
                      </a:r>
                    </a:p>
                  </a:txBody>
                  <a:tcPr/>
                </a:tc>
                <a:extLst>
                  <a:ext uri="{0D108BD9-81ED-4DB2-BD59-A6C34878D82A}">
                    <a16:rowId xmlns:a16="http://schemas.microsoft.com/office/drawing/2014/main" val="10000"/>
                  </a:ext>
                </a:extLst>
              </a:tr>
              <a:tr h="311996">
                <a:tc>
                  <a:txBody>
                    <a:bodyPr/>
                    <a:lstStyle/>
                    <a:p>
                      <a:r>
                        <a:rPr lang="en-US" sz="1200" dirty="0"/>
                        <a:t>10</a:t>
                      </a:r>
                    </a:p>
                  </a:txBody>
                  <a:tcPr/>
                </a:tc>
                <a:tc>
                  <a:txBody>
                    <a:bodyPr/>
                    <a:lstStyle/>
                    <a:p>
                      <a:r>
                        <a:rPr lang="en-US" sz="900" dirty="0">
                          <a:solidFill>
                            <a:schemeClr val="tx1"/>
                          </a:solidFill>
                        </a:rPr>
                        <a:t>Mince Pie Run</a:t>
                      </a:r>
                    </a:p>
                  </a:txBody>
                  <a:tcPr/>
                </a:tc>
                <a:tc>
                  <a:txBody>
                    <a:bodyPr/>
                    <a:lstStyle/>
                    <a:p>
                      <a:r>
                        <a:rPr lang="en-US" sz="900" dirty="0">
                          <a:solidFill>
                            <a:schemeClr val="tx1"/>
                          </a:solidFill>
                        </a:rPr>
                        <a:t>Club to fund £75 for Kids Club and leaders at Buzzards Nest café on Sat 21</a:t>
                      </a:r>
                      <a:r>
                        <a:rPr lang="en-US" sz="900" baseline="30000" dirty="0">
                          <a:solidFill>
                            <a:schemeClr val="tx1"/>
                          </a:solidFill>
                        </a:rPr>
                        <a:t>st</a:t>
                      </a:r>
                      <a:endParaRPr lang="en-US" sz="900" dirty="0">
                        <a:solidFill>
                          <a:schemeClr val="tx1"/>
                        </a:solidFill>
                      </a:endParaRPr>
                    </a:p>
                    <a:p>
                      <a:r>
                        <a:rPr lang="en-US" sz="900" dirty="0">
                          <a:solidFill>
                            <a:schemeClr val="tx1"/>
                          </a:solidFill>
                        </a:rPr>
                        <a:t>Update 15/01/25: Event Cancelled due to bad weather : </a:t>
                      </a:r>
                    </a:p>
                  </a:txBody>
                  <a:tcPr/>
                </a:tc>
                <a:tc>
                  <a:txBody>
                    <a:bodyPr/>
                    <a:lstStyle/>
                    <a:p>
                      <a:r>
                        <a:rPr lang="en-US" sz="1200" dirty="0">
                          <a:solidFill>
                            <a:schemeClr val="tx1"/>
                          </a:solidFill>
                        </a:rPr>
                        <a:t>Scott</a:t>
                      </a:r>
                    </a:p>
                  </a:txBody>
                  <a:tcPr/>
                </a:tc>
                <a:extLst>
                  <a:ext uri="{0D108BD9-81ED-4DB2-BD59-A6C34878D82A}">
                    <a16:rowId xmlns:a16="http://schemas.microsoft.com/office/drawing/2014/main" val="10014"/>
                  </a:ext>
                </a:extLst>
              </a:tr>
              <a:tr h="311996">
                <a:tc>
                  <a:txBody>
                    <a:bodyPr/>
                    <a:lstStyle/>
                    <a:p>
                      <a:r>
                        <a:rPr lang="en-US" sz="1200" dirty="0"/>
                        <a:t>11</a:t>
                      </a:r>
                    </a:p>
                  </a:txBody>
                  <a:tcPr/>
                </a:tc>
                <a:tc>
                  <a:txBody>
                    <a:bodyPr/>
                    <a:lstStyle/>
                    <a:p>
                      <a:r>
                        <a:rPr lang="en-US" sz="900" dirty="0">
                          <a:solidFill>
                            <a:schemeClr val="tx1"/>
                          </a:solidFill>
                        </a:rPr>
                        <a:t>Sean Mitchel Kids Club support statement</a:t>
                      </a:r>
                    </a:p>
                  </a:txBody>
                  <a:tcPr/>
                </a:tc>
                <a:tc>
                  <a:txBody>
                    <a:bodyPr/>
                    <a:lstStyle/>
                    <a:p>
                      <a:r>
                        <a:rPr lang="en-US" sz="900" dirty="0">
                          <a:solidFill>
                            <a:schemeClr val="tx1"/>
                          </a:solidFill>
                        </a:rPr>
                        <a:t>As a condition of funding the Level 3 training a statement of commitment to Kids Club is needed.</a:t>
                      </a:r>
                    </a:p>
                    <a:p>
                      <a:r>
                        <a:rPr lang="en-US" sz="900" dirty="0">
                          <a:solidFill>
                            <a:schemeClr val="tx1"/>
                          </a:solidFill>
                        </a:rPr>
                        <a:t>UPDATE 15/01/25 – Statement of support circulated to committee. – committed </a:t>
                      </a:r>
                    </a:p>
                  </a:txBody>
                  <a:tcPr/>
                </a:tc>
                <a:tc>
                  <a:txBody>
                    <a:bodyPr/>
                    <a:lstStyle/>
                    <a:p>
                      <a:r>
                        <a:rPr lang="en-US" sz="1200" dirty="0">
                          <a:solidFill>
                            <a:schemeClr val="tx1"/>
                          </a:solidFill>
                        </a:rPr>
                        <a:t>Colin</a:t>
                      </a:r>
                    </a:p>
                  </a:txBody>
                  <a:tcPr/>
                </a:tc>
                <a:extLst>
                  <a:ext uri="{0D108BD9-81ED-4DB2-BD59-A6C34878D82A}">
                    <a16:rowId xmlns:a16="http://schemas.microsoft.com/office/drawing/2014/main" val="730616444"/>
                  </a:ext>
                </a:extLst>
              </a:tr>
              <a:tr h="311996">
                <a:tc>
                  <a:txBody>
                    <a:bodyPr/>
                    <a:lstStyle/>
                    <a:p>
                      <a:r>
                        <a:rPr lang="en-US" sz="1200" dirty="0"/>
                        <a:t>12</a:t>
                      </a:r>
                    </a:p>
                  </a:txBody>
                  <a:tcPr/>
                </a:tc>
                <a:tc>
                  <a:txBody>
                    <a:bodyPr/>
                    <a:lstStyle/>
                    <a:p>
                      <a:r>
                        <a:rPr lang="en-US" sz="900" dirty="0">
                          <a:solidFill>
                            <a:schemeClr val="tx1"/>
                          </a:solidFill>
                        </a:rPr>
                        <a:t>4 coaches have signed up MTB level 2 course.</a:t>
                      </a:r>
                    </a:p>
                  </a:txBody>
                  <a:tcPr/>
                </a:tc>
                <a:tc>
                  <a:txBody>
                    <a:bodyPr/>
                    <a:lstStyle/>
                    <a:p>
                      <a:r>
                        <a:rPr lang="en-US" sz="900" dirty="0">
                          <a:solidFill>
                            <a:schemeClr val="tx1"/>
                          </a:solidFill>
                        </a:rPr>
                        <a:t>Club will fund the course.  </a:t>
                      </a:r>
                    </a:p>
                    <a:p>
                      <a:r>
                        <a:rPr lang="en-US" sz="900" dirty="0">
                          <a:solidFill>
                            <a:schemeClr val="tx1"/>
                          </a:solidFill>
                          <a:highlight>
                            <a:srgbClr val="FFFF00"/>
                          </a:highlight>
                        </a:rPr>
                        <a:t> </a:t>
                      </a:r>
                    </a:p>
                    <a:p>
                      <a:endParaRPr lang="en-US" sz="900" dirty="0">
                        <a:solidFill>
                          <a:schemeClr val="tx1"/>
                        </a:solidFill>
                      </a:endParaRPr>
                    </a:p>
                  </a:txBody>
                  <a:tcPr/>
                </a:tc>
                <a:tc>
                  <a:txBody>
                    <a:bodyPr/>
                    <a:lstStyle/>
                    <a:p>
                      <a:r>
                        <a:rPr lang="en-US" sz="1200" dirty="0">
                          <a:solidFill>
                            <a:schemeClr val="tx1"/>
                          </a:solidFill>
                        </a:rPr>
                        <a:t>Scott, Roy</a:t>
                      </a:r>
                    </a:p>
                  </a:txBody>
                  <a:tcPr/>
                </a:tc>
                <a:extLst>
                  <a:ext uri="{0D108BD9-81ED-4DB2-BD59-A6C34878D82A}">
                    <a16:rowId xmlns:a16="http://schemas.microsoft.com/office/drawing/2014/main" val="221532886"/>
                  </a:ext>
                </a:extLst>
              </a:tr>
              <a:tr h="311996">
                <a:tc>
                  <a:txBody>
                    <a:bodyPr/>
                    <a:lstStyle/>
                    <a:p>
                      <a:r>
                        <a:rPr lang="en-US" sz="1200" dirty="0"/>
                        <a:t>13</a:t>
                      </a:r>
                    </a:p>
                  </a:txBody>
                  <a:tcPr/>
                </a:tc>
                <a:tc>
                  <a:txBody>
                    <a:bodyPr/>
                    <a:lstStyle/>
                    <a:p>
                      <a:r>
                        <a:rPr lang="en-US" sz="900" dirty="0">
                          <a:solidFill>
                            <a:schemeClr val="tx1"/>
                          </a:solidFill>
                        </a:rPr>
                        <a:t>Hannah Steele</a:t>
                      </a:r>
                    </a:p>
                  </a:txBody>
                  <a:tcPr/>
                </a:tc>
                <a:tc>
                  <a:txBody>
                    <a:bodyPr/>
                    <a:lstStyle/>
                    <a:p>
                      <a:r>
                        <a:rPr lang="en-US" sz="900" dirty="0">
                          <a:solidFill>
                            <a:schemeClr val="tx1"/>
                          </a:solidFill>
                        </a:rPr>
                        <a:t>Need to arrange MTB  leader training</a:t>
                      </a:r>
                    </a:p>
                    <a:p>
                      <a:r>
                        <a:rPr lang="en-US" sz="900" dirty="0">
                          <a:solidFill>
                            <a:schemeClr val="tx1"/>
                          </a:solidFill>
                          <a:highlight>
                            <a:srgbClr val="FFFF00"/>
                          </a:highlight>
                        </a:rPr>
                        <a:t> </a:t>
                      </a:r>
                      <a:r>
                        <a:rPr lang="en-US" sz="900" dirty="0">
                          <a:solidFill>
                            <a:schemeClr val="tx1"/>
                          </a:solidFill>
                        </a:rPr>
                        <a:t>UPDATE 15/01/25 In progress </a:t>
                      </a:r>
                    </a:p>
                  </a:txBody>
                  <a:tcPr/>
                </a:tc>
                <a:tc>
                  <a:txBody>
                    <a:bodyPr/>
                    <a:lstStyle/>
                    <a:p>
                      <a:r>
                        <a:rPr lang="en-US" sz="1200" dirty="0">
                          <a:solidFill>
                            <a:schemeClr val="tx1"/>
                          </a:solidFill>
                        </a:rPr>
                        <a:t>Scott</a:t>
                      </a:r>
                    </a:p>
                  </a:txBody>
                  <a:tcPr/>
                </a:tc>
                <a:extLst>
                  <a:ext uri="{0D108BD9-81ED-4DB2-BD59-A6C34878D82A}">
                    <a16:rowId xmlns:a16="http://schemas.microsoft.com/office/drawing/2014/main" val="1399294784"/>
                  </a:ext>
                </a:extLst>
              </a:tr>
              <a:tr h="311996">
                <a:tc>
                  <a:txBody>
                    <a:bodyPr/>
                    <a:lstStyle/>
                    <a:p>
                      <a:r>
                        <a:rPr lang="en-US" sz="1200" dirty="0"/>
                        <a:t>14</a:t>
                      </a:r>
                    </a:p>
                  </a:txBody>
                  <a:tcPr/>
                </a:tc>
                <a:tc>
                  <a:txBody>
                    <a:bodyPr/>
                    <a:lstStyle/>
                    <a:p>
                      <a:r>
                        <a:rPr lang="en-US" sz="900" dirty="0">
                          <a:solidFill>
                            <a:schemeClr val="tx1"/>
                          </a:solidFill>
                        </a:rPr>
                        <a:t>Investigate PCC becoming a SCIO</a:t>
                      </a:r>
                    </a:p>
                  </a:txBody>
                  <a:tcPr/>
                </a:tc>
                <a:tc>
                  <a:txBody>
                    <a:bodyPr/>
                    <a:lstStyle/>
                    <a:p>
                      <a:r>
                        <a:rPr lang="en-US" sz="900" dirty="0">
                          <a:solidFill>
                            <a:schemeClr val="tx1"/>
                          </a:solidFill>
                        </a:rPr>
                        <a:t>What  does being a SCIO entail and do we want to be one?  Information needed</a:t>
                      </a:r>
                    </a:p>
                    <a:p>
                      <a:r>
                        <a:rPr lang="en-US" sz="900" dirty="0">
                          <a:solidFill>
                            <a:schemeClr val="tx1"/>
                          </a:solidFill>
                        </a:rPr>
                        <a:t>UPDATE 15/01/25 to update at next meeting</a:t>
                      </a:r>
                    </a:p>
                  </a:txBody>
                  <a:tcPr/>
                </a:tc>
                <a:tc>
                  <a:txBody>
                    <a:bodyPr/>
                    <a:lstStyle/>
                    <a:p>
                      <a:r>
                        <a:rPr lang="en-US" sz="1200" dirty="0">
                          <a:solidFill>
                            <a:schemeClr val="tx1"/>
                          </a:solidFill>
                        </a:rPr>
                        <a:t>Rik</a:t>
                      </a:r>
                    </a:p>
                  </a:txBody>
                  <a:tcPr/>
                </a:tc>
                <a:extLst>
                  <a:ext uri="{0D108BD9-81ED-4DB2-BD59-A6C34878D82A}">
                    <a16:rowId xmlns:a16="http://schemas.microsoft.com/office/drawing/2014/main" val="2327731381"/>
                  </a:ext>
                </a:extLst>
              </a:tr>
              <a:tr h="311996">
                <a:tc>
                  <a:txBody>
                    <a:bodyPr/>
                    <a:lstStyle/>
                    <a:p>
                      <a:r>
                        <a:rPr lang="en-US" sz="1200" dirty="0"/>
                        <a:t>15</a:t>
                      </a:r>
                    </a:p>
                  </a:txBody>
                  <a:tcPr/>
                </a:tc>
                <a:tc>
                  <a:txBody>
                    <a:bodyPr/>
                    <a:lstStyle/>
                    <a:p>
                      <a:r>
                        <a:rPr lang="en-US" sz="900" dirty="0">
                          <a:solidFill>
                            <a:schemeClr val="tx1"/>
                          </a:solidFill>
                        </a:rPr>
                        <a:t>Joint promotion of “Border Sportives”</a:t>
                      </a:r>
                    </a:p>
                  </a:txBody>
                  <a:tcPr/>
                </a:tc>
                <a:tc>
                  <a:txBody>
                    <a:bodyPr/>
                    <a:lstStyle/>
                    <a:p>
                      <a:r>
                        <a:rPr lang="en-US" sz="900" dirty="0">
                          <a:solidFill>
                            <a:schemeClr val="tx1"/>
                          </a:solidFill>
                        </a:rPr>
                        <a:t>Suggestion from Gala CC and Hawick CC to combine resources for the trio of “Borders” sportives.  We are happy that the clubs promote each others events but not to supply volunteers</a:t>
                      </a:r>
                    </a:p>
                    <a:p>
                      <a:r>
                        <a:rPr lang="en-US" sz="900" dirty="0">
                          <a:solidFill>
                            <a:schemeClr val="tx1"/>
                          </a:solidFill>
                        </a:rPr>
                        <a:t>UPDATE 15/01/25 query if John has followed up to confirm by email</a:t>
                      </a:r>
                    </a:p>
                  </a:txBody>
                  <a:tcPr/>
                </a:tc>
                <a:tc>
                  <a:txBody>
                    <a:bodyPr/>
                    <a:lstStyle/>
                    <a:p>
                      <a:r>
                        <a:rPr lang="en-US" sz="1200" dirty="0">
                          <a:solidFill>
                            <a:schemeClr val="tx1"/>
                          </a:solidFill>
                        </a:rPr>
                        <a:t>Chris Gilfillan, John</a:t>
                      </a:r>
                    </a:p>
                  </a:txBody>
                  <a:tcPr/>
                </a:tc>
                <a:extLst>
                  <a:ext uri="{0D108BD9-81ED-4DB2-BD59-A6C34878D82A}">
                    <a16:rowId xmlns:a16="http://schemas.microsoft.com/office/drawing/2014/main" val="1077668606"/>
                  </a:ext>
                </a:extLst>
              </a:tr>
              <a:tr h="311996">
                <a:tc>
                  <a:txBody>
                    <a:bodyPr/>
                    <a:lstStyle/>
                    <a:p>
                      <a:r>
                        <a:rPr lang="en-US" sz="1200" dirty="0"/>
                        <a:t>16</a:t>
                      </a:r>
                    </a:p>
                  </a:txBody>
                  <a:tcPr/>
                </a:tc>
                <a:tc>
                  <a:txBody>
                    <a:bodyPr/>
                    <a:lstStyle/>
                    <a:p>
                      <a:r>
                        <a:rPr lang="en-US" sz="900" dirty="0">
                          <a:solidFill>
                            <a:schemeClr val="tx1"/>
                          </a:solidFill>
                        </a:rPr>
                        <a:t>Sale of stock PCC branded clothing</a:t>
                      </a:r>
                    </a:p>
                  </a:txBody>
                  <a:tcPr/>
                </a:tc>
                <a:tc>
                  <a:txBody>
                    <a:bodyPr/>
                    <a:lstStyle/>
                    <a:p>
                      <a:r>
                        <a:rPr lang="en-US" sz="900" dirty="0">
                          <a:solidFill>
                            <a:schemeClr val="tx1"/>
                          </a:solidFill>
                        </a:rPr>
                        <a:t>Publicise on FB and email </a:t>
                      </a:r>
                    </a:p>
                    <a:p>
                      <a:r>
                        <a:rPr lang="en-US" sz="900" dirty="0">
                          <a:solidFill>
                            <a:schemeClr val="tx1"/>
                          </a:solidFill>
                        </a:rPr>
                        <a:t>UPDATE 15/01/25  - </a:t>
                      </a:r>
                      <a:r>
                        <a:rPr lang="en-GB" sz="900" b="0" i="0" kern="1200" dirty="0">
                          <a:solidFill>
                            <a:schemeClr val="dk1"/>
                          </a:solidFill>
                          <a:effectLst/>
                          <a:latin typeface="+mn-lt"/>
                          <a:ea typeface="+mn-ea"/>
                          <a:cs typeface="+mn-cs"/>
                        </a:rPr>
                        <a:t>we have had a couple of boxes of clothing for several years – trial sizes from 2019 and unsolicited items from </a:t>
                      </a:r>
                      <a:r>
                        <a:rPr lang="en-GB" sz="900" b="0" i="0" kern="1200" dirty="0" err="1">
                          <a:solidFill>
                            <a:schemeClr val="dk1"/>
                          </a:solidFill>
                          <a:effectLst/>
                          <a:latin typeface="+mn-lt"/>
                          <a:ea typeface="+mn-ea"/>
                          <a:cs typeface="+mn-cs"/>
                        </a:rPr>
                        <a:t>Saddledrunk</a:t>
                      </a:r>
                      <a:r>
                        <a:rPr lang="en-GB" sz="900" b="0" i="0" kern="1200" dirty="0">
                          <a:solidFill>
                            <a:schemeClr val="dk1"/>
                          </a:solidFill>
                          <a:effectLst/>
                          <a:latin typeface="+mn-lt"/>
                          <a:ea typeface="+mn-ea"/>
                          <a:cs typeface="+mn-cs"/>
                        </a:rPr>
                        <a:t>.  Agreed to Reduce the cost and put out at the </a:t>
                      </a:r>
                      <a:r>
                        <a:rPr lang="en-GB" sz="900" b="0" i="0" kern="1200" dirty="0" err="1">
                          <a:solidFill>
                            <a:schemeClr val="dk1"/>
                          </a:solidFill>
                          <a:effectLst/>
                          <a:latin typeface="+mn-lt"/>
                          <a:ea typeface="+mn-ea"/>
                          <a:cs typeface="+mn-cs"/>
                        </a:rPr>
                        <a:t>jumple</a:t>
                      </a:r>
                      <a:r>
                        <a:rPr lang="en-GB" sz="900" b="0" i="0" kern="1200" dirty="0">
                          <a:solidFill>
                            <a:schemeClr val="dk1"/>
                          </a:solidFill>
                          <a:effectLst/>
                          <a:latin typeface="+mn-lt"/>
                          <a:ea typeface="+mn-ea"/>
                          <a:cs typeface="+mn-cs"/>
                        </a:rPr>
                        <a:t> sale – stock itinerary of size kids sales – anything left over publicise to members.</a:t>
                      </a:r>
                    </a:p>
                    <a:p>
                      <a:endParaRPr lang="en-US" sz="900" dirty="0">
                        <a:solidFill>
                          <a:schemeClr val="tx1"/>
                        </a:solidFill>
                        <a:highlight>
                          <a:srgbClr val="FFFF00"/>
                        </a:highlight>
                      </a:endParaRPr>
                    </a:p>
                  </a:txBody>
                  <a:tcPr/>
                </a:tc>
                <a:tc>
                  <a:txBody>
                    <a:bodyPr/>
                    <a:lstStyle/>
                    <a:p>
                      <a:r>
                        <a:rPr lang="en-US" sz="1200" dirty="0">
                          <a:solidFill>
                            <a:schemeClr val="tx1"/>
                          </a:solidFill>
                        </a:rPr>
                        <a:t>John</a:t>
                      </a:r>
                    </a:p>
                  </a:txBody>
                  <a:tcPr/>
                </a:tc>
                <a:extLst>
                  <a:ext uri="{0D108BD9-81ED-4DB2-BD59-A6C34878D82A}">
                    <a16:rowId xmlns:a16="http://schemas.microsoft.com/office/drawing/2014/main" val="411968740"/>
                  </a:ext>
                </a:extLst>
              </a:tr>
              <a:tr h="311996">
                <a:tc>
                  <a:txBody>
                    <a:bodyPr/>
                    <a:lstStyle/>
                    <a:p>
                      <a:r>
                        <a:rPr lang="en-US" sz="1200" dirty="0"/>
                        <a:t>17</a:t>
                      </a:r>
                    </a:p>
                  </a:txBody>
                  <a:tcPr/>
                </a:tc>
                <a:tc>
                  <a:txBody>
                    <a:bodyPr/>
                    <a:lstStyle/>
                    <a:p>
                      <a:r>
                        <a:rPr lang="en-US" sz="900" dirty="0">
                          <a:solidFill>
                            <a:schemeClr val="tx1"/>
                          </a:solidFill>
                        </a:rPr>
                        <a:t>Club development</a:t>
                      </a:r>
                    </a:p>
                  </a:txBody>
                  <a:tcPr/>
                </a:tc>
                <a:tc>
                  <a:txBody>
                    <a:bodyPr/>
                    <a:lstStyle/>
                    <a:p>
                      <a:r>
                        <a:rPr lang="en-US" sz="900" dirty="0">
                          <a:solidFill>
                            <a:schemeClr val="tx1"/>
                          </a:solidFill>
                        </a:rPr>
                        <a:t>Kate Jackson pushing for full blown return of “Dirt Crits” at Glentress.   We could support a very low key event supported by KICC etc.</a:t>
                      </a:r>
                    </a:p>
                    <a:p>
                      <a:r>
                        <a:rPr lang="en-US" sz="900" dirty="0">
                          <a:solidFill>
                            <a:schemeClr val="tx1"/>
                          </a:solidFill>
                        </a:rPr>
                        <a:t>UPDATE 15/01/25 Scott to update </a:t>
                      </a:r>
                    </a:p>
                  </a:txBody>
                  <a:tcPr/>
                </a:tc>
                <a:tc>
                  <a:txBody>
                    <a:bodyPr/>
                    <a:lstStyle/>
                    <a:p>
                      <a:r>
                        <a:rPr lang="en-US" sz="1200" dirty="0">
                          <a:solidFill>
                            <a:schemeClr val="tx1"/>
                          </a:solidFill>
                        </a:rPr>
                        <a:t>Claire/ to Liaise with Kate.  </a:t>
                      </a:r>
                    </a:p>
                  </a:txBody>
                  <a:tcPr/>
                </a:tc>
                <a:extLst>
                  <a:ext uri="{0D108BD9-81ED-4DB2-BD59-A6C34878D82A}">
                    <a16:rowId xmlns:a16="http://schemas.microsoft.com/office/drawing/2014/main" val="1597556523"/>
                  </a:ext>
                </a:extLst>
              </a:tr>
              <a:tr h="311996">
                <a:tc>
                  <a:txBody>
                    <a:bodyPr/>
                    <a:lstStyle/>
                    <a:p>
                      <a:r>
                        <a:rPr lang="en-US" sz="1200" dirty="0"/>
                        <a:t>18</a:t>
                      </a:r>
                    </a:p>
                  </a:txBody>
                  <a:tcPr/>
                </a:tc>
                <a:tc>
                  <a:txBody>
                    <a:bodyPr/>
                    <a:lstStyle/>
                    <a:p>
                      <a:r>
                        <a:rPr lang="en-US" sz="900" dirty="0">
                          <a:solidFill>
                            <a:schemeClr val="tx1"/>
                          </a:solidFill>
                        </a:rPr>
                        <a:t>Draft 2025 budget of club finances needed.</a:t>
                      </a:r>
                    </a:p>
                  </a:txBody>
                  <a:tcPr/>
                </a:tc>
                <a:tc>
                  <a:txBody>
                    <a:bodyPr/>
                    <a:lstStyle/>
                    <a:p>
                      <a:r>
                        <a:rPr lang="en-US" sz="900" dirty="0">
                          <a:solidFill>
                            <a:schemeClr val="tx1"/>
                          </a:solidFill>
                        </a:rPr>
                        <a:t>Need an outline of how we think 2025 will pan out financially</a:t>
                      </a:r>
                    </a:p>
                    <a:p>
                      <a:r>
                        <a:rPr lang="en-US" sz="900" dirty="0">
                          <a:solidFill>
                            <a:schemeClr val="tx1"/>
                          </a:solidFill>
                        </a:rPr>
                        <a:t>UPDATE 15/01/25  to follow up at next  meeting </a:t>
                      </a:r>
                    </a:p>
                  </a:txBody>
                  <a:tcPr/>
                </a:tc>
                <a:tc>
                  <a:txBody>
                    <a:bodyPr/>
                    <a:lstStyle/>
                    <a:p>
                      <a:r>
                        <a:rPr lang="en-US" sz="900" dirty="0">
                          <a:solidFill>
                            <a:schemeClr val="tx1"/>
                          </a:solidFill>
                        </a:rPr>
                        <a:t>Roy</a:t>
                      </a:r>
                    </a:p>
                  </a:txBody>
                  <a:tcPr/>
                </a:tc>
                <a:extLst>
                  <a:ext uri="{0D108BD9-81ED-4DB2-BD59-A6C34878D82A}">
                    <a16:rowId xmlns:a16="http://schemas.microsoft.com/office/drawing/2014/main" val="3486402179"/>
                  </a:ext>
                </a:extLst>
              </a:tr>
              <a:tr h="311996">
                <a:tc>
                  <a:txBody>
                    <a:bodyPr/>
                    <a:lstStyle/>
                    <a:p>
                      <a:r>
                        <a:rPr lang="en-US" sz="1200" dirty="0"/>
                        <a:t>19</a:t>
                      </a:r>
                    </a:p>
                  </a:txBody>
                  <a:tcPr/>
                </a:tc>
                <a:tc>
                  <a:txBody>
                    <a:bodyPr/>
                    <a:lstStyle/>
                    <a:p>
                      <a:r>
                        <a:rPr lang="en-US" sz="900" dirty="0">
                          <a:solidFill>
                            <a:schemeClr val="tx1"/>
                          </a:solidFill>
                        </a:rPr>
                        <a:t>Tweed Valley Sportive </a:t>
                      </a:r>
                    </a:p>
                  </a:txBody>
                  <a:tcPr/>
                </a:tc>
                <a:tc>
                  <a:txBody>
                    <a:bodyPr/>
                    <a:lstStyle/>
                    <a:p>
                      <a:r>
                        <a:rPr lang="en-US" sz="900" dirty="0">
                          <a:solidFill>
                            <a:schemeClr val="tx1"/>
                          </a:solidFill>
                        </a:rPr>
                        <a:t>Investigate having food wagon etc. at the finish</a:t>
                      </a:r>
                    </a:p>
                    <a:p>
                      <a:r>
                        <a:rPr lang="en-US" sz="900" dirty="0">
                          <a:solidFill>
                            <a:schemeClr val="tx1"/>
                          </a:solidFill>
                        </a:rPr>
                        <a:t>UPDATE 15/01/25  tbc</a:t>
                      </a:r>
                    </a:p>
                  </a:txBody>
                  <a:tcPr/>
                </a:tc>
                <a:tc>
                  <a:txBody>
                    <a:bodyPr/>
                    <a:lstStyle/>
                    <a:p>
                      <a:r>
                        <a:rPr lang="en-US" sz="900" dirty="0">
                          <a:solidFill>
                            <a:schemeClr val="tx1"/>
                          </a:solidFill>
                        </a:rPr>
                        <a:t>Chris Gilfillan</a:t>
                      </a:r>
                    </a:p>
                  </a:txBody>
                  <a:tcPr/>
                </a:tc>
                <a:extLst>
                  <a:ext uri="{0D108BD9-81ED-4DB2-BD59-A6C34878D82A}">
                    <a16:rowId xmlns:a16="http://schemas.microsoft.com/office/drawing/2014/main" val="1859578927"/>
                  </a:ext>
                </a:extLst>
              </a:tr>
              <a:tr h="311996">
                <a:tc>
                  <a:txBody>
                    <a:bodyPr/>
                    <a:lstStyle/>
                    <a:p>
                      <a:r>
                        <a:rPr lang="en-US" sz="1200" dirty="0"/>
                        <a:t>20</a:t>
                      </a:r>
                    </a:p>
                  </a:txBody>
                  <a:tcPr/>
                </a:tc>
                <a:tc>
                  <a:txBody>
                    <a:bodyPr/>
                    <a:lstStyle/>
                    <a:p>
                      <a:r>
                        <a:rPr lang="en-US" sz="900" dirty="0">
                          <a:solidFill>
                            <a:schemeClr val="tx1"/>
                          </a:solidFill>
                        </a:rPr>
                        <a:t>Saturday gravel rides</a:t>
                      </a:r>
                    </a:p>
                  </a:txBody>
                  <a:tcPr/>
                </a:tc>
                <a:tc>
                  <a:txBody>
                    <a:bodyPr/>
                    <a:lstStyle/>
                    <a:p>
                      <a:r>
                        <a:rPr lang="en-US" sz="900" dirty="0">
                          <a:solidFill>
                            <a:schemeClr val="tx1"/>
                          </a:solidFill>
                        </a:rPr>
                        <a:t>Advertise rides via FB and website</a:t>
                      </a:r>
                    </a:p>
                    <a:p>
                      <a:r>
                        <a:rPr lang="en-US" sz="900" dirty="0">
                          <a:solidFill>
                            <a:schemeClr val="tx1"/>
                          </a:solidFill>
                        </a:rPr>
                        <a:t>UPDATE 15/01/25  - Scott to start these rides in February once a month due to Kids club commitments.</a:t>
                      </a:r>
                    </a:p>
                  </a:txBody>
                  <a:tcPr/>
                </a:tc>
                <a:tc>
                  <a:txBody>
                    <a:bodyPr/>
                    <a:lstStyle/>
                    <a:p>
                      <a:r>
                        <a:rPr lang="en-US" sz="900" dirty="0">
                          <a:solidFill>
                            <a:schemeClr val="tx1"/>
                          </a:solidFill>
                        </a:rPr>
                        <a:t>Scott</a:t>
                      </a:r>
                    </a:p>
                  </a:txBody>
                  <a:tcPr/>
                </a:tc>
                <a:extLst>
                  <a:ext uri="{0D108BD9-81ED-4DB2-BD59-A6C34878D82A}">
                    <a16:rowId xmlns:a16="http://schemas.microsoft.com/office/drawing/2014/main" val="3195984144"/>
                  </a:ext>
                </a:extLst>
              </a:tr>
              <a:tr h="311996">
                <a:tc>
                  <a:txBody>
                    <a:bodyPr/>
                    <a:lstStyle/>
                    <a:p>
                      <a:endParaRPr lang="en-US" sz="1200" dirty="0"/>
                    </a:p>
                  </a:txBody>
                  <a:tcPr/>
                </a:tc>
                <a:tc>
                  <a:txBody>
                    <a:bodyPr/>
                    <a:lstStyle/>
                    <a:p>
                      <a:endParaRPr lang="en-US" sz="1200" dirty="0">
                        <a:solidFill>
                          <a:schemeClr val="tx1"/>
                        </a:solidFill>
                      </a:endParaRPr>
                    </a:p>
                  </a:txBody>
                  <a:tcPr/>
                </a:tc>
                <a:tc>
                  <a:txBody>
                    <a:bodyPr/>
                    <a:lstStyle/>
                    <a:p>
                      <a:endParaRPr lang="en-US" sz="1200" dirty="0">
                        <a:solidFill>
                          <a:schemeClr val="tx1"/>
                        </a:solidFill>
                      </a:endParaRPr>
                    </a:p>
                  </a:txBody>
                  <a:tcPr/>
                </a:tc>
                <a:tc>
                  <a:txBody>
                    <a:bodyPr/>
                    <a:lstStyle/>
                    <a:p>
                      <a:endParaRPr lang="en-US" sz="1200" dirty="0">
                        <a:solidFill>
                          <a:schemeClr val="tx1"/>
                        </a:solidFill>
                      </a:endParaRPr>
                    </a:p>
                  </a:txBody>
                  <a:tcPr/>
                </a:tc>
                <a:extLst>
                  <a:ext uri="{0D108BD9-81ED-4DB2-BD59-A6C34878D82A}">
                    <a16:rowId xmlns:a16="http://schemas.microsoft.com/office/drawing/2014/main" val="4255710144"/>
                  </a:ext>
                </a:extLst>
              </a:tr>
            </a:tbl>
          </a:graphicData>
        </a:graphic>
      </p:graphicFrame>
      <p:sp>
        <p:nvSpPr>
          <p:cNvPr id="6" name="Slide Number Placeholder 5">
            <a:extLst>
              <a:ext uri="{FF2B5EF4-FFF2-40B4-BE49-F238E27FC236}">
                <a16:creationId xmlns:a16="http://schemas.microsoft.com/office/drawing/2014/main" id="{1E0CF73B-6EC6-0651-2A9C-1270496D116D}"/>
              </a:ext>
            </a:extLst>
          </p:cNvPr>
          <p:cNvSpPr>
            <a:spLocks noGrp="1"/>
          </p:cNvSpPr>
          <p:nvPr>
            <p:ph type="sldNum" sz="quarter" idx="12"/>
          </p:nvPr>
        </p:nvSpPr>
        <p:spPr/>
        <p:txBody>
          <a:bodyPr/>
          <a:lstStyle/>
          <a:p>
            <a:fld id="{58241D35-DF87-BF46-9EF8-F3BBBA942A9A}" type="slidenum">
              <a:rPr lang="en-US" smtClean="0"/>
              <a:t>5</a:t>
            </a:fld>
            <a:endParaRPr lang="en-US" dirty="0"/>
          </a:p>
        </p:txBody>
      </p:sp>
      <p:sp>
        <p:nvSpPr>
          <p:cNvPr id="2" name="Footer Placeholder 1">
            <a:extLst>
              <a:ext uri="{FF2B5EF4-FFF2-40B4-BE49-F238E27FC236}">
                <a16:creationId xmlns:a16="http://schemas.microsoft.com/office/drawing/2014/main" id="{7724B1EF-A904-A76E-7E5C-A511419F3C22}"/>
              </a:ext>
            </a:extLst>
          </p:cNvPr>
          <p:cNvSpPr>
            <a:spLocks noGrp="1"/>
          </p:cNvSpPr>
          <p:nvPr>
            <p:ph type="ftr" sz="quarter" idx="11"/>
          </p:nvPr>
        </p:nvSpPr>
        <p:spPr/>
        <p:txBody>
          <a:bodyPr/>
          <a:lstStyle/>
          <a:p>
            <a:r>
              <a:rPr lang="en-GB"/>
              <a:t>15-01-2025 PCC Committee meeting notes</a:t>
            </a:r>
            <a:endParaRPr lang="en-US" dirty="0"/>
          </a:p>
        </p:txBody>
      </p:sp>
    </p:spTree>
    <p:extLst>
      <p:ext uri="{BB962C8B-B14F-4D97-AF65-F5344CB8AC3E}">
        <p14:creationId xmlns:p14="http://schemas.microsoft.com/office/powerpoint/2010/main" val="1588019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43EB3-9A95-639E-5D27-CCF0F321230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31B4EA5-8466-833E-4985-2C95D2791D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a:extLst>
              <a:ext uri="{FF2B5EF4-FFF2-40B4-BE49-F238E27FC236}">
                <a16:creationId xmlns:a16="http://schemas.microsoft.com/office/drawing/2014/main" id="{7E1B2BA1-04A2-F93F-E4BE-730973AE8CD3}"/>
              </a:ext>
            </a:extLst>
          </p:cNvPr>
          <p:cNvGraphicFramePr>
            <a:graphicFrameLocks noGrp="1"/>
          </p:cNvGraphicFramePr>
          <p:nvPr>
            <p:extLst>
              <p:ext uri="{D42A27DB-BD31-4B8C-83A1-F6EECF244321}">
                <p14:modId xmlns:p14="http://schemas.microsoft.com/office/powerpoint/2010/main" val="3400506775"/>
              </p:ext>
            </p:extLst>
          </p:nvPr>
        </p:nvGraphicFramePr>
        <p:xfrm>
          <a:off x="510139" y="1157107"/>
          <a:ext cx="11397805" cy="3657600"/>
        </p:xfrm>
        <a:graphic>
          <a:graphicData uri="http://schemas.openxmlformats.org/drawingml/2006/table">
            <a:tbl>
              <a:tblPr firstRow="1" bandRow="1">
                <a:tableStyleId>{5C22544A-7EE6-4342-B048-85BDC9FD1C3A}</a:tableStyleId>
              </a:tblPr>
              <a:tblGrid>
                <a:gridCol w="572041">
                  <a:extLst>
                    <a:ext uri="{9D8B030D-6E8A-4147-A177-3AD203B41FA5}">
                      <a16:colId xmlns:a16="http://schemas.microsoft.com/office/drawing/2014/main" val="1594945921"/>
                    </a:ext>
                  </a:extLst>
                </a:gridCol>
                <a:gridCol w="2151674">
                  <a:extLst>
                    <a:ext uri="{9D8B030D-6E8A-4147-A177-3AD203B41FA5}">
                      <a16:colId xmlns:a16="http://schemas.microsoft.com/office/drawing/2014/main" val="20000"/>
                    </a:ext>
                  </a:extLst>
                </a:gridCol>
                <a:gridCol w="6222380">
                  <a:extLst>
                    <a:ext uri="{9D8B030D-6E8A-4147-A177-3AD203B41FA5}">
                      <a16:colId xmlns:a16="http://schemas.microsoft.com/office/drawing/2014/main" val="20001"/>
                    </a:ext>
                  </a:extLst>
                </a:gridCol>
                <a:gridCol w="2451710">
                  <a:extLst>
                    <a:ext uri="{9D8B030D-6E8A-4147-A177-3AD203B41FA5}">
                      <a16:colId xmlns:a16="http://schemas.microsoft.com/office/drawing/2014/main" val="20002"/>
                    </a:ext>
                  </a:extLst>
                </a:gridCol>
              </a:tblGrid>
              <a:tr h="352920">
                <a:tc>
                  <a:txBody>
                    <a:bodyPr/>
                    <a:lstStyle/>
                    <a:p>
                      <a:r>
                        <a:rPr lang="en-US" dirty="0"/>
                        <a:t>Ref</a:t>
                      </a:r>
                    </a:p>
                  </a:txBody>
                  <a:tcPr/>
                </a:tc>
                <a:tc>
                  <a:txBody>
                    <a:bodyPr/>
                    <a:lstStyle/>
                    <a:p>
                      <a:r>
                        <a:rPr lang="en-US" dirty="0"/>
                        <a:t>General</a:t>
                      </a:r>
                      <a:r>
                        <a:rPr lang="en-US" baseline="0" dirty="0"/>
                        <a:t> </a:t>
                      </a:r>
                      <a:r>
                        <a:rPr lang="en-US" dirty="0"/>
                        <a:t> Actions</a:t>
                      </a:r>
                    </a:p>
                  </a:txBody>
                  <a:tcPr/>
                </a:tc>
                <a:tc>
                  <a:txBody>
                    <a:bodyPr/>
                    <a:lstStyle/>
                    <a:p>
                      <a:r>
                        <a:rPr lang="en-US" dirty="0"/>
                        <a:t>Comments</a:t>
                      </a:r>
                    </a:p>
                  </a:txBody>
                  <a:tcPr/>
                </a:tc>
                <a:tc>
                  <a:txBody>
                    <a:bodyPr/>
                    <a:lstStyle/>
                    <a:p>
                      <a:r>
                        <a:rPr lang="en-US" dirty="0"/>
                        <a:t>Actions</a:t>
                      </a:r>
                    </a:p>
                  </a:txBody>
                  <a:tcPr/>
                </a:tc>
                <a:extLst>
                  <a:ext uri="{0D108BD9-81ED-4DB2-BD59-A6C34878D82A}">
                    <a16:rowId xmlns:a16="http://schemas.microsoft.com/office/drawing/2014/main" val="10000"/>
                  </a:ext>
                </a:extLst>
              </a:tr>
              <a:tr h="311996">
                <a:tc>
                  <a:txBody>
                    <a:bodyPr/>
                    <a:lstStyle/>
                    <a:p>
                      <a:r>
                        <a:rPr lang="en-US" sz="1200" dirty="0"/>
                        <a:t>21</a:t>
                      </a:r>
                    </a:p>
                  </a:txBody>
                  <a:tcPr/>
                </a:tc>
                <a:tc>
                  <a:txBody>
                    <a:bodyPr/>
                    <a:lstStyle/>
                    <a:p>
                      <a:r>
                        <a:rPr lang="en-US" sz="1200" dirty="0">
                          <a:solidFill>
                            <a:schemeClr val="tx1"/>
                          </a:solidFill>
                        </a:rPr>
                        <a:t>Borders Trophy</a:t>
                      </a:r>
                    </a:p>
                  </a:txBody>
                  <a:tcPr/>
                </a:tc>
                <a:tc>
                  <a:txBody>
                    <a:bodyPr/>
                    <a:lstStyle/>
                    <a:p>
                      <a:r>
                        <a:rPr lang="en-US" sz="1200" dirty="0">
                          <a:solidFill>
                            <a:schemeClr val="tx1"/>
                          </a:solidFill>
                        </a:rPr>
                        <a:t>IN PROGRESS Can we get our riders to take part in the Borders Trophy league? Traditionally run by Gala Cycling Club, Hawick Cycling Club, Kelso Wheelers, Berwick Wheelers, Musselburgh Roads Cycle Club and Auchencrow Thistle.  We would probably have to run an event.</a:t>
                      </a:r>
                    </a:p>
                    <a:p>
                      <a:r>
                        <a:rPr lang="en-US" sz="1200" dirty="0">
                          <a:solidFill>
                            <a:schemeClr val="tx1"/>
                          </a:solidFill>
                        </a:rPr>
                        <a:t>UPDATE 15/01/25: John has contacted the various borders club secretaries and not much success at present.  To chase up. Decision for Kevin </a:t>
                      </a:r>
                    </a:p>
                  </a:txBody>
                  <a:tcPr/>
                </a:tc>
                <a:tc>
                  <a:txBody>
                    <a:bodyPr/>
                    <a:lstStyle/>
                    <a:p>
                      <a:r>
                        <a:rPr lang="en-US" sz="1200" dirty="0">
                          <a:solidFill>
                            <a:schemeClr val="tx1"/>
                          </a:solidFill>
                        </a:rPr>
                        <a:t>John</a:t>
                      </a:r>
                    </a:p>
                  </a:txBody>
                  <a:tcPr/>
                </a:tc>
                <a:extLst>
                  <a:ext uri="{0D108BD9-81ED-4DB2-BD59-A6C34878D82A}">
                    <a16:rowId xmlns:a16="http://schemas.microsoft.com/office/drawing/2014/main" val="10014"/>
                  </a:ext>
                </a:extLst>
              </a:tr>
              <a:tr h="311996">
                <a:tc>
                  <a:txBody>
                    <a:bodyPr/>
                    <a:lstStyle/>
                    <a:p>
                      <a:r>
                        <a:rPr lang="en-US" sz="1200" dirty="0"/>
                        <a:t>22</a:t>
                      </a:r>
                    </a:p>
                  </a:txBody>
                  <a:tcPr/>
                </a:tc>
                <a:tc>
                  <a:txBody>
                    <a:bodyPr/>
                    <a:lstStyle/>
                    <a:p>
                      <a:r>
                        <a:rPr lang="en-US" sz="1200" dirty="0">
                          <a:solidFill>
                            <a:schemeClr val="tx1"/>
                          </a:solidFill>
                        </a:rPr>
                        <a:t>Multi use path maintenance</a:t>
                      </a:r>
                    </a:p>
                  </a:txBody>
                  <a:tcPr/>
                </a:tc>
                <a:tc>
                  <a:txBody>
                    <a:bodyPr/>
                    <a:lstStyle/>
                    <a:p>
                      <a:r>
                        <a:rPr lang="en-US" sz="1200" dirty="0">
                          <a:solidFill>
                            <a:schemeClr val="tx1"/>
                          </a:solidFill>
                        </a:rPr>
                        <a:t>Promote the maintenance path groups to the membership.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UPDATE 15/01/25: To follow up this on social media and email to members soon.  To set up Facebook requests  to </a:t>
                      </a:r>
                      <a:r>
                        <a:rPr lang="en-US" sz="1200" dirty="0" err="1">
                          <a:solidFill>
                            <a:schemeClr val="tx1"/>
                          </a:solidFill>
                        </a:rPr>
                        <a:t>publicise</a:t>
                      </a:r>
                      <a:r>
                        <a:rPr lang="en-US" sz="1200" dirty="0">
                          <a:solidFill>
                            <a:schemeClr val="tx1"/>
                          </a:solidFill>
                        </a:rPr>
                        <a:t> for volunteers.</a:t>
                      </a:r>
                    </a:p>
                  </a:txBody>
                  <a:tcPr/>
                </a:tc>
                <a:tc>
                  <a:txBody>
                    <a:bodyPr/>
                    <a:lstStyle/>
                    <a:p>
                      <a:r>
                        <a:rPr lang="en-US" sz="1200" dirty="0">
                          <a:solidFill>
                            <a:schemeClr val="tx1"/>
                          </a:solidFill>
                        </a:rPr>
                        <a:t>John/Claire</a:t>
                      </a:r>
                    </a:p>
                  </a:txBody>
                  <a:tcPr/>
                </a:tc>
                <a:extLst>
                  <a:ext uri="{0D108BD9-81ED-4DB2-BD59-A6C34878D82A}">
                    <a16:rowId xmlns:a16="http://schemas.microsoft.com/office/drawing/2014/main" val="730616444"/>
                  </a:ext>
                </a:extLst>
              </a:tr>
              <a:tr h="311996">
                <a:tc>
                  <a:txBody>
                    <a:bodyPr/>
                    <a:lstStyle/>
                    <a:p>
                      <a:r>
                        <a:rPr lang="en-US" sz="1200" dirty="0"/>
                        <a:t>23</a:t>
                      </a:r>
                    </a:p>
                  </a:txBody>
                  <a:tcPr/>
                </a:tc>
                <a:tc>
                  <a:txBody>
                    <a:bodyPr/>
                    <a:lstStyle/>
                    <a:p>
                      <a:r>
                        <a:rPr lang="en-US" sz="1200" dirty="0">
                          <a:solidFill>
                            <a:schemeClr val="tx1"/>
                          </a:solidFill>
                        </a:rPr>
                        <a:t>British Cycling Membership</a:t>
                      </a:r>
                    </a:p>
                  </a:txBody>
                  <a:tcPr/>
                </a:tc>
                <a:tc>
                  <a:txBody>
                    <a:bodyPr/>
                    <a:lstStyle/>
                    <a:p>
                      <a:r>
                        <a:rPr lang="en-US" sz="1200" dirty="0">
                          <a:solidFill>
                            <a:schemeClr val="tx1"/>
                          </a:solidFill>
                        </a:rPr>
                        <a:t>IN PROGRESS: We have 7 free memberships, of which 4 are for the Officers of the club and 3 for our most active coaches. Need to identify the coaches.</a:t>
                      </a:r>
                    </a:p>
                    <a:p>
                      <a:r>
                        <a:rPr lang="en-US" sz="1200" dirty="0">
                          <a:solidFill>
                            <a:schemeClr val="tx1"/>
                          </a:solidFill>
                        </a:rPr>
                        <a:t>Update 15/01/25: In progress – John circulated template from BC to complete for membership details awaiting response and we need to nominate 3 coaches.  To query about who that apply for coaches.  Club Officers still outstanding.</a:t>
                      </a:r>
                    </a:p>
                  </a:txBody>
                  <a:tcPr/>
                </a:tc>
                <a:tc>
                  <a:txBody>
                    <a:bodyPr/>
                    <a:lstStyle/>
                    <a:p>
                      <a:r>
                        <a:rPr lang="en-US" sz="1200" dirty="0">
                          <a:solidFill>
                            <a:schemeClr val="tx1"/>
                          </a:solidFill>
                        </a:rPr>
                        <a:t>John and Scott</a:t>
                      </a:r>
                    </a:p>
                  </a:txBody>
                  <a:tcPr/>
                </a:tc>
                <a:extLst>
                  <a:ext uri="{0D108BD9-81ED-4DB2-BD59-A6C34878D82A}">
                    <a16:rowId xmlns:a16="http://schemas.microsoft.com/office/drawing/2014/main" val="221532886"/>
                  </a:ext>
                </a:extLst>
              </a:tr>
              <a:tr h="311996">
                <a:tc>
                  <a:txBody>
                    <a:bodyPr/>
                    <a:lstStyle/>
                    <a:p>
                      <a:r>
                        <a:rPr lang="en-US" sz="1200" dirty="0"/>
                        <a:t>24</a:t>
                      </a:r>
                    </a:p>
                  </a:txBody>
                  <a:tcPr/>
                </a:tc>
                <a:tc>
                  <a:txBody>
                    <a:bodyPr/>
                    <a:lstStyle/>
                    <a:p>
                      <a:r>
                        <a:rPr lang="en-GB" sz="1200" dirty="0">
                          <a:solidFill>
                            <a:schemeClr val="tx1"/>
                          </a:solidFill>
                        </a:rPr>
                        <a:t>Social media.</a:t>
                      </a:r>
                      <a:endParaRPr lang="en-US" sz="1200" dirty="0">
                        <a:solidFill>
                          <a:schemeClr val="tx1"/>
                        </a:solidFill>
                      </a:endParaRPr>
                    </a:p>
                  </a:txBody>
                  <a:tcPr/>
                </a:tc>
                <a:tc>
                  <a:txBody>
                    <a:bodyPr/>
                    <a:lstStyle/>
                    <a:p>
                      <a:r>
                        <a:rPr lang="en-GB" sz="1200" dirty="0">
                          <a:solidFill>
                            <a:schemeClr val="tx1"/>
                          </a:solidFill>
                        </a:rPr>
                        <a:t>COMPLETED: PCC social media support volunteer for Claire</a:t>
                      </a:r>
                    </a:p>
                    <a:p>
                      <a:r>
                        <a:rPr lang="en-GB" sz="1200" dirty="0">
                          <a:solidFill>
                            <a:schemeClr val="tx1"/>
                          </a:solidFill>
                        </a:rPr>
                        <a:t>Update 15/01/25 : Heather Steele has confirmed support.  Claire and Hannah to schedule a meeting to get started. Tom has offered to help out with social media.  </a:t>
                      </a:r>
                      <a:endParaRPr lang="en-US" sz="1200" dirty="0">
                        <a:solidFill>
                          <a:schemeClr val="tx1"/>
                        </a:solidFill>
                      </a:endParaRPr>
                    </a:p>
                  </a:txBody>
                  <a:tcPr/>
                </a:tc>
                <a:tc>
                  <a:txBody>
                    <a:bodyPr/>
                    <a:lstStyle/>
                    <a:p>
                      <a:r>
                        <a:rPr lang="en-US" sz="1200" dirty="0">
                          <a:solidFill>
                            <a:schemeClr val="tx1"/>
                          </a:solidFill>
                        </a:rPr>
                        <a:t>Claire</a:t>
                      </a:r>
                    </a:p>
                  </a:txBody>
                  <a:tcPr/>
                </a:tc>
                <a:extLst>
                  <a:ext uri="{0D108BD9-81ED-4DB2-BD59-A6C34878D82A}">
                    <a16:rowId xmlns:a16="http://schemas.microsoft.com/office/drawing/2014/main" val="1399294784"/>
                  </a:ext>
                </a:extLst>
              </a:tr>
            </a:tbl>
          </a:graphicData>
        </a:graphic>
      </p:graphicFrame>
      <p:sp>
        <p:nvSpPr>
          <p:cNvPr id="3" name="Footer Placeholder 2">
            <a:extLst>
              <a:ext uri="{FF2B5EF4-FFF2-40B4-BE49-F238E27FC236}">
                <a16:creationId xmlns:a16="http://schemas.microsoft.com/office/drawing/2014/main" id="{67C1172F-7446-42C1-55D6-D84EF592F652}"/>
              </a:ext>
            </a:extLst>
          </p:cNvPr>
          <p:cNvSpPr>
            <a:spLocks noGrp="1"/>
          </p:cNvSpPr>
          <p:nvPr>
            <p:ph type="ftr" sz="quarter" idx="11"/>
          </p:nvPr>
        </p:nvSpPr>
        <p:spPr/>
        <p:txBody>
          <a:bodyPr/>
          <a:lstStyle/>
          <a:p>
            <a:r>
              <a:rPr lang="en-GB"/>
              <a:t>15-01-2025 PCC Committee meeting notes</a:t>
            </a:r>
            <a:endParaRPr lang="en-US" dirty="0"/>
          </a:p>
        </p:txBody>
      </p:sp>
      <p:sp>
        <p:nvSpPr>
          <p:cNvPr id="6" name="Slide Number Placeholder 5">
            <a:extLst>
              <a:ext uri="{FF2B5EF4-FFF2-40B4-BE49-F238E27FC236}">
                <a16:creationId xmlns:a16="http://schemas.microsoft.com/office/drawing/2014/main" id="{CB184C57-C756-7F49-BAF9-E68671C74971}"/>
              </a:ext>
            </a:extLst>
          </p:cNvPr>
          <p:cNvSpPr>
            <a:spLocks noGrp="1"/>
          </p:cNvSpPr>
          <p:nvPr>
            <p:ph type="sldNum" sz="quarter" idx="12"/>
          </p:nvPr>
        </p:nvSpPr>
        <p:spPr/>
        <p:txBody>
          <a:bodyPr/>
          <a:lstStyle/>
          <a:p>
            <a:fld id="{58241D35-DF87-BF46-9EF8-F3BBBA942A9A}" type="slidenum">
              <a:rPr lang="en-US" smtClean="0"/>
              <a:t>6</a:t>
            </a:fld>
            <a:endParaRPr lang="en-US" dirty="0"/>
          </a:p>
        </p:txBody>
      </p:sp>
    </p:spTree>
    <p:extLst>
      <p:ext uri="{BB962C8B-B14F-4D97-AF65-F5344CB8AC3E}">
        <p14:creationId xmlns:p14="http://schemas.microsoft.com/office/powerpoint/2010/main" val="2616947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43EB3-9A95-639E-5D27-CCF0F321230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31B4EA5-8466-833E-4985-2C95D2791D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a:extLst>
              <a:ext uri="{FF2B5EF4-FFF2-40B4-BE49-F238E27FC236}">
                <a16:creationId xmlns:a16="http://schemas.microsoft.com/office/drawing/2014/main" id="{7E1B2BA1-04A2-F93F-E4BE-730973AE8CD3}"/>
              </a:ext>
            </a:extLst>
          </p:cNvPr>
          <p:cNvGraphicFramePr>
            <a:graphicFrameLocks noGrp="1"/>
          </p:cNvGraphicFramePr>
          <p:nvPr>
            <p:extLst>
              <p:ext uri="{D42A27DB-BD31-4B8C-83A1-F6EECF244321}">
                <p14:modId xmlns:p14="http://schemas.microsoft.com/office/powerpoint/2010/main" val="1834679580"/>
              </p:ext>
            </p:extLst>
          </p:nvPr>
        </p:nvGraphicFramePr>
        <p:xfrm>
          <a:off x="539826" y="1157107"/>
          <a:ext cx="11368118" cy="5524076"/>
        </p:xfrm>
        <a:graphic>
          <a:graphicData uri="http://schemas.openxmlformats.org/drawingml/2006/table">
            <a:tbl>
              <a:tblPr firstRow="1" bandRow="1">
                <a:tableStyleId>{5C22544A-7EE6-4342-B048-85BDC9FD1C3A}</a:tableStyleId>
              </a:tblPr>
              <a:tblGrid>
                <a:gridCol w="542354">
                  <a:extLst>
                    <a:ext uri="{9D8B030D-6E8A-4147-A177-3AD203B41FA5}">
                      <a16:colId xmlns:a16="http://schemas.microsoft.com/office/drawing/2014/main" val="1594945921"/>
                    </a:ext>
                  </a:extLst>
                </a:gridCol>
                <a:gridCol w="2151674">
                  <a:extLst>
                    <a:ext uri="{9D8B030D-6E8A-4147-A177-3AD203B41FA5}">
                      <a16:colId xmlns:a16="http://schemas.microsoft.com/office/drawing/2014/main" val="20000"/>
                    </a:ext>
                  </a:extLst>
                </a:gridCol>
                <a:gridCol w="6222380">
                  <a:extLst>
                    <a:ext uri="{9D8B030D-6E8A-4147-A177-3AD203B41FA5}">
                      <a16:colId xmlns:a16="http://schemas.microsoft.com/office/drawing/2014/main" val="20001"/>
                    </a:ext>
                  </a:extLst>
                </a:gridCol>
                <a:gridCol w="2451710">
                  <a:extLst>
                    <a:ext uri="{9D8B030D-6E8A-4147-A177-3AD203B41FA5}">
                      <a16:colId xmlns:a16="http://schemas.microsoft.com/office/drawing/2014/main" val="20002"/>
                    </a:ext>
                  </a:extLst>
                </a:gridCol>
              </a:tblGrid>
              <a:tr h="293093">
                <a:tc>
                  <a:txBody>
                    <a:bodyPr/>
                    <a:lstStyle/>
                    <a:p>
                      <a:r>
                        <a:rPr lang="en-US" dirty="0"/>
                        <a:t>Ref</a:t>
                      </a:r>
                    </a:p>
                  </a:txBody>
                  <a:tcPr/>
                </a:tc>
                <a:tc>
                  <a:txBody>
                    <a:bodyPr/>
                    <a:lstStyle/>
                    <a:p>
                      <a:r>
                        <a:rPr lang="en-US" dirty="0"/>
                        <a:t>General</a:t>
                      </a:r>
                      <a:r>
                        <a:rPr lang="en-US" baseline="0" dirty="0"/>
                        <a:t> </a:t>
                      </a:r>
                      <a:r>
                        <a:rPr lang="en-US" dirty="0"/>
                        <a:t> Actions</a:t>
                      </a:r>
                    </a:p>
                  </a:txBody>
                  <a:tcPr/>
                </a:tc>
                <a:tc>
                  <a:txBody>
                    <a:bodyPr/>
                    <a:lstStyle/>
                    <a:p>
                      <a:r>
                        <a:rPr lang="en-US" dirty="0"/>
                        <a:t>Comments</a:t>
                      </a:r>
                    </a:p>
                  </a:txBody>
                  <a:tcPr/>
                </a:tc>
                <a:tc>
                  <a:txBody>
                    <a:bodyPr/>
                    <a:lstStyle/>
                    <a:p>
                      <a:r>
                        <a:rPr lang="en-US" dirty="0"/>
                        <a:t>Actions</a:t>
                      </a:r>
                    </a:p>
                  </a:txBody>
                  <a:tcPr/>
                </a:tc>
                <a:extLst>
                  <a:ext uri="{0D108BD9-81ED-4DB2-BD59-A6C34878D82A}">
                    <a16:rowId xmlns:a16="http://schemas.microsoft.com/office/drawing/2014/main" val="10000"/>
                  </a:ext>
                </a:extLst>
              </a:tr>
              <a:tr h="311996">
                <a:tc>
                  <a:txBody>
                    <a:bodyPr/>
                    <a:lstStyle/>
                    <a:p>
                      <a:r>
                        <a:rPr lang="en-US" sz="1200" dirty="0"/>
                        <a:t>25</a:t>
                      </a:r>
                    </a:p>
                  </a:txBody>
                  <a:tcPr/>
                </a:tc>
                <a:tc>
                  <a:txBody>
                    <a:bodyPr/>
                    <a:lstStyle/>
                    <a:p>
                      <a:r>
                        <a:rPr lang="en-GB" sz="1200" b="0" i="0" dirty="0">
                          <a:solidFill>
                            <a:srgbClr val="242424"/>
                          </a:solidFill>
                          <a:effectLst/>
                          <a:latin typeface="Aptos" panose="020B0004020202020204" pitchFamily="34" charset="0"/>
                        </a:rPr>
                        <a:t>Membership reminder for 2025 </a:t>
                      </a:r>
                      <a:endParaRPr lang="en-US"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solidFill>
                            <a:srgbClr val="242424"/>
                          </a:solidFill>
                          <a:effectLst/>
                          <a:latin typeface="Aptos" panose="020B0004020202020204" pitchFamily="34" charset="0"/>
                        </a:rPr>
                        <a:t>Email circulated; feels a little more complicated than last year. – follow up on sign up and send out reminder emails and social media – to query to reduce the data entry repeat rather renew – user experience .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solidFill>
                            <a:srgbClr val="242424"/>
                          </a:solidFill>
                          <a:effectLst/>
                          <a:latin typeface="Aptos" panose="020B0004020202020204" pitchFamily="34" charset="0"/>
                        </a:rPr>
                        <a:t>Feedback good update to only pay membership now rather than additional membership for kids club.  </a:t>
                      </a:r>
                    </a:p>
                  </a:txBody>
                  <a:tcPr/>
                </a:tc>
                <a:tc>
                  <a:txBody>
                    <a:bodyPr/>
                    <a:lstStyle/>
                    <a:p>
                      <a:r>
                        <a:rPr lang="en-US" sz="1200" dirty="0">
                          <a:solidFill>
                            <a:schemeClr val="tx1"/>
                          </a:solidFill>
                        </a:rPr>
                        <a:t>John</a:t>
                      </a:r>
                    </a:p>
                  </a:txBody>
                  <a:tcPr/>
                </a:tc>
                <a:extLst>
                  <a:ext uri="{0D108BD9-81ED-4DB2-BD59-A6C34878D82A}">
                    <a16:rowId xmlns:a16="http://schemas.microsoft.com/office/drawing/2014/main" val="3486402179"/>
                  </a:ext>
                </a:extLst>
              </a:tr>
              <a:tr h="311996">
                <a:tc>
                  <a:txBody>
                    <a:bodyPr/>
                    <a:lstStyle/>
                    <a:p>
                      <a:r>
                        <a:rPr lang="en-US" sz="1200" dirty="0"/>
                        <a:t>26</a:t>
                      </a:r>
                    </a:p>
                  </a:txBody>
                  <a:tcPr/>
                </a:tc>
                <a:tc>
                  <a:txBody>
                    <a:bodyPr/>
                    <a:lstStyle/>
                    <a:p>
                      <a:r>
                        <a:rPr lang="en-GB" sz="1200" b="0" i="0" dirty="0">
                          <a:solidFill>
                            <a:srgbClr val="242424"/>
                          </a:solidFill>
                          <a:effectLst/>
                          <a:latin typeface="Aptos" panose="020B0004020202020204" pitchFamily="34" charset="0"/>
                        </a:rPr>
                        <a:t>Life members of PCC</a:t>
                      </a:r>
                      <a:endParaRPr lang="en-US" sz="1200" dirty="0">
                        <a:solidFill>
                          <a:schemeClr val="tx1"/>
                        </a:solidFill>
                      </a:endParaRPr>
                    </a:p>
                  </a:txBody>
                  <a:tcPr/>
                </a:tc>
                <a:tc>
                  <a:txBody>
                    <a:bodyPr/>
                    <a:lstStyle/>
                    <a:p>
                      <a:r>
                        <a:rPr lang="en-GB" sz="1200" b="0" i="0" dirty="0">
                          <a:solidFill>
                            <a:srgbClr val="242424"/>
                          </a:solidFill>
                          <a:effectLst/>
                          <a:latin typeface="Aptos" panose="020B0004020202020204" pitchFamily="34" charset="0"/>
                        </a:rPr>
                        <a:t>, Certificates for Bill and Margaret Brown need to be sent – John and Andrew </a:t>
                      </a:r>
                      <a:endParaRPr lang="en-US" sz="1200" dirty="0">
                        <a:solidFill>
                          <a:schemeClr val="tx1"/>
                        </a:solidFill>
                      </a:endParaRPr>
                    </a:p>
                  </a:txBody>
                  <a:tcPr/>
                </a:tc>
                <a:tc>
                  <a:txBody>
                    <a:bodyPr/>
                    <a:lstStyle/>
                    <a:p>
                      <a:r>
                        <a:rPr lang="en-US" sz="1200" dirty="0">
                          <a:solidFill>
                            <a:schemeClr val="tx1"/>
                          </a:solidFill>
                        </a:rPr>
                        <a:t>John/Claire</a:t>
                      </a:r>
                    </a:p>
                  </a:txBody>
                  <a:tcPr/>
                </a:tc>
                <a:extLst>
                  <a:ext uri="{0D108BD9-81ED-4DB2-BD59-A6C34878D82A}">
                    <a16:rowId xmlns:a16="http://schemas.microsoft.com/office/drawing/2014/main" val="1859578927"/>
                  </a:ext>
                </a:extLst>
              </a:tr>
              <a:tr h="411811">
                <a:tc>
                  <a:txBody>
                    <a:bodyPr/>
                    <a:lstStyle/>
                    <a:p>
                      <a:r>
                        <a:rPr lang="en-US" sz="1200" dirty="0"/>
                        <a:t>27</a:t>
                      </a:r>
                    </a:p>
                  </a:txBody>
                  <a:tcPr/>
                </a:tc>
                <a:tc>
                  <a:txBody>
                    <a:bodyPr/>
                    <a:lstStyle/>
                    <a:p>
                      <a:r>
                        <a:rPr lang="en-GB" sz="1200" dirty="0"/>
                        <a:t>promoting positive physical and mental health request from NHS Board CEO Peter More</a:t>
                      </a:r>
                      <a:endParaRPr lang="en-US" sz="1200" dirty="0">
                        <a:solidFill>
                          <a:schemeClr val="tx1"/>
                        </a:solidFill>
                      </a:endParaRPr>
                    </a:p>
                  </a:txBody>
                  <a:tcPr/>
                </a:tc>
                <a:tc>
                  <a:txBody>
                    <a:bodyPr/>
                    <a:lstStyle/>
                    <a:p>
                      <a:r>
                        <a:rPr lang="en-GB" sz="1200" dirty="0"/>
                        <a:t>Peter Moore is keen to have a discussion to understand if there is anything we as a health board can do to support your activities, promoting positive physical and mental health, understand what we can do to promote active travel etc.  John and Claire to set up a meeting to discuss with Peter.</a:t>
                      </a:r>
                      <a:endParaRPr lang="en-US" sz="1200" dirty="0">
                        <a:solidFill>
                          <a:schemeClr val="tx1"/>
                        </a:solidFill>
                      </a:endParaRPr>
                    </a:p>
                  </a:txBody>
                  <a:tcPr/>
                </a:tc>
                <a:tc>
                  <a:txBody>
                    <a:bodyPr/>
                    <a:lstStyle/>
                    <a:p>
                      <a:r>
                        <a:rPr lang="en-US" sz="1200" dirty="0">
                          <a:solidFill>
                            <a:schemeClr val="tx1"/>
                          </a:solidFill>
                        </a:rPr>
                        <a:t>John/Claire</a:t>
                      </a:r>
                    </a:p>
                  </a:txBody>
                  <a:tcPr/>
                </a:tc>
                <a:extLst>
                  <a:ext uri="{0D108BD9-81ED-4DB2-BD59-A6C34878D82A}">
                    <a16:rowId xmlns:a16="http://schemas.microsoft.com/office/drawing/2014/main" val="3195984144"/>
                  </a:ext>
                </a:extLst>
              </a:tr>
              <a:tr h="311996">
                <a:tc>
                  <a:txBody>
                    <a:bodyPr/>
                    <a:lstStyle/>
                    <a:p>
                      <a:r>
                        <a:rPr lang="en-US" sz="1200" dirty="0"/>
                        <a:t>28</a:t>
                      </a:r>
                    </a:p>
                  </a:txBody>
                  <a:tcPr/>
                </a:tc>
                <a:tc>
                  <a:txBody>
                    <a:bodyPr/>
                    <a:lstStyle/>
                    <a:p>
                      <a:r>
                        <a:rPr lang="en-US" sz="1200" dirty="0">
                          <a:solidFill>
                            <a:schemeClr val="tx1"/>
                          </a:solidFill>
                        </a:rPr>
                        <a:t>Members feedback suggestions</a:t>
                      </a:r>
                    </a:p>
                  </a:txBody>
                  <a:tcPr/>
                </a:tc>
                <a:tc>
                  <a:txBody>
                    <a:bodyPr/>
                    <a:lstStyle/>
                    <a:p>
                      <a:pPr marL="228600" indent="-228600">
                        <a:buAutoNum type="arabicPeriod"/>
                      </a:pPr>
                      <a:r>
                        <a:rPr lang="en-US" sz="1200" dirty="0">
                          <a:solidFill>
                            <a:schemeClr val="tx1"/>
                          </a:solidFill>
                        </a:rPr>
                        <a:t>Request for updates to TT with query additional routes  for 10 m and 25 m, query Borders Trophy, Guidance, Leader Board and guidance for trophies, decision on last call for weather cancellation to be earlier, open up to non members to improve engagement and sign up,</a:t>
                      </a:r>
                    </a:p>
                    <a:p>
                      <a:pPr marL="0" indent="0">
                        <a:buNone/>
                      </a:pPr>
                      <a:r>
                        <a:rPr lang="en-US" sz="1200" dirty="0">
                          <a:solidFill>
                            <a:schemeClr val="tx1"/>
                          </a:solidFill>
                        </a:rPr>
                        <a:t>       Update from Kevin: opening up to non members would incur an admin fee to all PCC members at £4 for each TT event, previous attempts resulted in little response. We want to retain free TT events for our members. Guidance and Leaderboard to action – Kevin.  </a:t>
                      </a:r>
                    </a:p>
                    <a:p>
                      <a:pPr marL="228600" indent="-228600">
                        <a:buAutoNum type="arabicPeriod"/>
                      </a:pPr>
                      <a:r>
                        <a:rPr lang="en-US" sz="1200" dirty="0">
                          <a:solidFill>
                            <a:schemeClr val="tx1"/>
                          </a:solidFill>
                        </a:rPr>
                        <a:t>Social weekend away events request for PCC to contribute for cost of hostel or part of event – Action- Claire to follow up with Jo and query if feasible.</a:t>
                      </a:r>
                    </a:p>
                    <a:p>
                      <a:pPr marL="228600" indent="-228600">
                        <a:buAutoNum type="arabicPeriod"/>
                      </a:pPr>
                      <a:r>
                        <a:rPr lang="en-US" sz="1200" dirty="0">
                          <a:solidFill>
                            <a:schemeClr val="tx1"/>
                          </a:solidFill>
                        </a:rPr>
                        <a:t>Request for non turbo users to have winter sessions with hiring the gym spin bikes for an hour a week maybe for a month to go as a group.  There are 4 members interested so far and potentially others.  Action: Claire to investigate and query if it’s feasible.</a:t>
                      </a:r>
                    </a:p>
                    <a:p>
                      <a:pPr marL="228600" indent="-228600">
                        <a:buAutoNum type="arabicPeriod"/>
                      </a:pPr>
                      <a:r>
                        <a:rPr lang="en-US" sz="1200" dirty="0">
                          <a:solidFill>
                            <a:schemeClr val="tx1"/>
                          </a:solidFill>
                        </a:rPr>
                        <a:t>Request for reinstating the winter PCC </a:t>
                      </a:r>
                      <a:r>
                        <a:rPr lang="en-US" sz="1200" dirty="0" err="1">
                          <a:solidFill>
                            <a:schemeClr val="tx1"/>
                          </a:solidFill>
                        </a:rPr>
                        <a:t>zwift</a:t>
                      </a:r>
                      <a:r>
                        <a:rPr lang="en-US" sz="1200" dirty="0">
                          <a:solidFill>
                            <a:schemeClr val="tx1"/>
                          </a:solidFill>
                        </a:rPr>
                        <a:t> sessions previously organized by Keith J. – Action Claire to investigate</a:t>
                      </a:r>
                    </a:p>
                    <a:p>
                      <a:pPr marL="228600" indent="-228600">
                        <a:buAutoNum type="arabicPeriod"/>
                      </a:pPr>
                      <a:r>
                        <a:rPr lang="en-US" sz="1200" dirty="0">
                          <a:solidFill>
                            <a:schemeClr val="tx1"/>
                          </a:solidFill>
                        </a:rPr>
                        <a:t>Query if a social club audax could be organized.- Action Tom to follow up with a proposal to the committee </a:t>
                      </a:r>
                    </a:p>
                    <a:p>
                      <a:pPr marL="0" indent="0">
                        <a:buNone/>
                      </a:pPr>
                      <a:endParaRPr lang="en-US" sz="1200" dirty="0">
                        <a:solidFill>
                          <a:schemeClr val="tx1"/>
                        </a:solidFill>
                      </a:endParaRPr>
                    </a:p>
                  </a:txBody>
                  <a:tcPr/>
                </a:tc>
                <a:tc>
                  <a:txBody>
                    <a:bodyPr/>
                    <a:lstStyle/>
                    <a:p>
                      <a:r>
                        <a:rPr lang="en-US" sz="1200" dirty="0">
                          <a:solidFill>
                            <a:schemeClr val="tx1"/>
                          </a:solidFill>
                        </a:rPr>
                        <a:t>All</a:t>
                      </a:r>
                    </a:p>
                  </a:txBody>
                  <a:tcPr/>
                </a:tc>
                <a:extLst>
                  <a:ext uri="{0D108BD9-81ED-4DB2-BD59-A6C34878D82A}">
                    <a16:rowId xmlns:a16="http://schemas.microsoft.com/office/drawing/2014/main" val="1782250066"/>
                  </a:ext>
                </a:extLst>
              </a:tr>
            </a:tbl>
          </a:graphicData>
        </a:graphic>
      </p:graphicFrame>
      <p:sp>
        <p:nvSpPr>
          <p:cNvPr id="3" name="Footer Placeholder 2">
            <a:extLst>
              <a:ext uri="{FF2B5EF4-FFF2-40B4-BE49-F238E27FC236}">
                <a16:creationId xmlns:a16="http://schemas.microsoft.com/office/drawing/2014/main" id="{67C1172F-7446-42C1-55D6-D84EF592F652}"/>
              </a:ext>
            </a:extLst>
          </p:cNvPr>
          <p:cNvSpPr>
            <a:spLocks noGrp="1"/>
          </p:cNvSpPr>
          <p:nvPr>
            <p:ph type="ftr" sz="quarter" idx="11"/>
          </p:nvPr>
        </p:nvSpPr>
        <p:spPr/>
        <p:txBody>
          <a:bodyPr/>
          <a:lstStyle/>
          <a:p>
            <a:r>
              <a:rPr lang="en-GB"/>
              <a:t>15-01-2025 PCC Committee meeting notes</a:t>
            </a:r>
            <a:endParaRPr lang="en-US" dirty="0"/>
          </a:p>
        </p:txBody>
      </p:sp>
      <p:sp>
        <p:nvSpPr>
          <p:cNvPr id="6" name="Slide Number Placeholder 5">
            <a:extLst>
              <a:ext uri="{FF2B5EF4-FFF2-40B4-BE49-F238E27FC236}">
                <a16:creationId xmlns:a16="http://schemas.microsoft.com/office/drawing/2014/main" id="{CB184C57-C756-7F49-BAF9-E68671C74971}"/>
              </a:ext>
            </a:extLst>
          </p:cNvPr>
          <p:cNvSpPr>
            <a:spLocks noGrp="1"/>
          </p:cNvSpPr>
          <p:nvPr>
            <p:ph type="sldNum" sz="quarter" idx="12"/>
          </p:nvPr>
        </p:nvSpPr>
        <p:spPr/>
        <p:txBody>
          <a:bodyPr/>
          <a:lstStyle/>
          <a:p>
            <a:fld id="{58241D35-DF87-BF46-9EF8-F3BBBA942A9A}" type="slidenum">
              <a:rPr lang="en-US" smtClean="0"/>
              <a:t>7</a:t>
            </a:fld>
            <a:endParaRPr lang="en-US" dirty="0"/>
          </a:p>
        </p:txBody>
      </p:sp>
    </p:spTree>
    <p:extLst>
      <p:ext uri="{BB962C8B-B14F-4D97-AF65-F5344CB8AC3E}">
        <p14:creationId xmlns:p14="http://schemas.microsoft.com/office/powerpoint/2010/main" val="2571019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43EB3-9A95-639E-5D27-CCF0F321230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31B4EA5-8466-833E-4985-2C95D2791D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a:extLst>
              <a:ext uri="{FF2B5EF4-FFF2-40B4-BE49-F238E27FC236}">
                <a16:creationId xmlns:a16="http://schemas.microsoft.com/office/drawing/2014/main" id="{7E1B2BA1-04A2-F93F-E4BE-730973AE8CD3}"/>
              </a:ext>
            </a:extLst>
          </p:cNvPr>
          <p:cNvGraphicFramePr>
            <a:graphicFrameLocks noGrp="1"/>
          </p:cNvGraphicFramePr>
          <p:nvPr>
            <p:extLst>
              <p:ext uri="{D42A27DB-BD31-4B8C-83A1-F6EECF244321}">
                <p14:modId xmlns:p14="http://schemas.microsoft.com/office/powerpoint/2010/main" val="2572248497"/>
              </p:ext>
            </p:extLst>
          </p:nvPr>
        </p:nvGraphicFramePr>
        <p:xfrm>
          <a:off x="539826" y="1157108"/>
          <a:ext cx="11368118" cy="4692677"/>
        </p:xfrm>
        <a:graphic>
          <a:graphicData uri="http://schemas.openxmlformats.org/drawingml/2006/table">
            <a:tbl>
              <a:tblPr firstRow="1" bandRow="1">
                <a:tableStyleId>{5C22544A-7EE6-4342-B048-85BDC9FD1C3A}</a:tableStyleId>
              </a:tblPr>
              <a:tblGrid>
                <a:gridCol w="542354">
                  <a:extLst>
                    <a:ext uri="{9D8B030D-6E8A-4147-A177-3AD203B41FA5}">
                      <a16:colId xmlns:a16="http://schemas.microsoft.com/office/drawing/2014/main" val="1594945921"/>
                    </a:ext>
                  </a:extLst>
                </a:gridCol>
                <a:gridCol w="2151674">
                  <a:extLst>
                    <a:ext uri="{9D8B030D-6E8A-4147-A177-3AD203B41FA5}">
                      <a16:colId xmlns:a16="http://schemas.microsoft.com/office/drawing/2014/main" val="20000"/>
                    </a:ext>
                  </a:extLst>
                </a:gridCol>
                <a:gridCol w="6222380">
                  <a:extLst>
                    <a:ext uri="{9D8B030D-6E8A-4147-A177-3AD203B41FA5}">
                      <a16:colId xmlns:a16="http://schemas.microsoft.com/office/drawing/2014/main" val="20001"/>
                    </a:ext>
                  </a:extLst>
                </a:gridCol>
                <a:gridCol w="2451710">
                  <a:extLst>
                    <a:ext uri="{9D8B030D-6E8A-4147-A177-3AD203B41FA5}">
                      <a16:colId xmlns:a16="http://schemas.microsoft.com/office/drawing/2014/main" val="20002"/>
                    </a:ext>
                  </a:extLst>
                </a:gridCol>
              </a:tblGrid>
              <a:tr h="438000">
                <a:tc>
                  <a:txBody>
                    <a:bodyPr/>
                    <a:lstStyle/>
                    <a:p>
                      <a:r>
                        <a:rPr lang="en-US" dirty="0"/>
                        <a:t>Ref</a:t>
                      </a:r>
                    </a:p>
                  </a:txBody>
                  <a:tcPr/>
                </a:tc>
                <a:tc>
                  <a:txBody>
                    <a:bodyPr/>
                    <a:lstStyle/>
                    <a:p>
                      <a:r>
                        <a:rPr lang="en-US" dirty="0"/>
                        <a:t>General</a:t>
                      </a:r>
                      <a:r>
                        <a:rPr lang="en-US" baseline="0" dirty="0"/>
                        <a:t> </a:t>
                      </a:r>
                      <a:r>
                        <a:rPr lang="en-US" dirty="0"/>
                        <a:t> Actions</a:t>
                      </a:r>
                    </a:p>
                  </a:txBody>
                  <a:tcPr/>
                </a:tc>
                <a:tc>
                  <a:txBody>
                    <a:bodyPr/>
                    <a:lstStyle/>
                    <a:p>
                      <a:r>
                        <a:rPr lang="en-US" dirty="0"/>
                        <a:t>Comments</a:t>
                      </a:r>
                    </a:p>
                  </a:txBody>
                  <a:tcPr/>
                </a:tc>
                <a:tc>
                  <a:txBody>
                    <a:bodyPr/>
                    <a:lstStyle/>
                    <a:p>
                      <a:r>
                        <a:rPr lang="en-US" dirty="0"/>
                        <a:t>Actions</a:t>
                      </a:r>
                    </a:p>
                  </a:txBody>
                  <a:tcPr/>
                </a:tc>
                <a:extLst>
                  <a:ext uri="{0D108BD9-81ED-4DB2-BD59-A6C34878D82A}">
                    <a16:rowId xmlns:a16="http://schemas.microsoft.com/office/drawing/2014/main" val="10000"/>
                  </a:ext>
                </a:extLst>
              </a:tr>
              <a:tr h="547500">
                <a:tc>
                  <a:txBody>
                    <a:bodyPr/>
                    <a:lstStyle/>
                    <a:p>
                      <a:r>
                        <a:rPr lang="en-US" sz="1200" dirty="0"/>
                        <a:t>29</a:t>
                      </a:r>
                    </a:p>
                  </a:txBody>
                  <a:tcPr/>
                </a:tc>
                <a:tc>
                  <a:txBody>
                    <a:bodyPr/>
                    <a:lstStyle/>
                    <a:p>
                      <a:r>
                        <a:rPr lang="en-GB" sz="1200" b="0" i="0" dirty="0">
                          <a:solidFill>
                            <a:srgbClr val="242424"/>
                          </a:solidFill>
                          <a:effectLst/>
                          <a:latin typeface="Aptos" panose="020B0004020202020204" pitchFamily="34" charset="0"/>
                        </a:rPr>
                        <a:t>Update photos on the website including Kids Club</a:t>
                      </a:r>
                      <a:endParaRPr lang="en-US"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Photos for kids club permissions query with Scottish cycling on any guidance or restrictions</a:t>
                      </a:r>
                      <a:endParaRPr lang="en-GB" sz="1200" b="0" i="0" dirty="0">
                        <a:solidFill>
                          <a:srgbClr val="242424"/>
                        </a:solidFill>
                        <a:effectLst/>
                        <a:latin typeface="Aptos" panose="020B0004020202020204" pitchFamily="34" charset="0"/>
                      </a:endParaRPr>
                    </a:p>
                  </a:txBody>
                  <a:tcPr/>
                </a:tc>
                <a:tc>
                  <a:txBody>
                    <a:bodyPr/>
                    <a:lstStyle/>
                    <a:p>
                      <a:r>
                        <a:rPr lang="en-US" sz="1200" dirty="0">
                          <a:solidFill>
                            <a:schemeClr val="tx1"/>
                          </a:solidFill>
                        </a:rPr>
                        <a:t>Alison</a:t>
                      </a:r>
                    </a:p>
                  </a:txBody>
                  <a:tcPr/>
                </a:tc>
                <a:extLst>
                  <a:ext uri="{0D108BD9-81ED-4DB2-BD59-A6C34878D82A}">
                    <a16:rowId xmlns:a16="http://schemas.microsoft.com/office/drawing/2014/main" val="3486402179"/>
                  </a:ext>
                </a:extLst>
              </a:tr>
              <a:tr h="543885">
                <a:tc>
                  <a:txBody>
                    <a:bodyPr/>
                    <a:lstStyle/>
                    <a:p>
                      <a:r>
                        <a:rPr lang="en-US" sz="1200" dirty="0"/>
                        <a:t>30</a:t>
                      </a:r>
                    </a:p>
                  </a:txBody>
                  <a:tcPr/>
                </a:tc>
                <a:tc>
                  <a:txBody>
                    <a:bodyPr/>
                    <a:lstStyle/>
                    <a:p>
                      <a:r>
                        <a:rPr lang="en-GB" sz="1200" b="0" i="0" dirty="0">
                          <a:solidFill>
                            <a:srgbClr val="242424"/>
                          </a:solidFill>
                          <a:effectLst/>
                          <a:latin typeface="Aptos" panose="020B0004020202020204" pitchFamily="34" charset="0"/>
                        </a:rPr>
                        <a:t>New Committee Members update on website </a:t>
                      </a:r>
                      <a:endParaRPr lang="en-US"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Agreed to write up a short bio for new Committee members to be posted on </a:t>
                      </a:r>
                      <a:r>
                        <a:rPr lang="en-GB" sz="1200" dirty="0" err="1"/>
                        <a:t>facebook</a:t>
                      </a:r>
                      <a:r>
                        <a:rPr lang="en-GB" sz="1200" dirty="0"/>
                        <a:t> update on the website</a:t>
                      </a:r>
                    </a:p>
                  </a:txBody>
                  <a:tcPr/>
                </a:tc>
                <a:tc>
                  <a:txBody>
                    <a:bodyPr/>
                    <a:lstStyle/>
                    <a:p>
                      <a:r>
                        <a:rPr lang="en-US" sz="1200" dirty="0">
                          <a:solidFill>
                            <a:schemeClr val="tx1"/>
                          </a:solidFill>
                        </a:rPr>
                        <a:t>Rik, Alison, Roy and Tom</a:t>
                      </a:r>
                    </a:p>
                  </a:txBody>
                  <a:tcPr/>
                </a:tc>
                <a:extLst>
                  <a:ext uri="{0D108BD9-81ED-4DB2-BD59-A6C34878D82A}">
                    <a16:rowId xmlns:a16="http://schemas.microsoft.com/office/drawing/2014/main" val="1859578927"/>
                  </a:ext>
                </a:extLst>
              </a:tr>
              <a:tr h="547500">
                <a:tc>
                  <a:txBody>
                    <a:bodyPr/>
                    <a:lstStyle/>
                    <a:p>
                      <a:r>
                        <a:rPr lang="en-US" sz="1200" dirty="0"/>
                        <a:t>31</a:t>
                      </a:r>
                    </a:p>
                  </a:txBody>
                  <a:tcPr/>
                </a:tc>
                <a:tc>
                  <a:txBody>
                    <a:bodyPr/>
                    <a:lstStyle/>
                    <a:p>
                      <a:r>
                        <a:rPr lang="en-GB" sz="1200" dirty="0"/>
                        <a:t>PCC Annual Charity donation</a:t>
                      </a:r>
                      <a:endParaRPr lang="en-US" sz="1200" dirty="0">
                        <a:solidFill>
                          <a:schemeClr val="tx1"/>
                        </a:solidFill>
                      </a:endParaRPr>
                    </a:p>
                  </a:txBody>
                  <a:tcPr/>
                </a:tc>
                <a:tc>
                  <a:txBody>
                    <a:bodyPr/>
                    <a:lstStyle/>
                    <a:p>
                      <a:r>
                        <a:rPr lang="en-GB" sz="1200" dirty="0"/>
                        <a:t>Query to split donation to different charities and to put out suggestions to members for voting on which local charity to support.</a:t>
                      </a:r>
                    </a:p>
                  </a:txBody>
                  <a:tcPr/>
                </a:tc>
                <a:tc>
                  <a:txBody>
                    <a:bodyPr/>
                    <a:lstStyle/>
                    <a:p>
                      <a:r>
                        <a:rPr lang="en-US" sz="1200" dirty="0">
                          <a:solidFill>
                            <a:schemeClr val="tx1"/>
                          </a:solidFill>
                        </a:rPr>
                        <a:t>All</a:t>
                      </a:r>
                    </a:p>
                  </a:txBody>
                  <a:tcPr/>
                </a:tc>
                <a:extLst>
                  <a:ext uri="{0D108BD9-81ED-4DB2-BD59-A6C34878D82A}">
                    <a16:rowId xmlns:a16="http://schemas.microsoft.com/office/drawing/2014/main" val="3195984144"/>
                  </a:ext>
                </a:extLst>
              </a:tr>
              <a:tr h="547500">
                <a:tc>
                  <a:txBody>
                    <a:bodyPr/>
                    <a:lstStyle/>
                    <a:p>
                      <a:r>
                        <a:rPr lang="en-US" sz="1200" dirty="0"/>
                        <a:t>32</a:t>
                      </a:r>
                    </a:p>
                  </a:txBody>
                  <a:tcPr/>
                </a:tc>
                <a:tc>
                  <a:txBody>
                    <a:bodyPr/>
                    <a:lstStyle/>
                    <a:p>
                      <a:r>
                        <a:rPr lang="en-US" sz="1200" dirty="0">
                          <a:solidFill>
                            <a:schemeClr val="tx1"/>
                          </a:solidFill>
                        </a:rPr>
                        <a:t>Volunteers for Trail maintenance </a:t>
                      </a:r>
                    </a:p>
                  </a:txBody>
                  <a:tcPr/>
                </a:tc>
                <a:tc>
                  <a:txBody>
                    <a:bodyPr/>
                    <a:lstStyle/>
                    <a:p>
                      <a:pPr marL="0" indent="0">
                        <a:buNone/>
                      </a:pPr>
                      <a:r>
                        <a:rPr lang="en-GB" sz="1200" dirty="0"/>
                        <a:t>To query if any members wanted to volunteer for Trail maintenance in the autumn.  To contact David Isherwood query contact – query for charity donation</a:t>
                      </a:r>
                      <a:endParaRPr lang="en-US" sz="1200" dirty="0">
                        <a:solidFill>
                          <a:schemeClr val="tx1"/>
                        </a:solidFill>
                      </a:endParaRPr>
                    </a:p>
                  </a:txBody>
                  <a:tcPr/>
                </a:tc>
                <a:tc>
                  <a:txBody>
                    <a:bodyPr/>
                    <a:lstStyle/>
                    <a:p>
                      <a:r>
                        <a:rPr lang="en-US" sz="1200" dirty="0">
                          <a:solidFill>
                            <a:schemeClr val="tx1"/>
                          </a:solidFill>
                        </a:rPr>
                        <a:t>All</a:t>
                      </a:r>
                    </a:p>
                  </a:txBody>
                  <a:tcPr/>
                </a:tc>
                <a:extLst>
                  <a:ext uri="{0D108BD9-81ED-4DB2-BD59-A6C34878D82A}">
                    <a16:rowId xmlns:a16="http://schemas.microsoft.com/office/drawing/2014/main" val="1782250066"/>
                  </a:ext>
                </a:extLst>
              </a:tr>
              <a:tr h="547500">
                <a:tc>
                  <a:txBody>
                    <a:bodyPr/>
                    <a:lstStyle/>
                    <a:p>
                      <a:r>
                        <a:rPr lang="en-US" sz="1200" dirty="0"/>
                        <a:t>33</a:t>
                      </a:r>
                    </a:p>
                  </a:txBody>
                  <a:tcPr/>
                </a:tc>
                <a:tc>
                  <a:txBody>
                    <a:bodyPr/>
                    <a:lstStyle/>
                    <a:p>
                      <a:r>
                        <a:rPr lang="en-US" sz="1200" dirty="0">
                          <a:solidFill>
                            <a:schemeClr val="tx1"/>
                          </a:solidFill>
                        </a:rPr>
                        <a:t>Promoting Club Activity</a:t>
                      </a:r>
                    </a:p>
                  </a:txBody>
                  <a:tcPr/>
                </a:tc>
                <a:tc>
                  <a:txBody>
                    <a:bodyPr/>
                    <a:lstStyle/>
                    <a:p>
                      <a:pPr marL="0" indent="0">
                        <a:buNone/>
                      </a:pPr>
                      <a:r>
                        <a:rPr lang="en-US" sz="1200" dirty="0">
                          <a:solidFill>
                            <a:schemeClr val="tx1"/>
                          </a:solidFill>
                        </a:rPr>
                        <a:t>Query updates in </a:t>
                      </a:r>
                      <a:r>
                        <a:rPr lang="en-US" sz="1200" dirty="0" err="1">
                          <a:solidFill>
                            <a:schemeClr val="tx1"/>
                          </a:solidFill>
                        </a:rPr>
                        <a:t>Peebleshire</a:t>
                      </a:r>
                      <a:r>
                        <a:rPr lang="en-US" sz="1200" dirty="0">
                          <a:solidFill>
                            <a:schemeClr val="tx1"/>
                          </a:solidFill>
                        </a:rPr>
                        <a:t> News and local Social media sites for promoting club activity such as the Women’s rides, Kids Club, Time trials, </a:t>
                      </a:r>
                      <a:r>
                        <a:rPr lang="en-GB" sz="1200" dirty="0"/>
                        <a:t>frequent update for club activities monthly– </a:t>
                      </a:r>
                      <a:r>
                        <a:rPr lang="en-GB" sz="1200" dirty="0" err="1"/>
                        <a:t>Womans</a:t>
                      </a:r>
                      <a:r>
                        <a:rPr lang="en-GB" sz="1200" dirty="0"/>
                        <a:t> rides to help engagement. Suggestions put forward to encourage better engagement on our PCC members pages with members.</a:t>
                      </a:r>
                      <a:endParaRPr lang="en-US" sz="1200" dirty="0">
                        <a:solidFill>
                          <a:schemeClr val="tx1"/>
                        </a:solidFill>
                      </a:endParaRPr>
                    </a:p>
                  </a:txBody>
                  <a:tcPr/>
                </a:tc>
                <a:tc>
                  <a:txBody>
                    <a:bodyPr/>
                    <a:lstStyle/>
                    <a:p>
                      <a:r>
                        <a:rPr lang="en-US" sz="1200" dirty="0">
                          <a:solidFill>
                            <a:schemeClr val="tx1"/>
                          </a:solidFill>
                        </a:rPr>
                        <a:t>All</a:t>
                      </a:r>
                    </a:p>
                  </a:txBody>
                  <a:tcPr/>
                </a:tc>
                <a:extLst>
                  <a:ext uri="{0D108BD9-81ED-4DB2-BD59-A6C34878D82A}">
                    <a16:rowId xmlns:a16="http://schemas.microsoft.com/office/drawing/2014/main" val="1914917958"/>
                  </a:ext>
                </a:extLst>
              </a:tr>
              <a:tr h="697832">
                <a:tc>
                  <a:txBody>
                    <a:bodyPr/>
                    <a:lstStyle/>
                    <a:p>
                      <a:r>
                        <a:rPr lang="en-US" sz="1200" dirty="0"/>
                        <a:t>34</a:t>
                      </a:r>
                    </a:p>
                  </a:txBody>
                  <a:tcPr/>
                </a:tc>
                <a:tc>
                  <a:txBody>
                    <a:bodyPr/>
                    <a:lstStyle/>
                    <a:p>
                      <a:r>
                        <a:rPr lang="en-US" sz="1200" dirty="0">
                          <a:solidFill>
                            <a:schemeClr val="tx1"/>
                          </a:solidFill>
                        </a:rPr>
                        <a:t>PCC branding</a:t>
                      </a:r>
                    </a:p>
                  </a:txBody>
                  <a:tcPr/>
                </a:tc>
                <a:tc>
                  <a:txBody>
                    <a:bodyPr/>
                    <a:lstStyle/>
                    <a:p>
                      <a:pPr marL="0" indent="0">
                        <a:buNone/>
                      </a:pPr>
                      <a:r>
                        <a:rPr lang="en-US" sz="1200" dirty="0">
                          <a:solidFill>
                            <a:schemeClr val="tx1"/>
                          </a:solidFill>
                        </a:rPr>
                        <a:t>To query about PCC logo merchandise – such as bottles and buffs. Tom will investigate costs </a:t>
                      </a:r>
                    </a:p>
                  </a:txBody>
                  <a:tcPr/>
                </a:tc>
                <a:tc>
                  <a:txBody>
                    <a:bodyPr/>
                    <a:lstStyle/>
                    <a:p>
                      <a:r>
                        <a:rPr lang="en-US" sz="1200" dirty="0">
                          <a:solidFill>
                            <a:schemeClr val="tx1"/>
                          </a:solidFill>
                        </a:rPr>
                        <a:t>All</a:t>
                      </a:r>
                    </a:p>
                  </a:txBody>
                  <a:tcPr/>
                </a:tc>
                <a:extLst>
                  <a:ext uri="{0D108BD9-81ED-4DB2-BD59-A6C34878D82A}">
                    <a16:rowId xmlns:a16="http://schemas.microsoft.com/office/drawing/2014/main" val="1352565377"/>
                  </a:ext>
                </a:extLst>
              </a:tr>
              <a:tr h="547500">
                <a:tc>
                  <a:txBody>
                    <a:bodyPr/>
                    <a:lstStyle/>
                    <a:p>
                      <a:r>
                        <a:rPr lang="en-US" sz="1200" dirty="0"/>
                        <a:t>35</a:t>
                      </a:r>
                    </a:p>
                  </a:txBody>
                  <a:tcPr/>
                </a:tc>
                <a:tc>
                  <a:txBody>
                    <a:bodyPr/>
                    <a:lstStyle/>
                    <a:p>
                      <a:r>
                        <a:rPr lang="en-US" sz="1200" dirty="0">
                          <a:solidFill>
                            <a:schemeClr val="tx1"/>
                          </a:solidFill>
                        </a:rPr>
                        <a:t>Welfare Officer email address</a:t>
                      </a:r>
                    </a:p>
                  </a:txBody>
                  <a:tcPr/>
                </a:tc>
                <a:tc>
                  <a:txBody>
                    <a:bodyPr/>
                    <a:lstStyle/>
                    <a:p>
                      <a:pPr marL="0" indent="0">
                        <a:buNone/>
                      </a:pPr>
                      <a:r>
                        <a:rPr lang="en-US" sz="1200" dirty="0">
                          <a:solidFill>
                            <a:schemeClr val="tx1"/>
                          </a:solidFill>
                        </a:rPr>
                        <a:t>Update 15/01/25: new email address for welfare officer activated. To be updated on website</a:t>
                      </a:r>
                    </a:p>
                  </a:txBody>
                  <a:tcPr/>
                </a:tc>
                <a:tc>
                  <a:txBody>
                    <a:bodyPr/>
                    <a:lstStyle/>
                    <a:p>
                      <a:r>
                        <a:rPr lang="en-US" sz="1200" dirty="0">
                          <a:solidFill>
                            <a:schemeClr val="tx1"/>
                          </a:solidFill>
                        </a:rPr>
                        <a:t>Alison</a:t>
                      </a:r>
                    </a:p>
                  </a:txBody>
                  <a:tcPr/>
                </a:tc>
                <a:extLst>
                  <a:ext uri="{0D108BD9-81ED-4DB2-BD59-A6C34878D82A}">
                    <a16:rowId xmlns:a16="http://schemas.microsoft.com/office/drawing/2014/main" val="4164962137"/>
                  </a:ext>
                </a:extLst>
              </a:tr>
            </a:tbl>
          </a:graphicData>
        </a:graphic>
      </p:graphicFrame>
      <p:sp>
        <p:nvSpPr>
          <p:cNvPr id="3" name="Footer Placeholder 2">
            <a:extLst>
              <a:ext uri="{FF2B5EF4-FFF2-40B4-BE49-F238E27FC236}">
                <a16:creationId xmlns:a16="http://schemas.microsoft.com/office/drawing/2014/main" id="{67C1172F-7446-42C1-55D6-D84EF592F652}"/>
              </a:ext>
            </a:extLst>
          </p:cNvPr>
          <p:cNvSpPr>
            <a:spLocks noGrp="1"/>
          </p:cNvSpPr>
          <p:nvPr>
            <p:ph type="ftr" sz="quarter" idx="11"/>
          </p:nvPr>
        </p:nvSpPr>
        <p:spPr/>
        <p:txBody>
          <a:bodyPr/>
          <a:lstStyle/>
          <a:p>
            <a:r>
              <a:rPr lang="en-GB"/>
              <a:t>15-01-2025 PCC Committee meeting notes</a:t>
            </a:r>
            <a:endParaRPr lang="en-US" dirty="0"/>
          </a:p>
        </p:txBody>
      </p:sp>
      <p:sp>
        <p:nvSpPr>
          <p:cNvPr id="6" name="Slide Number Placeholder 5">
            <a:extLst>
              <a:ext uri="{FF2B5EF4-FFF2-40B4-BE49-F238E27FC236}">
                <a16:creationId xmlns:a16="http://schemas.microsoft.com/office/drawing/2014/main" id="{CB184C57-C756-7F49-BAF9-E68671C74971}"/>
              </a:ext>
            </a:extLst>
          </p:cNvPr>
          <p:cNvSpPr>
            <a:spLocks noGrp="1"/>
          </p:cNvSpPr>
          <p:nvPr>
            <p:ph type="sldNum" sz="quarter" idx="12"/>
          </p:nvPr>
        </p:nvSpPr>
        <p:spPr/>
        <p:txBody>
          <a:bodyPr/>
          <a:lstStyle/>
          <a:p>
            <a:fld id="{58241D35-DF87-BF46-9EF8-F3BBBA942A9A}" type="slidenum">
              <a:rPr lang="en-US" smtClean="0"/>
              <a:t>8</a:t>
            </a:fld>
            <a:endParaRPr lang="en-US" dirty="0"/>
          </a:p>
        </p:txBody>
      </p:sp>
    </p:spTree>
    <p:extLst>
      <p:ext uri="{BB962C8B-B14F-4D97-AF65-F5344CB8AC3E}">
        <p14:creationId xmlns:p14="http://schemas.microsoft.com/office/powerpoint/2010/main" val="31979954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Metadata/LabelInfo.xml><?xml version="1.0" encoding="utf-8"?>
<clbl:labelList xmlns:clbl="http://schemas.microsoft.com/office/2020/mipLabelMetadata">
  <clbl:label id="{10efe0bd-a030-4bca-809c-b5e6745e499a}" enabled="0" method="" siteId="{10efe0bd-a030-4bca-809c-b5e6745e499a}" removed="1"/>
</clbl:labelList>
</file>

<file path=docProps/app.xml><?xml version="1.0" encoding="utf-8"?>
<Properties xmlns="http://schemas.openxmlformats.org/officeDocument/2006/extended-properties" xmlns:vt="http://schemas.openxmlformats.org/officeDocument/2006/docPropsVTypes">
  <TotalTime>3401</TotalTime>
  <Words>2043</Words>
  <Application>Microsoft Office PowerPoint</Application>
  <PresentationFormat>Widescreen</PresentationFormat>
  <Paragraphs>293</Paragraphs>
  <Slides>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John Miroslaw</cp:lastModifiedBy>
  <cp:revision>177</cp:revision>
  <cp:lastPrinted>2024-01-14T17:08:59Z</cp:lastPrinted>
  <dcterms:created xsi:type="dcterms:W3CDTF">2022-12-22T14:12:43Z</dcterms:created>
  <dcterms:modified xsi:type="dcterms:W3CDTF">2025-02-01T10:09:45Z</dcterms:modified>
</cp:coreProperties>
</file>