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0" r:id="rId2"/>
    <p:sldId id="269" r:id="rId3"/>
    <p:sldId id="268" r:id="rId4"/>
    <p:sldId id="259" r:id="rId5"/>
    <p:sldId id="261" r:id="rId6"/>
    <p:sldId id="270"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iroslaw"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21" autoAdjust="0"/>
    <p:restoredTop sz="86434" autoAdjust="0"/>
  </p:normalViewPr>
  <p:slideViewPr>
    <p:cSldViewPr snapToGrid="0" snapToObjects="1">
      <p:cViewPr>
        <p:scale>
          <a:sx n="241" d="100"/>
          <a:sy n="241" d="100"/>
        </p:scale>
        <p:origin x="-40" y="-12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4247F-9062-42CA-B88F-E39143E31DE7}" type="datetimeFigureOut">
              <a:rPr lang="en-GB" smtClean="0"/>
              <a:t>04/10/2024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406951-E3B2-4CDA-A82F-879ABBF24216}" type="slidenum">
              <a:rPr lang="en-GB" smtClean="0"/>
              <a:t>‹#›</a:t>
            </a:fld>
            <a:endParaRPr lang="en-GB" dirty="0"/>
          </a:p>
        </p:txBody>
      </p:sp>
    </p:spTree>
    <p:extLst>
      <p:ext uri="{BB962C8B-B14F-4D97-AF65-F5344CB8AC3E}">
        <p14:creationId xmlns:p14="http://schemas.microsoft.com/office/powerpoint/2010/main" val="11158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1</a:t>
            </a:fld>
            <a:endParaRPr lang="en-GB" dirty="0"/>
          </a:p>
        </p:txBody>
      </p:sp>
    </p:spTree>
    <p:extLst>
      <p:ext uri="{BB962C8B-B14F-4D97-AF65-F5344CB8AC3E}">
        <p14:creationId xmlns:p14="http://schemas.microsoft.com/office/powerpoint/2010/main" val="179059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1AB1F5-FCCE-7A47-8565-7860B9265C3D}" type="slidenum">
              <a:rPr lang="en-US" smtClean="0"/>
              <a:t>2</a:t>
            </a:fld>
            <a:endParaRPr lang="en-US" dirty="0"/>
          </a:p>
        </p:txBody>
      </p:sp>
    </p:spTree>
    <p:extLst>
      <p:ext uri="{BB962C8B-B14F-4D97-AF65-F5344CB8AC3E}">
        <p14:creationId xmlns:p14="http://schemas.microsoft.com/office/powerpoint/2010/main" val="330782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7</a:t>
            </a:fld>
            <a:endParaRPr lang="en-GB" dirty="0"/>
          </a:p>
        </p:txBody>
      </p:sp>
    </p:spTree>
    <p:extLst>
      <p:ext uri="{BB962C8B-B14F-4D97-AF65-F5344CB8AC3E}">
        <p14:creationId xmlns:p14="http://schemas.microsoft.com/office/powerpoint/2010/main" val="1908539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0598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9099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55121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2269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18155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181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19/01/2023</a:t>
            </a:r>
          </a:p>
        </p:txBody>
      </p:sp>
      <p:sp>
        <p:nvSpPr>
          <p:cNvPr id="8" name="Footer Placeholder 7"/>
          <p:cNvSpPr>
            <a:spLocks noGrp="1"/>
          </p:cNvSpPr>
          <p:nvPr>
            <p:ph type="ftr" sz="quarter" idx="11"/>
          </p:nvPr>
        </p:nvSpPr>
        <p:spPr/>
        <p:txBody>
          <a:bodyPr/>
          <a:lstStyle/>
          <a:p>
            <a:r>
              <a:rPr lang="en-GB" dirty="0"/>
              <a:t>25-06-2024 PCC Committee meeting notes</a:t>
            </a:r>
            <a:endParaRPr lang="en-US" dirty="0"/>
          </a:p>
        </p:txBody>
      </p:sp>
      <p:sp>
        <p:nvSpPr>
          <p:cNvPr id="9" name="Slide Number Placeholder 8"/>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8575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19/01/2023</a:t>
            </a:r>
          </a:p>
        </p:txBody>
      </p:sp>
      <p:sp>
        <p:nvSpPr>
          <p:cNvPr id="4" name="Footer Placeholder 3"/>
          <p:cNvSpPr>
            <a:spLocks noGrp="1"/>
          </p:cNvSpPr>
          <p:nvPr>
            <p:ph type="ftr" sz="quarter" idx="11"/>
          </p:nvPr>
        </p:nvSpPr>
        <p:spPr/>
        <p:txBody>
          <a:bodyPr/>
          <a:lstStyle/>
          <a:p>
            <a:r>
              <a:rPr lang="en-GB" dirty="0"/>
              <a:t>25-06-2024 PCC Committee meeting notes</a:t>
            </a:r>
            <a:endParaRPr lang="en-US" dirty="0"/>
          </a:p>
        </p:txBody>
      </p:sp>
      <p:sp>
        <p:nvSpPr>
          <p:cNvPr id="5" name="Slide Number Placeholder 4"/>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8741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19/01/2023</a:t>
            </a:r>
          </a:p>
        </p:txBody>
      </p:sp>
      <p:sp>
        <p:nvSpPr>
          <p:cNvPr id="3" name="Footer Placeholder 2"/>
          <p:cNvSpPr>
            <a:spLocks noGrp="1"/>
          </p:cNvSpPr>
          <p:nvPr>
            <p:ph type="ftr" sz="quarter" idx="11"/>
          </p:nvPr>
        </p:nvSpPr>
        <p:spPr/>
        <p:txBody>
          <a:bodyPr/>
          <a:lstStyle/>
          <a:p>
            <a:r>
              <a:rPr lang="en-GB" dirty="0"/>
              <a:t>25-06-2024 PCC Committee meeting notes</a:t>
            </a:r>
            <a:endParaRPr lang="en-US" dirty="0"/>
          </a:p>
        </p:txBody>
      </p:sp>
      <p:sp>
        <p:nvSpPr>
          <p:cNvPr id="4" name="Slide Number Placeholder 3"/>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73852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76228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628806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19/01/2023</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25-06-2024 PCC Committee meeting notes</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41D35-DF87-BF46-9EF8-F3BBBA942A9A}" type="slidenum">
              <a:rPr lang="en-US" smtClean="0"/>
              <a:t>‹#›</a:t>
            </a:fld>
            <a:endParaRPr lang="en-US" dirty="0"/>
          </a:p>
        </p:txBody>
      </p:sp>
    </p:spTree>
    <p:extLst>
      <p:ext uri="{BB962C8B-B14F-4D97-AF65-F5344CB8AC3E}">
        <p14:creationId xmlns:p14="http://schemas.microsoft.com/office/powerpoint/2010/main" val="146779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britishcycling.org.uk/scotland/article/pvg?c=SX" TargetMode="External"/><Relationship Id="rId4" Type="http://schemas.openxmlformats.org/officeDocument/2006/relationships/hyperlink" Target="https://www.youtube.com/watch?v=PHMapuAYYDE" TargetMode="External"/><Relationship Id="rId5" Type="http://schemas.openxmlformats.org/officeDocument/2006/relationships/hyperlink" Target="https://scottishcycling.org.uk/news/committee-members-the-engine-behind-every-club/" TargetMode="External"/><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6" y="169863"/>
            <a:ext cx="5377495" cy="2016561"/>
          </a:xfrm>
          <a:prstGeom prst="rect">
            <a:avLst/>
          </a:prstGeom>
        </p:spPr>
      </p:pic>
      <p:sp>
        <p:nvSpPr>
          <p:cNvPr id="3" name="TextBox 2"/>
          <p:cNvSpPr txBox="1"/>
          <p:nvPr/>
        </p:nvSpPr>
        <p:spPr>
          <a:xfrm>
            <a:off x="2148289" y="2930487"/>
            <a:ext cx="7546554" cy="923330"/>
          </a:xfrm>
          <a:prstGeom prst="rect">
            <a:avLst/>
          </a:prstGeom>
          <a:noFill/>
        </p:spPr>
        <p:txBody>
          <a:bodyPr wrap="square" rtlCol="0">
            <a:spAutoFit/>
          </a:bodyPr>
          <a:lstStyle/>
          <a:p>
            <a:endParaRPr lang="en-US" dirty="0"/>
          </a:p>
          <a:p>
            <a:endParaRPr lang="en-US" dirty="0"/>
          </a:p>
          <a:p>
            <a:endParaRPr lang="en-US" dirty="0"/>
          </a:p>
        </p:txBody>
      </p:sp>
      <p:sp>
        <p:nvSpPr>
          <p:cNvPr id="2" name="TextBox 1">
            <a:extLst>
              <a:ext uri="{FF2B5EF4-FFF2-40B4-BE49-F238E27FC236}">
                <a16:creationId xmlns="" xmlns:a16="http://schemas.microsoft.com/office/drawing/2014/main" id="{F98E61C8-8462-113A-342F-0F67FF338D7D}"/>
              </a:ext>
            </a:extLst>
          </p:cNvPr>
          <p:cNvSpPr txBox="1"/>
          <p:nvPr/>
        </p:nvSpPr>
        <p:spPr>
          <a:xfrm>
            <a:off x="1244390" y="2340893"/>
            <a:ext cx="9703220" cy="2585323"/>
          </a:xfrm>
          <a:prstGeom prst="rect">
            <a:avLst/>
          </a:prstGeom>
          <a:noFill/>
        </p:spPr>
        <p:txBody>
          <a:bodyPr wrap="square" rtlCol="0">
            <a:spAutoFit/>
          </a:bodyPr>
          <a:lstStyle/>
          <a:p>
            <a:r>
              <a:rPr lang="en-GB" dirty="0"/>
              <a:t>Notes from PCC meeting </a:t>
            </a:r>
            <a:r>
              <a:rPr lang="en-GB" dirty="0" smtClean="0"/>
              <a:t>26 September  </a:t>
            </a:r>
            <a:r>
              <a:rPr lang="en-GB" dirty="0"/>
              <a:t>2024</a:t>
            </a:r>
          </a:p>
          <a:p>
            <a:r>
              <a:rPr lang="en-GB" sz="1800" dirty="0">
                <a:effectLst/>
                <a:latin typeface="Calibri" panose="020F0502020204030204" pitchFamily="34" charset="0"/>
                <a:ea typeface="Times New Roman" panose="02020603050405020304" pitchFamily="18" charset="0"/>
              </a:rPr>
              <a:t>1/ </a:t>
            </a:r>
            <a:r>
              <a:rPr lang="en-GB" dirty="0" smtClean="0"/>
              <a:t>Present</a:t>
            </a:r>
            <a:r>
              <a:rPr lang="en-GB" dirty="0"/>
              <a:t>: Kevin Chalmers, Garth Pearson, Amy Ferry, Scott </a:t>
            </a:r>
            <a:r>
              <a:rPr lang="en-GB" dirty="0" err="1"/>
              <a:t>Wardlaw</a:t>
            </a:r>
            <a:r>
              <a:rPr lang="en-GB" dirty="0"/>
              <a:t>, Claire Cameron, Colin </a:t>
            </a:r>
            <a:r>
              <a:rPr lang="en-GB" dirty="0" smtClean="0"/>
              <a:t>Hutchison</a:t>
            </a:r>
          </a:p>
          <a:p>
            <a:r>
              <a:rPr lang="en-GB" dirty="0" smtClean="0"/>
              <a:t>2/  </a:t>
            </a:r>
            <a:r>
              <a:rPr lang="en-GB" dirty="0"/>
              <a:t>Apologies: Andrew Isherwood, John </a:t>
            </a:r>
            <a:r>
              <a:rPr lang="en-GB" dirty="0" err="1"/>
              <a:t>Miroslaw</a:t>
            </a:r>
            <a:r>
              <a:rPr lang="en-GB" dirty="0"/>
              <a:t>, Ruth Isherwood, Caroline </a:t>
            </a:r>
            <a:r>
              <a:rPr lang="en-GB" dirty="0" smtClean="0"/>
              <a:t>Harvey</a:t>
            </a:r>
            <a:endParaRPr lang="en-GB" dirty="0"/>
          </a:p>
          <a:p>
            <a:r>
              <a:rPr lang="en-GB" sz="1800" dirty="0" smtClean="0">
                <a:effectLst/>
                <a:latin typeface="Calibri" panose="020F0502020204030204" pitchFamily="34" charset="0"/>
                <a:ea typeface="Times New Roman" panose="02020603050405020304" pitchFamily="18" charset="0"/>
              </a:rPr>
              <a:t>3</a:t>
            </a:r>
            <a:r>
              <a:rPr lang="en-GB" sz="1800" dirty="0">
                <a:effectLst/>
                <a:latin typeface="Calibri" panose="020F0502020204030204" pitchFamily="34" charset="0"/>
                <a:ea typeface="Times New Roman" panose="02020603050405020304" pitchFamily="18" charset="0"/>
              </a:rPr>
              <a:t>/ Minutes of last meeting (</a:t>
            </a:r>
            <a:r>
              <a:rPr lang="en-GB" dirty="0">
                <a:latin typeface="Calibri" panose="020F0502020204030204" pitchFamily="34" charset="0"/>
                <a:ea typeface="Times New Roman" panose="02020603050405020304" pitchFamily="18" charset="0"/>
              </a:rPr>
              <a:t>GP</a:t>
            </a:r>
            <a:r>
              <a:rPr lang="en-GB" sz="1800" dirty="0">
                <a:effectLst/>
                <a:latin typeface="Calibri" panose="020F0502020204030204" pitchFamily="34" charset="0"/>
                <a:ea typeface="Times New Roman" panose="02020603050405020304" pitchFamily="18" charset="0"/>
              </a:rPr>
              <a:t>)</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4/ Review PowerPoint doc and agree actions</a:t>
            </a:r>
          </a:p>
          <a:p>
            <a:endParaRPr lang="en-GB" dirty="0"/>
          </a:p>
          <a:p>
            <a:r>
              <a:rPr lang="en-GB" sz="1800" dirty="0"/>
              <a:t/>
            </a:r>
            <a:br>
              <a:rPr lang="en-GB" sz="1800" dirty="0"/>
            </a:br>
            <a:r>
              <a:rPr lang="en-GB" sz="1800" dirty="0"/>
              <a:t/>
            </a:r>
            <a:br>
              <a:rPr lang="en-GB" sz="1800" dirty="0"/>
            </a:br>
            <a:endParaRPr lang="en-GB" sz="1800" dirty="0">
              <a:effectLst/>
              <a:latin typeface="Calibri" panose="020F0502020204030204" pitchFamily="34" charset="0"/>
              <a:ea typeface="Calibri" panose="020F0502020204030204" pitchFamily="34" charset="0"/>
            </a:endParaRPr>
          </a:p>
        </p:txBody>
      </p:sp>
      <p:sp>
        <p:nvSpPr>
          <p:cNvPr id="6" name="Footer Placeholder 5">
            <a:extLst>
              <a:ext uri="{FF2B5EF4-FFF2-40B4-BE49-F238E27FC236}">
                <a16:creationId xmlns="" xmlns:a16="http://schemas.microsoft.com/office/drawing/2014/main" id="{5D21D3B3-839E-453B-6300-652C391252B1}"/>
              </a:ext>
            </a:extLst>
          </p:cNvPr>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a:extLst>
              <a:ext uri="{FF2B5EF4-FFF2-40B4-BE49-F238E27FC236}">
                <a16:creationId xmlns="" xmlns:a16="http://schemas.microsoft.com/office/drawing/2014/main" id="{EC51B56C-4FB9-1055-5591-5C88AC42833A}"/>
              </a:ext>
            </a:extLst>
          </p:cNvPr>
          <p:cNvSpPr>
            <a:spLocks noGrp="1"/>
          </p:cNvSpPr>
          <p:nvPr>
            <p:ph type="sldNum" sz="quarter" idx="12"/>
          </p:nvPr>
        </p:nvSpPr>
        <p:spPr/>
        <p:txBody>
          <a:bodyPr/>
          <a:lstStyle/>
          <a:p>
            <a:fld id="{58241D35-DF87-BF46-9EF8-F3BBBA942A9A}" type="slidenum">
              <a:rPr lang="en-US" smtClean="0"/>
              <a:t>1</a:t>
            </a:fld>
            <a:endParaRPr lang="en-US" dirty="0"/>
          </a:p>
        </p:txBody>
      </p:sp>
    </p:spTree>
    <p:extLst>
      <p:ext uri="{BB962C8B-B14F-4D97-AF65-F5344CB8AC3E}">
        <p14:creationId xmlns:p14="http://schemas.microsoft.com/office/powerpoint/2010/main" val="171118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608261716"/>
              </p:ext>
            </p:extLst>
          </p:nvPr>
        </p:nvGraphicFramePr>
        <p:xfrm>
          <a:off x="395764" y="1200421"/>
          <a:ext cx="10158865" cy="4881880"/>
        </p:xfrm>
        <a:graphic>
          <a:graphicData uri="http://schemas.openxmlformats.org/drawingml/2006/table">
            <a:tbl>
              <a:tblPr firstRow="1" bandRow="1">
                <a:tableStyleId>{5C22544A-7EE6-4342-B048-85BDC9FD1C3A}</a:tableStyleId>
              </a:tblPr>
              <a:tblGrid>
                <a:gridCol w="3579646">
                  <a:extLst>
                    <a:ext uri="{9D8B030D-6E8A-4147-A177-3AD203B41FA5}">
                      <a16:colId xmlns="" xmlns:a16="http://schemas.microsoft.com/office/drawing/2014/main" val="20000"/>
                    </a:ext>
                  </a:extLst>
                </a:gridCol>
                <a:gridCol w="2152185">
                  <a:extLst>
                    <a:ext uri="{9D8B030D-6E8A-4147-A177-3AD203B41FA5}">
                      <a16:colId xmlns="" xmlns:a16="http://schemas.microsoft.com/office/drawing/2014/main" val="20001"/>
                    </a:ext>
                  </a:extLst>
                </a:gridCol>
                <a:gridCol w="4427034">
                  <a:extLst>
                    <a:ext uri="{9D8B030D-6E8A-4147-A177-3AD203B41FA5}">
                      <a16:colId xmlns="" xmlns:a16="http://schemas.microsoft.com/office/drawing/2014/main" val="20002"/>
                    </a:ext>
                  </a:extLst>
                </a:gridCol>
              </a:tblGrid>
              <a:tr h="370840">
                <a:tc>
                  <a:txBody>
                    <a:bodyPr/>
                    <a:lstStyle/>
                    <a:p>
                      <a:r>
                        <a:rPr lang="en-US" sz="1200" dirty="0"/>
                        <a:t>Weekly / Regular Cycling Events  2024</a:t>
                      </a:r>
                    </a:p>
                  </a:txBody>
                  <a:tcPr/>
                </a:tc>
                <a:tc>
                  <a:txBody>
                    <a:bodyPr/>
                    <a:lstStyle/>
                    <a:p>
                      <a:r>
                        <a:rPr lang="en-US" sz="1200" dirty="0"/>
                        <a:t>Organiser</a:t>
                      </a:r>
                      <a:r>
                        <a:rPr lang="en-US" sz="1200" baseline="0" dirty="0"/>
                        <a:t> (s)</a:t>
                      </a:r>
                      <a:endParaRPr lang="en-US" sz="1200" dirty="0"/>
                    </a:p>
                  </a:txBody>
                  <a:tcPr/>
                </a:tc>
                <a:tc>
                  <a:txBody>
                    <a:bodyPr/>
                    <a:lstStyle/>
                    <a:p>
                      <a:r>
                        <a:rPr lang="en-US" sz="1200" dirty="0"/>
                        <a:t>Meet / Remember</a:t>
                      </a:r>
                      <a:r>
                        <a:rPr lang="en-US" sz="1200" baseline="0" dirty="0"/>
                        <a:t> to check social media for updates</a:t>
                      </a:r>
                      <a:endParaRPr lang="en-US" sz="1200" dirty="0"/>
                    </a:p>
                  </a:txBody>
                  <a:tcPr/>
                </a:tc>
                <a:extLst>
                  <a:ext uri="{0D108BD9-81ED-4DB2-BD59-A6C34878D82A}">
                    <a16:rowId xmlns="" xmlns:a16="http://schemas.microsoft.com/office/drawing/2014/main" val="10000"/>
                  </a:ext>
                </a:extLst>
              </a:tr>
              <a:tr h="370840">
                <a:tc>
                  <a:txBody>
                    <a:bodyPr/>
                    <a:lstStyle/>
                    <a:p>
                      <a:r>
                        <a:rPr lang="en-US" sz="1200" dirty="0"/>
                        <a:t>12 mph Group Saturday</a:t>
                      </a:r>
                    </a:p>
                  </a:txBody>
                  <a:tcPr/>
                </a:tc>
                <a:tc>
                  <a:txBody>
                    <a:bodyPr/>
                    <a:lstStyle/>
                    <a:p>
                      <a:r>
                        <a:rPr lang="en-US" sz="1200" dirty="0"/>
                        <a:t>Lucy Husband, Simon Allan,</a:t>
                      </a:r>
                      <a:r>
                        <a:rPr lang="en-US" sz="1200" baseline="0" dirty="0"/>
                        <a:t> </a:t>
                      </a:r>
                      <a:r>
                        <a:rPr lang="en-US" sz="1200" dirty="0"/>
                        <a:t>Ruth Isherwood &amp; others</a:t>
                      </a:r>
                    </a:p>
                  </a:txBody>
                  <a:tcPr/>
                </a:tc>
                <a:tc>
                  <a:txBody>
                    <a:bodyPr/>
                    <a:lstStyle/>
                    <a:p>
                      <a:r>
                        <a:rPr lang="en-US" sz="1200" dirty="0"/>
                        <a:t>New</a:t>
                      </a:r>
                      <a:r>
                        <a:rPr lang="en-US" sz="1200" baseline="0" dirty="0"/>
                        <a:t> Departure Point - </a:t>
                      </a:r>
                      <a:r>
                        <a:rPr lang="en-US" sz="1200" dirty="0"/>
                        <a:t>Kingsmeadow’s car park 09.30</a:t>
                      </a:r>
                    </a:p>
                  </a:txBody>
                  <a:tcPr/>
                </a:tc>
                <a:extLst>
                  <a:ext uri="{0D108BD9-81ED-4DB2-BD59-A6C34878D82A}">
                    <a16:rowId xmlns="" xmlns:a16="http://schemas.microsoft.com/office/drawing/2014/main" val="10001"/>
                  </a:ext>
                </a:extLst>
              </a:tr>
              <a:tr h="370840">
                <a:tc>
                  <a:txBody>
                    <a:bodyPr/>
                    <a:lstStyle/>
                    <a:p>
                      <a:r>
                        <a:rPr lang="en-US" sz="1200" dirty="0"/>
                        <a:t>15mph Group Saturday</a:t>
                      </a:r>
                    </a:p>
                  </a:txBody>
                  <a:tcPr/>
                </a:tc>
                <a:tc>
                  <a:txBody>
                    <a:bodyPr/>
                    <a:lstStyle/>
                    <a:p>
                      <a:r>
                        <a:rPr lang="en-US" sz="1200" dirty="0"/>
                        <a:t>Jo Merritt, Bob Souter,</a:t>
                      </a:r>
                      <a:r>
                        <a:rPr lang="en-US" sz="1200" baseline="0" dirty="0"/>
                        <a:t> </a:t>
                      </a:r>
                      <a:r>
                        <a:rPr lang="en-US" sz="1200" dirty="0"/>
                        <a:t>Ewan Gowrie &amp; Others</a:t>
                      </a:r>
                    </a:p>
                  </a:txBody>
                  <a:tcPr/>
                </a:tc>
                <a:tc>
                  <a:txBody>
                    <a:bodyPr/>
                    <a:lstStyle/>
                    <a:p>
                      <a:r>
                        <a:rPr lang="en-US" sz="1200" dirty="0"/>
                        <a:t>New Departure Point - Kingsmeadow’s car park 09.30</a:t>
                      </a:r>
                    </a:p>
                  </a:txBody>
                  <a:tcPr/>
                </a:tc>
                <a:extLst>
                  <a:ext uri="{0D108BD9-81ED-4DB2-BD59-A6C34878D82A}">
                    <a16:rowId xmlns="" xmlns:a16="http://schemas.microsoft.com/office/drawing/2014/main" val="10002"/>
                  </a:ext>
                </a:extLst>
              </a:tr>
              <a:tr h="370840">
                <a:tc>
                  <a:txBody>
                    <a:bodyPr/>
                    <a:lstStyle/>
                    <a:p>
                      <a:r>
                        <a:rPr lang="en-US" sz="1200" dirty="0"/>
                        <a:t>17mph Group Saturday</a:t>
                      </a:r>
                    </a:p>
                  </a:txBody>
                  <a:tcPr/>
                </a:tc>
                <a:tc>
                  <a:txBody>
                    <a:bodyPr/>
                    <a:lstStyle/>
                    <a:p>
                      <a:r>
                        <a:rPr lang="en-US" sz="1200" dirty="0"/>
                        <a:t>Club members who turn up and wish to ride</a:t>
                      </a:r>
                    </a:p>
                  </a:txBody>
                  <a:tcPr/>
                </a:tc>
                <a:tc>
                  <a:txBody>
                    <a:bodyPr/>
                    <a:lstStyle/>
                    <a:p>
                      <a:r>
                        <a:rPr lang="en-US" sz="1200" dirty="0"/>
                        <a:t>Kingsmeadow’s car Park</a:t>
                      </a:r>
                      <a:r>
                        <a:rPr lang="en-US" sz="1200" baseline="0" dirty="0"/>
                        <a:t> 09.30</a:t>
                      </a:r>
                      <a:endParaRPr lang="en-US" sz="1200" dirty="0"/>
                    </a:p>
                  </a:txBody>
                  <a:tcPr/>
                </a:tc>
                <a:extLst>
                  <a:ext uri="{0D108BD9-81ED-4DB2-BD59-A6C34878D82A}">
                    <a16:rowId xmlns="" xmlns:a16="http://schemas.microsoft.com/office/drawing/2014/main" val="10003"/>
                  </a:ext>
                </a:extLst>
              </a:tr>
              <a:tr h="370840">
                <a:tc>
                  <a:txBody>
                    <a:bodyPr/>
                    <a:lstStyle/>
                    <a:p>
                      <a:r>
                        <a:rPr lang="en-US" sz="1200" dirty="0"/>
                        <a:t>Tuesday &amp; sometimes a Sunday Gravelly </a:t>
                      </a:r>
                    </a:p>
                  </a:txBody>
                  <a:tcPr/>
                </a:tc>
                <a:tc>
                  <a:txBody>
                    <a:bodyPr/>
                    <a:lstStyle/>
                    <a:p>
                      <a:r>
                        <a:rPr lang="en-US" sz="1200" dirty="0"/>
                        <a:t>Garth Pearson</a:t>
                      </a:r>
                      <a:r>
                        <a:rPr lang="en-US" sz="1200" baseline="0" dirty="0"/>
                        <a:t> &amp; others </a:t>
                      </a:r>
                      <a:endParaRPr lang="en-US" sz="1200" dirty="0"/>
                    </a:p>
                  </a:txBody>
                  <a:tcPr/>
                </a:tc>
                <a:tc>
                  <a:txBody>
                    <a:bodyPr/>
                    <a:lstStyle/>
                    <a:p>
                      <a:r>
                        <a:rPr lang="en-US" sz="1200" dirty="0"/>
                        <a:t>Kingsmeadow’s Car Park Tuesday 18.30</a:t>
                      </a:r>
                    </a:p>
                  </a:txBody>
                  <a:tcPr/>
                </a:tc>
                <a:extLst>
                  <a:ext uri="{0D108BD9-81ED-4DB2-BD59-A6C34878D82A}">
                    <a16:rowId xmlns="" xmlns:a16="http://schemas.microsoft.com/office/drawing/2014/main" val="10004"/>
                  </a:ext>
                </a:extLst>
              </a:tr>
              <a:tr h="370840">
                <a:tc>
                  <a:txBody>
                    <a:bodyPr/>
                    <a:lstStyle/>
                    <a:p>
                      <a:r>
                        <a:rPr lang="en-US" sz="1200" dirty="0">
                          <a:solidFill>
                            <a:schemeClr val="tx1"/>
                          </a:solidFill>
                        </a:rPr>
                        <a:t>Summer Time Trial</a:t>
                      </a:r>
                    </a:p>
                  </a:txBody>
                  <a:tcPr/>
                </a:tc>
                <a:tc>
                  <a:txBody>
                    <a:bodyPr/>
                    <a:lstStyle/>
                    <a:p>
                      <a:r>
                        <a:rPr lang="en-US" sz="1200" dirty="0">
                          <a:solidFill>
                            <a:schemeClr val="tx1"/>
                          </a:solidFill>
                        </a:rPr>
                        <a:t>Kevin Chalmers</a:t>
                      </a:r>
                    </a:p>
                  </a:txBody>
                  <a:tcPr/>
                </a:tc>
                <a:tc>
                  <a:txBody>
                    <a:bodyPr/>
                    <a:lstStyle/>
                    <a:p>
                      <a:r>
                        <a:rPr lang="en-US" sz="1200" dirty="0">
                          <a:solidFill>
                            <a:schemeClr val="tx1"/>
                          </a:solidFill>
                        </a:rPr>
                        <a:t>Location TT dependent published</a:t>
                      </a:r>
                      <a:r>
                        <a:rPr lang="en-US" sz="1200" baseline="0" dirty="0">
                          <a:solidFill>
                            <a:schemeClr val="tx1"/>
                          </a:solidFill>
                        </a:rPr>
                        <a:t> each week, Wednesday</a:t>
                      </a:r>
                      <a:endParaRPr lang="en-US" sz="1200" dirty="0">
                        <a:solidFill>
                          <a:schemeClr val="tx1"/>
                        </a:solidFill>
                      </a:endParaRPr>
                    </a:p>
                  </a:txBody>
                  <a:tcPr/>
                </a:tc>
                <a:extLst>
                  <a:ext uri="{0D108BD9-81ED-4DB2-BD59-A6C34878D82A}">
                    <a16:rowId xmlns="" xmlns:a16="http://schemas.microsoft.com/office/drawing/2014/main" val="10005"/>
                  </a:ext>
                </a:extLst>
              </a:tr>
              <a:tr h="370840">
                <a:tc>
                  <a:txBody>
                    <a:bodyPr/>
                    <a:lstStyle/>
                    <a:p>
                      <a:r>
                        <a:rPr lang="en-US" sz="1200" dirty="0">
                          <a:solidFill>
                            <a:schemeClr val="tx1"/>
                          </a:solidFill>
                        </a:rPr>
                        <a:t>Kids Club</a:t>
                      </a:r>
                    </a:p>
                  </a:txBody>
                  <a:tcPr/>
                </a:tc>
                <a:tc>
                  <a:txBody>
                    <a:bodyPr/>
                    <a:lstStyle/>
                    <a:p>
                      <a:r>
                        <a:rPr lang="en-US" sz="1200" dirty="0">
                          <a:solidFill>
                            <a:schemeClr val="tx1"/>
                          </a:solidFill>
                        </a:rPr>
                        <a:t>Colin Hutchison &amp; Scott Wardlaw </a:t>
                      </a:r>
                    </a:p>
                  </a:txBody>
                  <a:tcPr/>
                </a:tc>
                <a:tc>
                  <a:txBody>
                    <a:bodyPr/>
                    <a:lstStyle/>
                    <a:p>
                      <a:r>
                        <a:rPr lang="en-US" sz="1200" dirty="0">
                          <a:solidFill>
                            <a:schemeClr val="tx1"/>
                          </a:solidFill>
                        </a:rPr>
                        <a:t>Glentress</a:t>
                      </a:r>
                    </a:p>
                  </a:txBody>
                  <a:tcPr/>
                </a:tc>
                <a:extLst>
                  <a:ext uri="{0D108BD9-81ED-4DB2-BD59-A6C34878D82A}">
                    <a16:rowId xmlns="" xmlns:a16="http://schemas.microsoft.com/office/drawing/2014/main" val="10006"/>
                  </a:ext>
                </a:extLst>
              </a:tr>
              <a:tr h="370840">
                <a:tc>
                  <a:txBody>
                    <a:bodyPr/>
                    <a:lstStyle/>
                    <a:p>
                      <a:r>
                        <a:rPr lang="en-US" sz="1200" dirty="0">
                          <a:solidFill>
                            <a:schemeClr val="tx1"/>
                          </a:solidFill>
                        </a:rPr>
                        <a:t>Bike</a:t>
                      </a:r>
                      <a:r>
                        <a:rPr lang="en-US" sz="1200" baseline="0" dirty="0">
                          <a:solidFill>
                            <a:schemeClr val="tx1"/>
                          </a:solidFill>
                        </a:rPr>
                        <a:t> and Blether</a:t>
                      </a:r>
                      <a:endParaRPr lang="en-US" sz="1200" dirty="0">
                        <a:solidFill>
                          <a:schemeClr val="tx1"/>
                        </a:solidFill>
                      </a:endParaRPr>
                    </a:p>
                  </a:txBody>
                  <a:tcPr/>
                </a:tc>
                <a:tc>
                  <a:txBody>
                    <a:bodyPr/>
                    <a:lstStyle/>
                    <a:p>
                      <a:r>
                        <a:rPr lang="en-US" sz="1200" dirty="0">
                          <a:solidFill>
                            <a:schemeClr val="tx1"/>
                          </a:solidFill>
                        </a:rPr>
                        <a:t>Colin Hutchison</a:t>
                      </a:r>
                    </a:p>
                  </a:txBody>
                  <a:tcPr/>
                </a:tc>
                <a:tc>
                  <a:txBody>
                    <a:bodyPr/>
                    <a:lstStyle/>
                    <a:p>
                      <a:r>
                        <a:rPr lang="en-US" sz="1200" dirty="0">
                          <a:solidFill>
                            <a:schemeClr val="tx1"/>
                          </a:solidFill>
                        </a:rPr>
                        <a:t>Glentress </a:t>
                      </a:r>
                    </a:p>
                  </a:txBody>
                  <a:tcPr/>
                </a:tc>
                <a:extLst>
                  <a:ext uri="{0D108BD9-81ED-4DB2-BD59-A6C34878D82A}">
                    <a16:rowId xmlns="" xmlns:a16="http://schemas.microsoft.com/office/drawing/2014/main" val="10007"/>
                  </a:ext>
                </a:extLst>
              </a:tr>
              <a:tr h="370840">
                <a:tc>
                  <a:txBody>
                    <a:bodyPr/>
                    <a:lstStyle/>
                    <a:p>
                      <a:r>
                        <a:rPr lang="en-US" sz="1200" dirty="0">
                          <a:solidFill>
                            <a:schemeClr val="tx1"/>
                          </a:solidFill>
                        </a:rPr>
                        <a:t>Winter Zwift</a:t>
                      </a:r>
                    </a:p>
                  </a:txBody>
                  <a:tcPr/>
                </a:tc>
                <a:tc>
                  <a:txBody>
                    <a:bodyPr/>
                    <a:lstStyle/>
                    <a:p>
                      <a:r>
                        <a:rPr lang="en-US" sz="1200" dirty="0">
                          <a:solidFill>
                            <a:schemeClr val="tx1"/>
                          </a:solidFill>
                        </a:rPr>
                        <a:t>Keith Jardine</a:t>
                      </a:r>
                    </a:p>
                  </a:txBody>
                  <a:tcPr/>
                </a:tc>
                <a:tc>
                  <a:txBody>
                    <a:bodyPr/>
                    <a:lstStyle/>
                    <a:p>
                      <a:r>
                        <a:rPr lang="en-US" sz="1200" dirty="0">
                          <a:solidFill>
                            <a:schemeClr val="tx1"/>
                          </a:solidFill>
                        </a:rPr>
                        <a:t>Thursdays</a:t>
                      </a:r>
                      <a:r>
                        <a:rPr lang="en-US" sz="1200" baseline="0" dirty="0">
                          <a:solidFill>
                            <a:schemeClr val="tx1"/>
                          </a:solidFill>
                        </a:rPr>
                        <a:t> - check social media</a:t>
                      </a:r>
                      <a:endParaRPr lang="en-US" sz="1200" dirty="0">
                        <a:solidFill>
                          <a:schemeClr val="tx1"/>
                        </a:solidFill>
                      </a:endParaRPr>
                    </a:p>
                  </a:txBody>
                  <a:tcPr/>
                </a:tc>
                <a:extLst>
                  <a:ext uri="{0D108BD9-81ED-4DB2-BD59-A6C34878D82A}">
                    <a16:rowId xmlns="" xmlns:a16="http://schemas.microsoft.com/office/drawing/2014/main" val="10008"/>
                  </a:ext>
                </a:extLst>
              </a:tr>
              <a:tr h="370840">
                <a:tc>
                  <a:txBody>
                    <a:bodyPr/>
                    <a:lstStyle/>
                    <a:p>
                      <a:r>
                        <a:rPr lang="en-US" sz="1200" dirty="0">
                          <a:solidFill>
                            <a:schemeClr val="tx1"/>
                          </a:solidFill>
                        </a:rPr>
                        <a:t>Gravel Crit races</a:t>
                      </a:r>
                    </a:p>
                  </a:txBody>
                  <a:tcPr/>
                </a:tc>
                <a:tc>
                  <a:txBody>
                    <a:bodyPr/>
                    <a:lstStyle/>
                    <a:p>
                      <a:r>
                        <a:rPr lang="en-US" sz="1200" dirty="0">
                          <a:solidFill>
                            <a:schemeClr val="tx1"/>
                          </a:solidFill>
                        </a:rPr>
                        <a:t>Garth Pearson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Location published</a:t>
                      </a:r>
                      <a:r>
                        <a:rPr lang="en-US" sz="1200" baseline="0" dirty="0">
                          <a:solidFill>
                            <a:schemeClr val="tx1"/>
                          </a:solidFill>
                        </a:rPr>
                        <a:t> each week, start late </a:t>
                      </a:r>
                      <a:r>
                        <a:rPr lang="en-US" sz="1200" baseline="0" dirty="0" smtClean="0">
                          <a:solidFill>
                            <a:schemeClr val="tx1"/>
                          </a:solidFill>
                        </a:rPr>
                        <a:t>spring – Garth has confirmed he is not running these this year.</a:t>
                      </a:r>
                      <a:endParaRPr lang="en-US" sz="1200" dirty="0">
                        <a:solidFill>
                          <a:schemeClr val="tx1"/>
                        </a:solidFill>
                      </a:endParaRPr>
                    </a:p>
                  </a:txBody>
                  <a:tcPr/>
                </a:tc>
                <a:extLst>
                  <a:ext uri="{0D108BD9-81ED-4DB2-BD59-A6C34878D82A}">
                    <a16:rowId xmlns="" xmlns:a16="http://schemas.microsoft.com/office/drawing/2014/main" val="10009"/>
                  </a:ext>
                </a:extLst>
              </a:tr>
              <a:tr h="370840">
                <a:tc>
                  <a:txBody>
                    <a:bodyPr/>
                    <a:lstStyle/>
                    <a:p>
                      <a:r>
                        <a:rPr lang="en-US" sz="1200" dirty="0">
                          <a:solidFill>
                            <a:schemeClr val="tx1"/>
                          </a:solidFill>
                        </a:rPr>
                        <a:t>Pilates </a:t>
                      </a:r>
                    </a:p>
                  </a:txBody>
                  <a:tcPr/>
                </a:tc>
                <a:tc>
                  <a:txBody>
                    <a:bodyPr/>
                    <a:lstStyle/>
                    <a:p>
                      <a:r>
                        <a:rPr lang="en-US" sz="1200" dirty="0">
                          <a:solidFill>
                            <a:schemeClr val="tx1"/>
                          </a:solidFill>
                        </a:rPr>
                        <a:t>Judyta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Drill Hall Thursday 7.15pm</a:t>
                      </a:r>
                    </a:p>
                  </a:txBody>
                  <a:tcPr/>
                </a:tc>
                <a:extLst>
                  <a:ext uri="{0D108BD9-81ED-4DB2-BD59-A6C34878D82A}">
                    <a16:rowId xmlns="" xmlns:a16="http://schemas.microsoft.com/office/drawing/2014/main" val="10010"/>
                  </a:ext>
                </a:extLst>
              </a:tr>
              <a:tr h="370840">
                <a:tc>
                  <a:txBody>
                    <a:bodyPr/>
                    <a:lstStyle/>
                    <a:p>
                      <a:r>
                        <a:rPr lang="en-US" sz="1200" dirty="0">
                          <a:solidFill>
                            <a:schemeClr val="tx1"/>
                          </a:solidFill>
                        </a:rPr>
                        <a:t>Women’s Ride</a:t>
                      </a:r>
                    </a:p>
                  </a:txBody>
                  <a:tcPr/>
                </a:tc>
                <a:tc>
                  <a:txBody>
                    <a:bodyPr/>
                    <a:lstStyle/>
                    <a:p>
                      <a:r>
                        <a:rPr lang="en-US" sz="1200" dirty="0">
                          <a:solidFill>
                            <a:schemeClr val="tx1"/>
                          </a:solidFill>
                        </a:rPr>
                        <a:t>Ruth, Claire, Amy, Caroline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Every other Tuesday KMs Car Park, date / time TBC</a:t>
                      </a:r>
                    </a:p>
                  </a:txBody>
                  <a:tcPr/>
                </a:tc>
                <a:extLst>
                  <a:ext uri="{0D108BD9-81ED-4DB2-BD59-A6C34878D82A}">
                    <a16:rowId xmlns="" xmlns:a16="http://schemas.microsoft.com/office/drawing/2014/main" val="10011"/>
                  </a:ext>
                </a:extLst>
              </a:tr>
            </a:tbl>
          </a:graphicData>
        </a:graphic>
      </p:graphicFrame>
      <p:sp>
        <p:nvSpPr>
          <p:cNvPr id="2" name="Footer Placeholder 1">
            <a:extLst>
              <a:ext uri="{FF2B5EF4-FFF2-40B4-BE49-F238E27FC236}">
                <a16:creationId xmlns="" xmlns:a16="http://schemas.microsoft.com/office/drawing/2014/main" id="{2D007577-3276-6499-E7BE-6213811CA084}"/>
              </a:ext>
            </a:extLst>
          </p:cNvPr>
          <p:cNvSpPr>
            <a:spLocks noGrp="1"/>
          </p:cNvSpPr>
          <p:nvPr>
            <p:ph type="ftr" sz="quarter" idx="11"/>
          </p:nvPr>
        </p:nvSpPr>
        <p:spPr/>
        <p:txBody>
          <a:bodyPr/>
          <a:lstStyle/>
          <a:p>
            <a:r>
              <a:rPr lang="en-GB" dirty="0"/>
              <a:t>25-06-2024 PCC Committee meeting notes</a:t>
            </a:r>
            <a:endParaRPr lang="en-US" dirty="0"/>
          </a:p>
        </p:txBody>
      </p:sp>
      <p:sp>
        <p:nvSpPr>
          <p:cNvPr id="3" name="Slide Number Placeholder 2">
            <a:extLst>
              <a:ext uri="{FF2B5EF4-FFF2-40B4-BE49-F238E27FC236}">
                <a16:creationId xmlns="" xmlns:a16="http://schemas.microsoft.com/office/drawing/2014/main" id="{224AE424-C9B9-EA3D-AC82-AB16B8F48C40}"/>
              </a:ext>
            </a:extLst>
          </p:cNvPr>
          <p:cNvSpPr>
            <a:spLocks noGrp="1"/>
          </p:cNvSpPr>
          <p:nvPr>
            <p:ph type="sldNum" sz="quarter" idx="12"/>
          </p:nvPr>
        </p:nvSpPr>
        <p:spPr/>
        <p:txBody>
          <a:bodyPr/>
          <a:lstStyle/>
          <a:p>
            <a:fld id="{58241D35-DF87-BF46-9EF8-F3BBBA942A9A}" type="slidenum">
              <a:rPr lang="en-US" smtClean="0"/>
              <a:t>2</a:t>
            </a:fld>
            <a:endParaRPr lang="en-US" dirty="0"/>
          </a:p>
        </p:txBody>
      </p:sp>
    </p:spTree>
    <p:extLst>
      <p:ext uri="{BB962C8B-B14F-4D97-AF65-F5344CB8AC3E}">
        <p14:creationId xmlns:p14="http://schemas.microsoft.com/office/powerpoint/2010/main" val="10122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193300451"/>
              </p:ext>
            </p:extLst>
          </p:nvPr>
        </p:nvGraphicFramePr>
        <p:xfrm>
          <a:off x="843685" y="1254567"/>
          <a:ext cx="10225667" cy="5102745"/>
        </p:xfrm>
        <a:graphic>
          <a:graphicData uri="http://schemas.openxmlformats.org/drawingml/2006/table">
            <a:tbl>
              <a:tblPr firstRow="1" bandRow="1">
                <a:tableStyleId>{5C22544A-7EE6-4342-B048-85BDC9FD1C3A}</a:tableStyleId>
              </a:tblPr>
              <a:tblGrid>
                <a:gridCol w="2888343">
                  <a:extLst>
                    <a:ext uri="{9D8B030D-6E8A-4147-A177-3AD203B41FA5}">
                      <a16:colId xmlns="" xmlns:a16="http://schemas.microsoft.com/office/drawing/2014/main" val="20000"/>
                    </a:ext>
                  </a:extLst>
                </a:gridCol>
                <a:gridCol w="4008685">
                  <a:extLst>
                    <a:ext uri="{9D8B030D-6E8A-4147-A177-3AD203B41FA5}">
                      <a16:colId xmlns="" xmlns:a16="http://schemas.microsoft.com/office/drawing/2014/main" val="20001"/>
                    </a:ext>
                  </a:extLst>
                </a:gridCol>
                <a:gridCol w="3328639">
                  <a:extLst>
                    <a:ext uri="{9D8B030D-6E8A-4147-A177-3AD203B41FA5}">
                      <a16:colId xmlns="" xmlns:a16="http://schemas.microsoft.com/office/drawing/2014/main" val="20002"/>
                    </a:ext>
                  </a:extLst>
                </a:gridCol>
              </a:tblGrid>
              <a:tr h="456538">
                <a:tc>
                  <a:txBody>
                    <a:bodyPr/>
                    <a:lstStyle/>
                    <a:p>
                      <a:r>
                        <a:rPr lang="en-US" sz="1200" dirty="0"/>
                        <a:t>Ride and social events 2024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Date / Meet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Remember</a:t>
                      </a:r>
                      <a:r>
                        <a:rPr lang="en-US" sz="1200" baseline="0" dirty="0"/>
                        <a:t> to check social media for updates</a:t>
                      </a:r>
                      <a:endParaRPr lang="en-US" sz="1200" dirty="0"/>
                    </a:p>
                  </a:txBody>
                  <a:tcPr/>
                </a:tc>
                <a:tc>
                  <a:txBody>
                    <a:bodyPr/>
                    <a:lstStyle/>
                    <a:p>
                      <a:r>
                        <a:rPr lang="en-US" sz="1200" dirty="0"/>
                        <a:t>Organiser(s)</a:t>
                      </a:r>
                    </a:p>
                  </a:txBody>
                  <a:tcPr/>
                </a:tc>
                <a:extLst>
                  <a:ext uri="{0D108BD9-81ED-4DB2-BD59-A6C34878D82A}">
                    <a16:rowId xmlns="" xmlns:a16="http://schemas.microsoft.com/office/drawing/2014/main" val="10000"/>
                  </a:ext>
                </a:extLst>
              </a:tr>
              <a:tr h="281011">
                <a:tc>
                  <a:txBody>
                    <a:bodyPr/>
                    <a:lstStyle/>
                    <a:p>
                      <a:r>
                        <a:rPr lang="en-US" sz="900" dirty="0"/>
                        <a:t>Monthly pub social and occasional pub quiz (quiz will be advertised for March)</a:t>
                      </a:r>
                    </a:p>
                  </a:txBody>
                  <a:tcPr/>
                </a:tc>
                <a:tc>
                  <a:txBody>
                    <a:bodyPr/>
                    <a:lstStyle/>
                    <a:p>
                      <a:r>
                        <a:rPr lang="en-US" sz="900" dirty="0"/>
                        <a:t>Park Hotel, last</a:t>
                      </a:r>
                      <a:r>
                        <a:rPr lang="en-US" sz="900" baseline="0" dirty="0"/>
                        <a:t> Wednesday of the month 7.30pm starting </a:t>
                      </a:r>
                      <a:r>
                        <a:rPr lang="en-US" sz="900" baseline="0" dirty="0">
                          <a:solidFill>
                            <a:schemeClr val="tx1"/>
                          </a:solidFill>
                        </a:rPr>
                        <a:t>March 27, Park Hotel</a:t>
                      </a:r>
                      <a:endParaRPr lang="en-US" sz="900" dirty="0">
                        <a:solidFill>
                          <a:schemeClr val="tx1"/>
                        </a:solidFill>
                      </a:endParaRPr>
                    </a:p>
                  </a:txBody>
                  <a:tcPr/>
                </a:tc>
                <a:tc>
                  <a:txBody>
                    <a:bodyPr/>
                    <a:lstStyle/>
                    <a:p>
                      <a:r>
                        <a:rPr lang="en-US" sz="900" dirty="0"/>
                        <a:t>Committee</a:t>
                      </a:r>
                    </a:p>
                  </a:txBody>
                  <a:tcPr/>
                </a:tc>
                <a:extLst>
                  <a:ext uri="{0D108BD9-81ED-4DB2-BD59-A6C34878D82A}">
                    <a16:rowId xmlns="" xmlns:a16="http://schemas.microsoft.com/office/drawing/2014/main" val="10001"/>
                  </a:ext>
                </a:extLst>
              </a:tr>
              <a:tr h="240371">
                <a:tc>
                  <a:txBody>
                    <a:bodyPr/>
                    <a:lstStyle/>
                    <a:p>
                      <a:r>
                        <a:rPr lang="en-GB" sz="900" noProof="0" dirty="0"/>
                        <a:t>Gravel Meet TBC</a:t>
                      </a:r>
                      <a:r>
                        <a:rPr lang="en-GB" sz="900" baseline="0" noProof="0" dirty="0"/>
                        <a:t> on weather venue tbc closer to time</a:t>
                      </a:r>
                      <a:endParaRPr lang="en-GB" sz="900" noProof="0" dirty="0"/>
                    </a:p>
                  </a:txBody>
                  <a:tcPr/>
                </a:tc>
                <a:tc>
                  <a:txBody>
                    <a:bodyPr/>
                    <a:lstStyle/>
                    <a:p>
                      <a:r>
                        <a:rPr lang="en-GB" sz="900" baseline="0" noProof="0" dirty="0"/>
                        <a:t>24</a:t>
                      </a:r>
                      <a:r>
                        <a:rPr lang="en-GB" sz="900" baseline="30000" noProof="0" dirty="0"/>
                        <a:t>th</a:t>
                      </a:r>
                      <a:r>
                        <a:rPr lang="en-GB" sz="900" noProof="0" dirty="0"/>
                        <a:t> or 25</a:t>
                      </a:r>
                      <a:r>
                        <a:rPr lang="en-GB" sz="900" baseline="30000" noProof="0" dirty="0"/>
                        <a:t>th</a:t>
                      </a:r>
                      <a:r>
                        <a:rPr lang="en-GB" sz="900" noProof="0" dirty="0"/>
                        <a:t> Feb</a:t>
                      </a:r>
                    </a:p>
                  </a:txBody>
                  <a:tcPr/>
                </a:tc>
                <a:tc>
                  <a:txBody>
                    <a:bodyPr/>
                    <a:lstStyle/>
                    <a:p>
                      <a:r>
                        <a:rPr lang="en-GB" sz="900" noProof="0" dirty="0"/>
                        <a:t>Garth Pearson</a:t>
                      </a:r>
                      <a:r>
                        <a:rPr lang="en-GB" sz="900" baseline="0" noProof="0" dirty="0"/>
                        <a:t> , </a:t>
                      </a:r>
                      <a:r>
                        <a:rPr lang="en-GB" sz="900" baseline="0" noProof="0" dirty="0">
                          <a:solidFill>
                            <a:schemeClr val="tx1"/>
                          </a:solidFill>
                        </a:rPr>
                        <a:t>14 riders at Hawick</a:t>
                      </a:r>
                      <a:endParaRPr lang="en-GB" sz="900" noProof="0" dirty="0">
                        <a:solidFill>
                          <a:schemeClr val="tx1"/>
                        </a:solidFill>
                      </a:endParaRPr>
                    </a:p>
                  </a:txBody>
                  <a:tcPr/>
                </a:tc>
                <a:extLst>
                  <a:ext uri="{0D108BD9-81ED-4DB2-BD59-A6C34878D82A}">
                    <a16:rowId xmlns="" xmlns:a16="http://schemas.microsoft.com/office/drawing/2014/main" val="10002"/>
                  </a:ext>
                </a:extLst>
              </a:tr>
              <a:tr h="262054">
                <a:tc>
                  <a:txBody>
                    <a:bodyPr/>
                    <a:lstStyle/>
                    <a:p>
                      <a:r>
                        <a:rPr lang="en-GB" sz="900" noProof="0" dirty="0"/>
                        <a:t>Swap shop /</a:t>
                      </a:r>
                      <a:r>
                        <a:rPr lang="en-GB" sz="900" baseline="0" noProof="0" dirty="0"/>
                        <a:t> table sale of cycling kit / parts / general outdoor kit </a:t>
                      </a:r>
                      <a:endParaRPr lang="en-GB" sz="900" noProof="0" dirty="0"/>
                    </a:p>
                  </a:txBody>
                  <a:tcPr/>
                </a:tc>
                <a:tc>
                  <a:txBody>
                    <a:bodyPr/>
                    <a:lstStyle/>
                    <a:p>
                      <a:r>
                        <a:rPr lang="en-GB" sz="900" noProof="0" dirty="0"/>
                        <a:t> 23rd March </a:t>
                      </a:r>
                    </a:p>
                  </a:txBody>
                  <a:tcPr/>
                </a:tc>
                <a:tc>
                  <a:txBody>
                    <a:bodyPr/>
                    <a:lstStyle/>
                    <a:p>
                      <a:r>
                        <a:rPr lang="en-GB" sz="900" noProof="0" dirty="0"/>
                        <a:t>John</a:t>
                      </a:r>
                      <a:r>
                        <a:rPr lang="en-GB" sz="900" baseline="0" noProof="0" dirty="0"/>
                        <a:t> Miroslaw; </a:t>
                      </a:r>
                      <a:r>
                        <a:rPr lang="en-GB" sz="900" baseline="0" noProof="0" dirty="0">
                          <a:solidFill>
                            <a:schemeClr val="tx1"/>
                          </a:solidFill>
                        </a:rPr>
                        <a:t>10 tables to date, slide show, projector, gazebo and flags needed. Club clothing  sale, broke even.</a:t>
                      </a:r>
                      <a:endParaRPr lang="en-GB" sz="900" noProof="0" dirty="0">
                        <a:solidFill>
                          <a:schemeClr val="tx1"/>
                        </a:solidFill>
                      </a:endParaRPr>
                    </a:p>
                  </a:txBody>
                  <a:tcPr/>
                </a:tc>
                <a:extLst>
                  <a:ext uri="{0D108BD9-81ED-4DB2-BD59-A6C34878D82A}">
                    <a16:rowId xmlns="" xmlns:a16="http://schemas.microsoft.com/office/drawing/2014/main" val="10004"/>
                  </a:ext>
                </a:extLst>
              </a:tr>
              <a:tr h="262054">
                <a:tc>
                  <a:txBody>
                    <a:bodyPr/>
                    <a:lstStyle/>
                    <a:p>
                      <a:r>
                        <a:rPr lang="en-GB" sz="900" noProof="0" dirty="0" smtClean="0"/>
                        <a:t>First Aid Course</a:t>
                      </a:r>
                      <a:endParaRPr lang="en-GB" sz="900" noProof="0" dirty="0"/>
                    </a:p>
                  </a:txBody>
                  <a:tcPr/>
                </a:tc>
                <a:tc>
                  <a:txBody>
                    <a:bodyPr/>
                    <a:lstStyle/>
                    <a:p>
                      <a:r>
                        <a:rPr lang="en-GB" sz="900" noProof="0" dirty="0" smtClean="0"/>
                        <a:t>February</a:t>
                      </a:r>
                      <a:endParaRPr lang="en-GB" sz="900" noProof="0" dirty="0"/>
                    </a:p>
                  </a:txBody>
                  <a:tcPr/>
                </a:tc>
                <a:tc>
                  <a:txBody>
                    <a:bodyPr/>
                    <a:lstStyle/>
                    <a:p>
                      <a:r>
                        <a:rPr lang="en-GB" sz="900" noProof="0" dirty="0" smtClean="0">
                          <a:solidFill>
                            <a:schemeClr val="tx1"/>
                          </a:solidFill>
                        </a:rPr>
                        <a:t>Ruth. Well attended</a:t>
                      </a:r>
                      <a:endParaRPr lang="en-GB" sz="900" noProof="0" dirty="0">
                        <a:solidFill>
                          <a:schemeClr val="tx1"/>
                        </a:solidFill>
                      </a:endParaRPr>
                    </a:p>
                  </a:txBody>
                  <a:tcPr/>
                </a:tc>
              </a:tr>
              <a:tr h="219030">
                <a:tc>
                  <a:txBody>
                    <a:bodyPr/>
                    <a:lstStyle/>
                    <a:p>
                      <a:r>
                        <a:rPr lang="en-GB" sz="900" noProof="0" dirty="0"/>
                        <a:t>Concussion talk @ EG Theatre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solidFill>
                            <a:schemeClr val="tx1"/>
                          </a:solidFill>
                        </a:rPr>
                        <a:t>25</a:t>
                      </a:r>
                      <a:r>
                        <a:rPr lang="en-GB" sz="900" baseline="30000" noProof="0" dirty="0">
                          <a:solidFill>
                            <a:schemeClr val="tx1"/>
                          </a:solidFill>
                        </a:rPr>
                        <a:t>th</a:t>
                      </a:r>
                      <a:r>
                        <a:rPr lang="en-GB" sz="900" noProof="0" dirty="0">
                          <a:solidFill>
                            <a:schemeClr val="tx1"/>
                          </a:solidFill>
                        </a:rPr>
                        <a:t> April  7.30 pm</a:t>
                      </a:r>
                    </a:p>
                  </a:txBody>
                  <a:tcPr/>
                </a:tc>
                <a:tc>
                  <a:txBody>
                    <a:bodyPr/>
                    <a:lstStyle/>
                    <a:p>
                      <a:r>
                        <a:rPr lang="en-GB" sz="900" noProof="0" dirty="0">
                          <a:solidFill>
                            <a:schemeClr val="tx1"/>
                          </a:solidFill>
                        </a:rPr>
                        <a:t>Garth Pearson, Fiona Struther, Bob Soutter, Dave Winton</a:t>
                      </a:r>
                    </a:p>
                  </a:txBody>
                  <a:tcPr/>
                </a:tc>
                <a:extLst>
                  <a:ext uri="{0D108BD9-81ED-4DB2-BD59-A6C34878D82A}">
                    <a16:rowId xmlns="" xmlns:a16="http://schemas.microsoft.com/office/drawing/2014/main" val="10005"/>
                  </a:ext>
                </a:extLst>
              </a:tr>
              <a:tr h="224347">
                <a:tc>
                  <a:txBody>
                    <a:bodyPr/>
                    <a:lstStyle/>
                    <a:p>
                      <a:r>
                        <a:rPr lang="en-GB" sz="900" noProof="0" dirty="0"/>
                        <a:t>Roadside</a:t>
                      </a:r>
                      <a:r>
                        <a:rPr lang="en-GB" sz="900" baseline="0" noProof="0" dirty="0"/>
                        <a:t> repairs and maintenance session</a:t>
                      </a:r>
                      <a:endParaRPr lang="en-GB"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t>8</a:t>
                      </a:r>
                      <a:r>
                        <a:rPr lang="en-GB" sz="900" baseline="30000" noProof="0" dirty="0"/>
                        <a:t>th</a:t>
                      </a:r>
                      <a:r>
                        <a:rPr lang="en-GB" sz="900" noProof="0" dirty="0"/>
                        <a:t>  April,</a:t>
                      </a:r>
                      <a:r>
                        <a:rPr lang="en-GB" sz="900" baseline="0" noProof="0" dirty="0"/>
                        <a:t> drill hall, 7:00 – 8:30</a:t>
                      </a:r>
                      <a:endParaRPr lang="en-GB" sz="900" noProof="0" dirty="0"/>
                    </a:p>
                  </a:txBody>
                  <a:tcPr/>
                </a:tc>
                <a:tc>
                  <a:txBody>
                    <a:bodyPr/>
                    <a:lstStyle/>
                    <a:p>
                      <a:r>
                        <a:rPr lang="en-GB" sz="900" noProof="0" dirty="0">
                          <a:solidFill>
                            <a:schemeClr val="tx1"/>
                          </a:solidFill>
                        </a:rPr>
                        <a:t>Ruth</a:t>
                      </a:r>
                      <a:r>
                        <a:rPr lang="en-GB" sz="900" baseline="0" noProof="0" dirty="0">
                          <a:solidFill>
                            <a:schemeClr val="tx1"/>
                          </a:solidFill>
                        </a:rPr>
                        <a:t> and Garth, successful evening circa 14 turned out.</a:t>
                      </a:r>
                      <a:endParaRPr lang="en-GB" sz="900" noProof="0" dirty="0">
                        <a:solidFill>
                          <a:schemeClr val="tx1"/>
                        </a:solidFill>
                      </a:endParaRPr>
                    </a:p>
                  </a:txBody>
                  <a:tcPr/>
                </a:tc>
                <a:extLst>
                  <a:ext uri="{0D108BD9-81ED-4DB2-BD59-A6C34878D82A}">
                    <a16:rowId xmlns="" xmlns:a16="http://schemas.microsoft.com/office/drawing/2014/main" val="10006"/>
                  </a:ext>
                </a:extLst>
              </a:tr>
              <a:tr h="227226">
                <a:tc>
                  <a:txBody>
                    <a:bodyPr/>
                    <a:lstStyle/>
                    <a:p>
                      <a:r>
                        <a:rPr lang="en-GB" sz="900" noProof="0" dirty="0"/>
                        <a:t>Tweed-Duro</a:t>
                      </a:r>
                      <a:r>
                        <a:rPr lang="en-GB" sz="900" baseline="0" noProof="0" dirty="0"/>
                        <a:t> Gravel</a:t>
                      </a:r>
                      <a:endParaRPr lang="en-GB" sz="900" noProof="0" dirty="0"/>
                    </a:p>
                  </a:txBody>
                  <a:tcPr/>
                </a:tc>
                <a:tc>
                  <a:txBody>
                    <a:bodyPr/>
                    <a:lstStyle/>
                    <a:p>
                      <a:r>
                        <a:rPr lang="en-GB" sz="900" noProof="0" dirty="0"/>
                        <a:t>27th April</a:t>
                      </a:r>
                    </a:p>
                  </a:txBody>
                  <a:tcPr/>
                </a:tc>
                <a:tc>
                  <a:txBody>
                    <a:bodyPr/>
                    <a:lstStyle/>
                    <a:p>
                      <a:r>
                        <a:rPr lang="en-GB" sz="900" noProof="0" dirty="0"/>
                        <a:t>Garth Pearson, </a:t>
                      </a:r>
                      <a:r>
                        <a:rPr lang="en-GB" sz="900" noProof="0" dirty="0">
                          <a:solidFill>
                            <a:schemeClr val="tx1"/>
                          </a:solidFill>
                        </a:rPr>
                        <a:t>Ruth to contact Murray. Club pays b/fast + lunch for 30 </a:t>
                      </a:r>
                      <a:r>
                        <a:rPr lang="en-GB" sz="900" noProof="0" dirty="0" smtClean="0">
                          <a:solidFill>
                            <a:schemeClr val="tx1"/>
                          </a:solidFill>
                        </a:rPr>
                        <a:t>max</a:t>
                      </a:r>
                      <a:endParaRPr lang="en-GB" sz="900" noProof="0" dirty="0">
                        <a:solidFill>
                          <a:schemeClr val="tx1"/>
                        </a:solidFill>
                      </a:endParaRPr>
                    </a:p>
                  </a:txBody>
                  <a:tcPr/>
                </a:tc>
                <a:extLst>
                  <a:ext uri="{0D108BD9-81ED-4DB2-BD59-A6C34878D82A}">
                    <a16:rowId xmlns="" xmlns:a16="http://schemas.microsoft.com/office/drawing/2014/main" val="10007"/>
                  </a:ext>
                </a:extLst>
              </a:tr>
              <a:tr h="262053">
                <a:tc>
                  <a:txBody>
                    <a:bodyPr/>
                    <a:lstStyle/>
                    <a:p>
                      <a:r>
                        <a:rPr lang="en-GB" sz="900" noProof="0" dirty="0"/>
                        <a:t>Road Race</a:t>
                      </a:r>
                    </a:p>
                  </a:txBody>
                  <a:tcPr/>
                </a:tc>
                <a:tc>
                  <a:txBody>
                    <a:bodyPr/>
                    <a:lstStyle/>
                    <a:p>
                      <a:r>
                        <a:rPr lang="en-GB" sz="900" noProof="0" dirty="0">
                          <a:solidFill>
                            <a:schemeClr val="tx1"/>
                          </a:solidFill>
                        </a:rPr>
                        <a:t>18</a:t>
                      </a:r>
                      <a:r>
                        <a:rPr lang="en-GB" sz="900" baseline="30000" noProof="0" dirty="0">
                          <a:solidFill>
                            <a:schemeClr val="tx1"/>
                          </a:solidFill>
                        </a:rPr>
                        <a:t>th</a:t>
                      </a:r>
                      <a:r>
                        <a:rPr lang="en-GB" sz="900" noProof="0" dirty="0">
                          <a:solidFill>
                            <a:schemeClr val="tx1"/>
                          </a:solidFill>
                        </a:rPr>
                        <a:t> May </a:t>
                      </a:r>
                    </a:p>
                  </a:txBody>
                  <a:tcPr/>
                </a:tc>
                <a:tc>
                  <a:txBody>
                    <a:bodyPr/>
                    <a:lstStyle/>
                    <a:p>
                      <a:r>
                        <a:rPr lang="en-GB" sz="900" noProof="0" dirty="0">
                          <a:solidFill>
                            <a:schemeClr val="tx1"/>
                          </a:solidFill>
                        </a:rPr>
                        <a:t>Alan Gray / Scott Finnie,</a:t>
                      </a:r>
                      <a:r>
                        <a:rPr lang="en-GB" sz="900" baseline="0" noProof="0" dirty="0">
                          <a:solidFill>
                            <a:schemeClr val="tx1"/>
                          </a:solidFill>
                        </a:rPr>
                        <a:t> Richard Allen. </a:t>
                      </a:r>
                      <a:r>
                        <a:rPr lang="en-GB" sz="900" baseline="0" noProof="0" dirty="0" smtClean="0">
                          <a:solidFill>
                            <a:schemeClr val="tx1"/>
                          </a:solidFill>
                        </a:rPr>
                        <a:t>Event abandoned after 2 laps due to RTA.</a:t>
                      </a:r>
                      <a:endParaRPr lang="en-GB" sz="900" noProof="0" dirty="0">
                        <a:solidFill>
                          <a:schemeClr val="tx1"/>
                        </a:solidFill>
                      </a:endParaRPr>
                    </a:p>
                  </a:txBody>
                  <a:tcPr/>
                </a:tc>
                <a:extLst>
                  <a:ext uri="{0D108BD9-81ED-4DB2-BD59-A6C34878D82A}">
                    <a16:rowId xmlns="" xmlns:a16="http://schemas.microsoft.com/office/drawing/2014/main" val="10008"/>
                  </a:ext>
                </a:extLst>
              </a:tr>
              <a:tr h="242422">
                <a:tc>
                  <a:txBody>
                    <a:bodyPr/>
                    <a:lstStyle/>
                    <a:p>
                      <a:r>
                        <a:rPr lang="en-GB" sz="900" noProof="0" dirty="0"/>
                        <a:t>Bike packing trip</a:t>
                      </a:r>
                    </a:p>
                  </a:txBody>
                  <a:tcPr/>
                </a:tc>
                <a:tc>
                  <a:txBody>
                    <a:bodyPr/>
                    <a:lstStyle/>
                    <a:p>
                      <a:r>
                        <a:rPr lang="en-GB" sz="900" noProof="0" dirty="0"/>
                        <a:t>25</a:t>
                      </a:r>
                      <a:r>
                        <a:rPr lang="en-GB" sz="900" baseline="30000" noProof="0" dirty="0"/>
                        <a:t>th</a:t>
                      </a:r>
                      <a:r>
                        <a:rPr lang="en-GB" sz="900" noProof="0" dirty="0"/>
                        <a:t> 26</a:t>
                      </a:r>
                      <a:r>
                        <a:rPr lang="en-GB" sz="900" baseline="30000" noProof="0" dirty="0"/>
                        <a:t>th</a:t>
                      </a:r>
                      <a:r>
                        <a:rPr lang="en-GB" sz="900" noProof="0" dirty="0"/>
                        <a:t> 27</a:t>
                      </a:r>
                      <a:r>
                        <a:rPr lang="en-GB" sz="900" baseline="30000" noProof="0" dirty="0"/>
                        <a:t>th</a:t>
                      </a:r>
                      <a:r>
                        <a:rPr lang="en-GB" sz="900" noProof="0" dirty="0"/>
                        <a:t> May venue TBC based on interest expressed by members</a:t>
                      </a:r>
                    </a:p>
                  </a:txBody>
                  <a:tcPr/>
                </a:tc>
                <a:tc>
                  <a:txBody>
                    <a:bodyPr/>
                    <a:lstStyle/>
                    <a:p>
                      <a:r>
                        <a:rPr lang="en-GB" sz="900" noProof="0" dirty="0"/>
                        <a:t>Garth Pearson</a:t>
                      </a:r>
                      <a:r>
                        <a:rPr lang="en-GB" sz="900" baseline="0" noProof="0" dirty="0"/>
                        <a:t> &amp; </a:t>
                      </a:r>
                      <a:r>
                        <a:rPr lang="en-GB" sz="900" baseline="0" noProof="0" dirty="0" smtClean="0"/>
                        <a:t>another – event cancelled weather.</a:t>
                      </a:r>
                      <a:endParaRPr lang="en-GB" sz="900" noProof="0" dirty="0"/>
                    </a:p>
                  </a:txBody>
                  <a:tcPr/>
                </a:tc>
                <a:extLst>
                  <a:ext uri="{0D108BD9-81ED-4DB2-BD59-A6C34878D82A}">
                    <a16:rowId xmlns="" xmlns:a16="http://schemas.microsoft.com/office/drawing/2014/main" val="10009"/>
                  </a:ext>
                </a:extLst>
              </a:tr>
              <a:tr h="250903">
                <a:tc>
                  <a:txBody>
                    <a:bodyPr/>
                    <a:lstStyle/>
                    <a:p>
                      <a:r>
                        <a:rPr lang="en-GB" sz="900" noProof="0" dirty="0"/>
                        <a:t>Club cycling meet</a:t>
                      </a:r>
                      <a:r>
                        <a:rPr lang="en-GB" sz="900" baseline="0" noProof="0" dirty="0"/>
                        <a:t> Aviemore</a:t>
                      </a:r>
                      <a:endParaRPr lang="en-GB"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aseline="0" noProof="0" dirty="0"/>
                        <a:t>8</a:t>
                      </a:r>
                      <a:r>
                        <a:rPr lang="en-GB" sz="900" baseline="30000" noProof="0" dirty="0"/>
                        <a:t>th</a:t>
                      </a:r>
                      <a:r>
                        <a:rPr lang="en-GB" sz="900" noProof="0" dirty="0"/>
                        <a:t> June / 9</a:t>
                      </a:r>
                      <a:r>
                        <a:rPr lang="en-GB" sz="900" baseline="30000" noProof="0" dirty="0"/>
                        <a:t>th</a:t>
                      </a:r>
                      <a:r>
                        <a:rPr lang="en-GB" sz="900" noProof="0" dirty="0"/>
                        <a:t> June more info</a:t>
                      </a:r>
                      <a:r>
                        <a:rPr lang="en-GB" sz="900" baseline="0" noProof="0" dirty="0"/>
                        <a:t> to follow</a:t>
                      </a:r>
                      <a:endParaRPr lang="en-GB" sz="900" noProof="0" dirty="0"/>
                    </a:p>
                  </a:txBody>
                  <a:tcPr/>
                </a:tc>
                <a:tc>
                  <a:txBody>
                    <a:bodyPr/>
                    <a:lstStyle/>
                    <a:p>
                      <a:r>
                        <a:rPr lang="en-GB" sz="900" noProof="0" dirty="0"/>
                        <a:t>Volunteer</a:t>
                      </a:r>
                      <a:r>
                        <a:rPr lang="en-GB" sz="900" baseline="0" noProof="0" dirty="0"/>
                        <a:t> </a:t>
                      </a:r>
                      <a:r>
                        <a:rPr lang="en-GB" sz="900" baseline="0" noProof="0" dirty="0" smtClean="0"/>
                        <a:t>needed. No volunteer to organise. Cancelled</a:t>
                      </a:r>
                      <a:endParaRPr lang="en-GB" sz="900" noProof="0" dirty="0"/>
                    </a:p>
                  </a:txBody>
                  <a:tcPr/>
                </a:tc>
                <a:extLst>
                  <a:ext uri="{0D108BD9-81ED-4DB2-BD59-A6C34878D82A}">
                    <a16:rowId xmlns="" xmlns:a16="http://schemas.microsoft.com/office/drawing/2014/main" val="10010"/>
                  </a:ext>
                </a:extLst>
              </a:tr>
              <a:tr h="273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aseline="0" noProof="0" dirty="0">
                          <a:solidFill>
                            <a:schemeClr val="tx1"/>
                          </a:solidFill>
                        </a:rPr>
                        <a:t>Tweed Valley Sportive formerly  </a:t>
                      </a:r>
                      <a:r>
                        <a:rPr lang="en-GB" sz="900" noProof="0" dirty="0">
                          <a:solidFill>
                            <a:schemeClr val="tx1"/>
                          </a:solidFill>
                        </a:rPr>
                        <a:t>Tour of Tweeddale Sportive</a:t>
                      </a:r>
                    </a:p>
                  </a:txBody>
                  <a:tcPr/>
                </a:tc>
                <a:tc>
                  <a:txBody>
                    <a:bodyPr/>
                    <a:lstStyle/>
                    <a:p>
                      <a:r>
                        <a:rPr lang="en-GB" sz="900" noProof="0" dirty="0"/>
                        <a:t>1st September</a:t>
                      </a:r>
                    </a:p>
                  </a:txBody>
                  <a:tcPr/>
                </a:tc>
                <a:tc>
                  <a:txBody>
                    <a:bodyPr/>
                    <a:lstStyle/>
                    <a:p>
                      <a:r>
                        <a:rPr lang="en-GB" sz="900" noProof="0" dirty="0"/>
                        <a:t>Chris Gilfillan &amp; volunteers</a:t>
                      </a:r>
                    </a:p>
                  </a:txBody>
                  <a:tcPr/>
                </a:tc>
                <a:extLst>
                  <a:ext uri="{0D108BD9-81ED-4DB2-BD59-A6C34878D82A}">
                    <a16:rowId xmlns="" xmlns:a16="http://schemas.microsoft.com/office/drawing/2014/main" val="10011"/>
                  </a:ext>
                </a:extLst>
              </a:tr>
              <a:tr h="252504">
                <a:tc>
                  <a:txBody>
                    <a:bodyPr/>
                    <a:lstStyle/>
                    <a:p>
                      <a:r>
                        <a:rPr lang="en-GB" sz="900" noProof="0" dirty="0">
                          <a:solidFill>
                            <a:schemeClr val="tx1"/>
                          </a:solidFill>
                        </a:rPr>
                        <a:t>Summer social</a:t>
                      </a:r>
                      <a:r>
                        <a:rPr lang="en-GB" sz="900" baseline="0" noProof="0" dirty="0">
                          <a:solidFill>
                            <a:schemeClr val="tx1"/>
                          </a:solidFill>
                        </a:rPr>
                        <a:t> event </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Sunday 25th August, Road, Gravel and MTB rides.  B’fast &amp; lunch paid by PCC</a:t>
                      </a:r>
                      <a:br>
                        <a:rPr lang="en-GB" sz="900" kern="1200" noProof="0" dirty="0">
                          <a:solidFill>
                            <a:schemeClr val="dk1"/>
                          </a:solidFill>
                          <a:latin typeface="+mn-lt"/>
                          <a:ea typeface="+mn-ea"/>
                          <a:cs typeface="+mn-cs"/>
                        </a:rPr>
                      </a:br>
                      <a:r>
                        <a:rPr lang="en-GB" sz="900" kern="1200" noProof="0" dirty="0" err="1">
                          <a:solidFill>
                            <a:schemeClr val="dk1"/>
                          </a:solidFill>
                          <a:latin typeface="+mn-lt"/>
                          <a:ea typeface="+mn-ea"/>
                          <a:cs typeface="+mn-cs"/>
                        </a:rPr>
                        <a:t>Glentress</a:t>
                      </a:r>
                      <a:r>
                        <a:rPr lang="en-GB" sz="900" kern="1200" noProof="0" dirty="0">
                          <a:solidFill>
                            <a:schemeClr val="dk1"/>
                          </a:solidFill>
                          <a:latin typeface="+mn-lt"/>
                          <a:ea typeface="+mn-ea"/>
                          <a:cs typeface="+mn-cs"/>
                        </a:rPr>
                        <a:t> </a:t>
                      </a:r>
                      <a:r>
                        <a:rPr lang="en-GB" sz="900" kern="1200" noProof="0" dirty="0" smtClean="0">
                          <a:solidFill>
                            <a:schemeClr val="dk1"/>
                          </a:solidFill>
                          <a:latin typeface="+mn-lt"/>
                          <a:ea typeface="+mn-ea"/>
                          <a:cs typeface="+mn-cs"/>
                        </a:rPr>
                        <a:t>Hotel.</a:t>
                      </a:r>
                      <a:r>
                        <a:rPr lang="en-GB" sz="900" kern="1200" baseline="0" noProof="0" dirty="0" smtClean="0">
                          <a:solidFill>
                            <a:schemeClr val="dk1"/>
                          </a:solidFill>
                          <a:latin typeface="+mn-lt"/>
                          <a:ea typeface="+mn-ea"/>
                          <a:cs typeface="+mn-cs"/>
                        </a:rPr>
                        <a:t> 9 am for breakfast.</a:t>
                      </a:r>
                      <a:endParaRPr lang="en-GB" sz="900" kern="1200" noProof="0" dirty="0">
                        <a:solidFill>
                          <a:schemeClr val="dk1"/>
                        </a:solidFill>
                        <a:latin typeface="+mn-lt"/>
                        <a:ea typeface="+mn-ea"/>
                        <a:cs typeface="+mn-cs"/>
                      </a:endParaRPr>
                    </a:p>
                  </a:txBody>
                  <a:tcPr/>
                </a:tc>
                <a:tc>
                  <a:txBody>
                    <a:bodyPr/>
                    <a:lstStyle/>
                    <a:p>
                      <a:pPr marL="0" algn="l" defTabSz="914400" rtl="0" eaLnBrk="1" latinLnBrk="0" hangingPunct="1"/>
                      <a:r>
                        <a:rPr lang="en-GB" sz="900" kern="1200" noProof="0" dirty="0">
                          <a:solidFill>
                            <a:schemeClr val="dk1"/>
                          </a:solidFill>
                          <a:latin typeface="+mn-lt"/>
                          <a:ea typeface="+mn-ea"/>
                          <a:cs typeface="+mn-cs"/>
                        </a:rPr>
                        <a:t>Claire, Caroline, Garth and rest of </a:t>
                      </a:r>
                      <a:r>
                        <a:rPr lang="en-GB" sz="900" kern="1200" noProof="0" dirty="0" smtClean="0">
                          <a:solidFill>
                            <a:schemeClr val="dk1"/>
                          </a:solidFill>
                          <a:latin typeface="+mn-lt"/>
                          <a:ea typeface="+mn-ea"/>
                          <a:cs typeface="+mn-cs"/>
                        </a:rPr>
                        <a:t>committee. Date agreed with Murray at hotel.</a:t>
                      </a:r>
                      <a:endParaRPr lang="en-GB" sz="900" kern="1200" noProof="0" dirty="0">
                        <a:solidFill>
                          <a:schemeClr val="dk1"/>
                        </a:solidFill>
                        <a:latin typeface="+mn-lt"/>
                        <a:ea typeface="+mn-ea"/>
                        <a:cs typeface="+mn-cs"/>
                      </a:endParaRPr>
                    </a:p>
                  </a:txBody>
                  <a:tcPr/>
                </a:tc>
                <a:extLst>
                  <a:ext uri="{0D108BD9-81ED-4DB2-BD59-A6C34878D82A}">
                    <a16:rowId xmlns="" xmlns:a16="http://schemas.microsoft.com/office/drawing/2014/main" val="10012"/>
                  </a:ext>
                </a:extLst>
              </a:tr>
              <a:tr h="262053">
                <a:tc>
                  <a:txBody>
                    <a:bodyPr/>
                    <a:lstStyle/>
                    <a:p>
                      <a:r>
                        <a:rPr lang="en-GB" sz="900" noProof="0" dirty="0">
                          <a:solidFill>
                            <a:schemeClr val="tx1"/>
                          </a:solidFill>
                        </a:rPr>
                        <a:t>Now 100 mile ride</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17th August</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Andrew Isherwood</a:t>
                      </a:r>
                    </a:p>
                  </a:txBody>
                  <a:tcPr/>
                </a:tc>
                <a:extLst>
                  <a:ext uri="{0D108BD9-81ED-4DB2-BD59-A6C34878D82A}">
                    <a16:rowId xmlns="" xmlns:a16="http://schemas.microsoft.com/office/drawing/2014/main" val="10013"/>
                  </a:ext>
                </a:extLst>
              </a:tr>
              <a:tr h="259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solidFill>
                            <a:schemeClr val="tx1"/>
                          </a:solidFill>
                        </a:rPr>
                        <a:t>Runner V Bike with Moorfoot</a:t>
                      </a:r>
                      <a:r>
                        <a:rPr lang="en-GB" sz="900" baseline="0" noProof="0" dirty="0">
                          <a:solidFill>
                            <a:schemeClr val="tx1"/>
                          </a:solidFill>
                        </a:rPr>
                        <a:t> Runners (or relay race)</a:t>
                      </a:r>
                      <a:endParaRPr lang="en-GB" sz="900" noProof="0" dirty="0">
                        <a:solidFill>
                          <a:schemeClr val="tx1"/>
                        </a:solidFill>
                      </a:endParaRPr>
                    </a:p>
                  </a:txBody>
                  <a:tcPr/>
                </a:tc>
                <a:tc>
                  <a:txBody>
                    <a:bodyPr/>
                    <a:lstStyle/>
                    <a:p>
                      <a:r>
                        <a:rPr lang="en-GB" sz="900" noProof="0" dirty="0">
                          <a:solidFill>
                            <a:schemeClr val="tx1"/>
                          </a:solidFill>
                        </a:rPr>
                        <a:t>5</a:t>
                      </a:r>
                      <a:r>
                        <a:rPr lang="en-GB" sz="900" baseline="30000" noProof="0" dirty="0">
                          <a:solidFill>
                            <a:schemeClr val="tx1"/>
                          </a:solidFill>
                        </a:rPr>
                        <a:t>th</a:t>
                      </a:r>
                      <a:r>
                        <a:rPr lang="en-GB" sz="900" baseline="0" noProof="0" dirty="0">
                          <a:solidFill>
                            <a:schemeClr val="tx1"/>
                          </a:solidFill>
                        </a:rPr>
                        <a:t> October </a:t>
                      </a:r>
                      <a:r>
                        <a:rPr lang="en-GB" sz="900" baseline="0" noProof="0" dirty="0" smtClean="0">
                          <a:solidFill>
                            <a:schemeClr val="tx1"/>
                          </a:solidFill>
                        </a:rPr>
                        <a:t>with </a:t>
                      </a:r>
                      <a:r>
                        <a:rPr lang="en-GB" sz="900" baseline="0" noProof="0" dirty="0">
                          <a:solidFill>
                            <a:schemeClr val="tx1"/>
                          </a:solidFill>
                        </a:rPr>
                        <a:t>Moorfoots</a:t>
                      </a:r>
                      <a:endParaRPr lang="en-GB" sz="900" noProof="0" dirty="0">
                        <a:solidFill>
                          <a:schemeClr val="tx1"/>
                        </a:solidFill>
                      </a:endParaRPr>
                    </a:p>
                  </a:txBody>
                  <a:tcPr/>
                </a:tc>
                <a:tc>
                  <a:txBody>
                    <a:bodyPr/>
                    <a:lstStyle/>
                    <a:p>
                      <a:r>
                        <a:rPr lang="en-GB" sz="900" noProof="0" dirty="0">
                          <a:solidFill>
                            <a:schemeClr val="tx1"/>
                          </a:solidFill>
                        </a:rPr>
                        <a:t>Kenny Davidson</a:t>
                      </a:r>
                    </a:p>
                  </a:txBody>
                  <a:tcPr/>
                </a:tc>
                <a:extLst>
                  <a:ext uri="{0D108BD9-81ED-4DB2-BD59-A6C34878D82A}">
                    <a16:rowId xmlns="" xmlns:a16="http://schemas.microsoft.com/office/drawing/2014/main" val="10014"/>
                  </a:ext>
                </a:extLst>
              </a:tr>
              <a:tr h="178421">
                <a:tc>
                  <a:txBody>
                    <a:bodyPr/>
                    <a:lstStyle/>
                    <a:p>
                      <a:r>
                        <a:rPr lang="en-GB" sz="900" noProof="0" dirty="0"/>
                        <a:t>Hill Climb</a:t>
                      </a:r>
                    </a:p>
                  </a:txBody>
                  <a:tcPr/>
                </a:tc>
                <a:tc>
                  <a:txBody>
                    <a:bodyPr/>
                    <a:lstStyle/>
                    <a:p>
                      <a:r>
                        <a:rPr lang="en-GB" sz="900" noProof="0" dirty="0" smtClean="0"/>
                        <a:t>20</a:t>
                      </a:r>
                      <a:r>
                        <a:rPr lang="en-GB" sz="900" baseline="30000" noProof="0" dirty="0" smtClean="0"/>
                        <a:t>th</a:t>
                      </a:r>
                      <a:r>
                        <a:rPr lang="en-GB" sz="900" baseline="0" noProof="0" dirty="0" smtClean="0"/>
                        <a:t> </a:t>
                      </a:r>
                      <a:r>
                        <a:rPr lang="en-GB" sz="900" noProof="0" dirty="0" smtClean="0"/>
                        <a:t>October </a:t>
                      </a:r>
                      <a:endParaRPr lang="en-GB" sz="900" noProof="0" dirty="0"/>
                    </a:p>
                  </a:txBody>
                  <a:tcPr/>
                </a:tc>
                <a:tc>
                  <a:txBody>
                    <a:bodyPr/>
                    <a:lstStyle/>
                    <a:p>
                      <a:r>
                        <a:rPr lang="en-GB" sz="900" noProof="0" dirty="0"/>
                        <a:t>Kevin Chalmers</a:t>
                      </a:r>
                    </a:p>
                  </a:txBody>
                  <a:tcPr/>
                </a:tc>
                <a:extLst>
                  <a:ext uri="{0D108BD9-81ED-4DB2-BD59-A6C34878D82A}">
                    <a16:rowId xmlns="" xmlns:a16="http://schemas.microsoft.com/office/drawing/2014/main" val="10015"/>
                  </a:ext>
                </a:extLst>
              </a:tr>
              <a:tr h="247557">
                <a:tc>
                  <a:txBody>
                    <a:bodyPr/>
                    <a:lstStyle/>
                    <a:p>
                      <a:r>
                        <a:rPr lang="en-GB" sz="900" noProof="0" dirty="0"/>
                        <a:t>AGM </a:t>
                      </a:r>
                    </a:p>
                  </a:txBody>
                  <a:tcPr/>
                </a:tc>
                <a:tc>
                  <a:txBody>
                    <a:bodyPr/>
                    <a:lstStyle/>
                    <a:p>
                      <a:r>
                        <a:rPr lang="en-GB" sz="900" noProof="0" dirty="0"/>
                        <a:t>November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t>Committee</a:t>
                      </a:r>
                    </a:p>
                  </a:txBody>
                  <a:tcPr/>
                </a:tc>
                <a:extLst>
                  <a:ext uri="{0D108BD9-81ED-4DB2-BD59-A6C34878D82A}">
                    <a16:rowId xmlns="" xmlns:a16="http://schemas.microsoft.com/office/drawing/2014/main" val="10016"/>
                  </a:ext>
                </a:extLst>
              </a:tr>
            </a:tbl>
          </a:graphicData>
        </a:graphic>
      </p:graphicFrame>
      <p:sp>
        <p:nvSpPr>
          <p:cNvPr id="2" name="Footer Placeholder 1">
            <a:extLst>
              <a:ext uri="{FF2B5EF4-FFF2-40B4-BE49-F238E27FC236}">
                <a16:creationId xmlns="" xmlns:a16="http://schemas.microsoft.com/office/drawing/2014/main" id="{E58C072E-334F-7E25-6952-0A27AB806DBE}"/>
              </a:ext>
            </a:extLst>
          </p:cNvPr>
          <p:cNvSpPr>
            <a:spLocks noGrp="1"/>
          </p:cNvSpPr>
          <p:nvPr>
            <p:ph type="ftr" sz="quarter" idx="11"/>
          </p:nvPr>
        </p:nvSpPr>
        <p:spPr/>
        <p:txBody>
          <a:bodyPr/>
          <a:lstStyle/>
          <a:p>
            <a:r>
              <a:rPr lang="en-GB" dirty="0"/>
              <a:t>25-06-2024 PCC Committee meeting notes</a:t>
            </a:r>
            <a:endParaRPr lang="en-US" dirty="0"/>
          </a:p>
        </p:txBody>
      </p:sp>
      <p:sp>
        <p:nvSpPr>
          <p:cNvPr id="3" name="Slide Number Placeholder 2">
            <a:extLst>
              <a:ext uri="{FF2B5EF4-FFF2-40B4-BE49-F238E27FC236}">
                <a16:creationId xmlns="" xmlns:a16="http://schemas.microsoft.com/office/drawing/2014/main" id="{608E01B1-C5CF-316E-E692-F008472BF28C}"/>
              </a:ext>
            </a:extLst>
          </p:cNvPr>
          <p:cNvSpPr>
            <a:spLocks noGrp="1"/>
          </p:cNvSpPr>
          <p:nvPr>
            <p:ph type="sldNum" sz="quarter" idx="12"/>
          </p:nvPr>
        </p:nvSpPr>
        <p:spPr/>
        <p:txBody>
          <a:bodyPr/>
          <a:lstStyle/>
          <a:p>
            <a:fld id="{58241D35-DF87-BF46-9EF8-F3BBBA942A9A}" type="slidenum">
              <a:rPr lang="en-US" smtClean="0"/>
              <a:t>3</a:t>
            </a:fld>
            <a:endParaRPr lang="en-US" dirty="0"/>
          </a:p>
        </p:txBody>
      </p:sp>
    </p:spTree>
    <p:extLst>
      <p:ext uri="{BB962C8B-B14F-4D97-AF65-F5344CB8AC3E}">
        <p14:creationId xmlns:p14="http://schemas.microsoft.com/office/powerpoint/2010/main" val="184085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791366635"/>
              </p:ext>
            </p:extLst>
          </p:nvPr>
        </p:nvGraphicFramePr>
        <p:xfrm>
          <a:off x="545284" y="1325358"/>
          <a:ext cx="11351643" cy="5549299"/>
        </p:xfrm>
        <a:graphic>
          <a:graphicData uri="http://schemas.openxmlformats.org/drawingml/2006/table">
            <a:tbl>
              <a:tblPr firstRow="1" bandRow="1">
                <a:tableStyleId>{5C22544A-7EE6-4342-B048-85BDC9FD1C3A}</a:tableStyleId>
              </a:tblPr>
              <a:tblGrid>
                <a:gridCol w="687898">
                  <a:extLst>
                    <a:ext uri="{9D8B030D-6E8A-4147-A177-3AD203B41FA5}">
                      <a16:colId xmlns="" xmlns:a16="http://schemas.microsoft.com/office/drawing/2014/main" val="3790771069"/>
                    </a:ext>
                  </a:extLst>
                </a:gridCol>
                <a:gridCol w="2168386">
                  <a:extLst>
                    <a:ext uri="{9D8B030D-6E8A-4147-A177-3AD203B41FA5}">
                      <a16:colId xmlns="" xmlns:a16="http://schemas.microsoft.com/office/drawing/2014/main" val="20000"/>
                    </a:ext>
                  </a:extLst>
                </a:gridCol>
                <a:gridCol w="5317130">
                  <a:extLst>
                    <a:ext uri="{9D8B030D-6E8A-4147-A177-3AD203B41FA5}">
                      <a16:colId xmlns="" xmlns:a16="http://schemas.microsoft.com/office/drawing/2014/main" val="20001"/>
                    </a:ext>
                  </a:extLst>
                </a:gridCol>
                <a:gridCol w="3178229">
                  <a:extLst>
                    <a:ext uri="{9D8B030D-6E8A-4147-A177-3AD203B41FA5}">
                      <a16:colId xmlns="" xmlns:a16="http://schemas.microsoft.com/office/drawing/2014/main" val="20002"/>
                    </a:ext>
                  </a:extLst>
                </a:gridCol>
              </a:tblGrid>
              <a:tr h="37084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 xmlns:a16="http://schemas.microsoft.com/office/drawing/2014/main" val="10000"/>
                  </a:ext>
                </a:extLst>
              </a:tr>
              <a:tr h="296187">
                <a:tc>
                  <a:txBody>
                    <a:bodyPr/>
                    <a:lstStyle/>
                    <a:p>
                      <a:r>
                        <a:rPr lang="en-US" sz="1200" dirty="0">
                          <a:solidFill>
                            <a:schemeClr val="tx1"/>
                          </a:solidFill>
                        </a:rPr>
                        <a:t>1</a:t>
                      </a:r>
                    </a:p>
                  </a:txBody>
                  <a:tcPr/>
                </a:tc>
                <a:tc>
                  <a:txBody>
                    <a:bodyPr/>
                    <a:lstStyle/>
                    <a:p>
                      <a:r>
                        <a:rPr lang="en-US" sz="1200" dirty="0">
                          <a:solidFill>
                            <a:schemeClr val="tx1"/>
                          </a:solidFill>
                        </a:rPr>
                        <a:t>Open interest bearing account</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Investigate putting some of club’s cash into interest bearing account carry fwd</a:t>
                      </a:r>
                    </a:p>
                  </a:txBody>
                  <a:tcPr/>
                </a:tc>
                <a:tc>
                  <a:txBody>
                    <a:bodyPr/>
                    <a:lstStyle/>
                    <a:p>
                      <a:r>
                        <a:rPr lang="en-US" sz="1200" dirty="0">
                          <a:solidFill>
                            <a:schemeClr val="tx1"/>
                          </a:solidFill>
                        </a:rPr>
                        <a:t>Andrew</a:t>
                      </a:r>
                    </a:p>
                  </a:txBody>
                  <a:tcPr/>
                </a:tc>
                <a:extLst>
                  <a:ext uri="{0D108BD9-81ED-4DB2-BD59-A6C34878D82A}">
                    <a16:rowId xmlns="" xmlns:a16="http://schemas.microsoft.com/office/drawing/2014/main" val="10002"/>
                  </a:ext>
                </a:extLst>
              </a:tr>
              <a:tr h="495017">
                <a:tc>
                  <a:txBody>
                    <a:bodyPr/>
                    <a:lstStyle/>
                    <a:p>
                      <a:r>
                        <a:rPr lang="en-US" sz="1200" dirty="0">
                          <a:solidFill>
                            <a:schemeClr val="tx1"/>
                          </a:solidFill>
                        </a:rPr>
                        <a:t>2</a:t>
                      </a:r>
                    </a:p>
                  </a:txBody>
                  <a:tcPr>
                    <a:solidFill>
                      <a:schemeClr val="accent1">
                        <a:tint val="20000"/>
                      </a:schemeClr>
                    </a:solidFill>
                  </a:tcPr>
                </a:tc>
                <a:tc>
                  <a:txBody>
                    <a:bodyPr/>
                    <a:lstStyle/>
                    <a:p>
                      <a:r>
                        <a:rPr lang="en-US" sz="1200" dirty="0">
                          <a:solidFill>
                            <a:schemeClr val="tx1"/>
                          </a:solidFill>
                        </a:rPr>
                        <a:t>Instagram</a:t>
                      </a:r>
                      <a:r>
                        <a:rPr lang="en-US" sz="1200" baseline="0" dirty="0">
                          <a:solidFill>
                            <a:schemeClr val="tx1"/>
                          </a:solidFill>
                        </a:rPr>
                        <a:t> account</a:t>
                      </a:r>
                      <a:endParaRPr lang="en-US" sz="1200" dirty="0">
                        <a:solidFill>
                          <a:schemeClr val="tx1"/>
                        </a:solidFill>
                      </a:endParaRPr>
                    </a:p>
                  </a:txBody>
                  <a:tcPr>
                    <a:solidFill>
                      <a:schemeClr val="accent1">
                        <a:tint val="20000"/>
                      </a:schemeClr>
                    </a:solidFill>
                  </a:tcPr>
                </a:tc>
                <a:tc>
                  <a:txBody>
                    <a:bodyPr/>
                    <a:lstStyle/>
                    <a:p>
                      <a:r>
                        <a:rPr lang="en-US" sz="1200" baseline="0" dirty="0">
                          <a:solidFill>
                            <a:schemeClr val="tx1"/>
                          </a:solidFill>
                        </a:rPr>
                        <a:t>New Instagram account to be set up.  Needs to be coupled to existing members only FaceBook page carry </a:t>
                      </a:r>
                      <a:r>
                        <a:rPr lang="en-US" sz="1200" baseline="0" dirty="0" smtClean="0">
                          <a:solidFill>
                            <a:schemeClr val="tx1"/>
                          </a:solidFill>
                        </a:rPr>
                        <a:t>fwd. Given Social media challenges question on this</a:t>
                      </a:r>
                      <a:r>
                        <a:rPr lang="en-US" sz="1200" baseline="0" dirty="0" smtClean="0">
                          <a:solidFill>
                            <a:schemeClr val="tx1"/>
                          </a:solidFill>
                        </a:rPr>
                        <a:t>.</a:t>
                      </a:r>
                    </a:p>
                    <a:p>
                      <a:r>
                        <a:rPr lang="en-US" sz="1200" baseline="0" dirty="0" smtClean="0">
                          <a:solidFill>
                            <a:schemeClr val="tx1"/>
                          </a:solidFill>
                        </a:rPr>
                        <a:t>Decision not to open just now.</a:t>
                      </a:r>
                      <a:endParaRPr lang="en-US" sz="1200" baseline="0" dirty="0">
                        <a:solidFill>
                          <a:schemeClr val="tx1"/>
                        </a:solidFill>
                      </a:endParaRPr>
                    </a:p>
                  </a:txBody>
                  <a:tcPr>
                    <a:solidFill>
                      <a:schemeClr val="accent1">
                        <a:tint val="20000"/>
                      </a:schemeClr>
                    </a:solidFill>
                  </a:tcPr>
                </a:tc>
                <a:tc>
                  <a:txBody>
                    <a:bodyPr/>
                    <a:lstStyle/>
                    <a:p>
                      <a:r>
                        <a:rPr lang="en-US" sz="1200" dirty="0">
                          <a:solidFill>
                            <a:schemeClr val="tx1"/>
                          </a:solidFill>
                        </a:rPr>
                        <a:t>Claire , </a:t>
                      </a:r>
                      <a:r>
                        <a:rPr lang="en-US" sz="1200" dirty="0" smtClean="0">
                          <a:solidFill>
                            <a:schemeClr val="tx1"/>
                          </a:solidFill>
                        </a:rPr>
                        <a:t>Caroline</a:t>
                      </a:r>
                      <a:r>
                        <a:rPr lang="en-US" sz="1200" dirty="0" smtClean="0">
                          <a:solidFill>
                            <a:schemeClr val="tx1"/>
                          </a:solidFill>
                        </a:rPr>
                        <a:t>.</a:t>
                      </a:r>
                    </a:p>
                    <a:p>
                      <a:endParaRPr lang="en-US" sz="1200" dirty="0" smtClean="0">
                        <a:solidFill>
                          <a:schemeClr val="tx1"/>
                        </a:solidFill>
                      </a:endParaRPr>
                    </a:p>
                    <a:p>
                      <a:r>
                        <a:rPr lang="en-US" sz="1200" dirty="0" smtClean="0">
                          <a:solidFill>
                            <a:schemeClr val="tx1"/>
                          </a:solidFill>
                        </a:rPr>
                        <a:t>Closed</a:t>
                      </a:r>
                      <a:endParaRPr lang="en-US" sz="1200" dirty="0">
                        <a:solidFill>
                          <a:schemeClr val="tx1"/>
                        </a:solidFill>
                      </a:endParaRPr>
                    </a:p>
                  </a:txBody>
                  <a:tcPr>
                    <a:solidFill>
                      <a:schemeClr val="accent1">
                        <a:tint val="20000"/>
                      </a:schemeClr>
                    </a:solidFill>
                  </a:tcPr>
                </a:tc>
                <a:extLst>
                  <a:ext uri="{0D108BD9-81ED-4DB2-BD59-A6C34878D82A}">
                    <a16:rowId xmlns="" xmlns:a16="http://schemas.microsoft.com/office/drawing/2014/main" val="10006"/>
                  </a:ext>
                </a:extLst>
              </a:tr>
              <a:tr h="370840">
                <a:tc>
                  <a:txBody>
                    <a:bodyPr/>
                    <a:lstStyle/>
                    <a:p>
                      <a:r>
                        <a:rPr lang="en-US" sz="1200" dirty="0">
                          <a:solidFill>
                            <a:schemeClr val="tx1"/>
                          </a:solidFill>
                        </a:rPr>
                        <a:t>3</a:t>
                      </a:r>
                    </a:p>
                  </a:txBody>
                  <a:tcPr/>
                </a:tc>
                <a:tc>
                  <a:txBody>
                    <a:bodyPr/>
                    <a:lstStyle/>
                    <a:p>
                      <a:r>
                        <a:rPr lang="en-US" sz="1200" dirty="0">
                          <a:solidFill>
                            <a:schemeClr val="tx1"/>
                          </a:solidFill>
                        </a:rPr>
                        <a:t>Contents of club’s container to be </a:t>
                      </a:r>
                      <a:r>
                        <a:rPr lang="en-GB" sz="1200" noProof="0" dirty="0">
                          <a:solidFill>
                            <a:schemeClr val="tx1"/>
                          </a:solidFill>
                        </a:rPr>
                        <a:t>rationalised</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Container Inventory list circulated. Andrew and Garth</a:t>
                      </a:r>
                      <a:r>
                        <a:rPr lang="en-GB" sz="1200" baseline="0" dirty="0">
                          <a:solidFill>
                            <a:schemeClr val="tx1"/>
                          </a:solidFill>
                          <a:ea typeface="Times New Roman" panose="02020603050405020304" pitchFamily="18" charset="0"/>
                        </a:rPr>
                        <a:t> will review contents in warmer/drier weather with a view to reducing stuff</a:t>
                      </a:r>
                      <a:r>
                        <a:rPr lang="en-GB" sz="1200" baseline="0" dirty="0" smtClean="0">
                          <a:solidFill>
                            <a:schemeClr val="tx1"/>
                          </a:solidFill>
                          <a:ea typeface="Times New Roman" panose="02020603050405020304" pitchFamily="18"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John, Andrew , Garth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solidFill>
                          <a:ea typeface="Times New Roman" panose="02020603050405020304" pitchFamily="18" charset="0"/>
                        </a:rPr>
                        <a:t>Carry forward weather has been too bad.</a:t>
                      </a:r>
                      <a:endParaRPr lang="en-GB" sz="1200" dirty="0" smtClean="0">
                        <a:solidFill>
                          <a:schemeClr val="tx1"/>
                        </a:solidFill>
                        <a:ea typeface="Times New Roman" panose="02020603050405020304" pitchFamily="18" charset="0"/>
                      </a:endParaRPr>
                    </a:p>
                  </a:txBody>
                  <a:tcPr/>
                </a:tc>
                <a:extLst>
                  <a:ext uri="{0D108BD9-81ED-4DB2-BD59-A6C34878D82A}">
                    <a16:rowId xmlns="" xmlns:a16="http://schemas.microsoft.com/office/drawing/2014/main" val="3557005898"/>
                  </a:ext>
                </a:extLst>
              </a:tr>
              <a:tr h="370840">
                <a:tc>
                  <a:txBody>
                    <a:bodyPr/>
                    <a:lstStyle/>
                    <a:p>
                      <a:r>
                        <a:rPr lang="en-US" sz="1200" dirty="0" smtClean="0">
                          <a:solidFill>
                            <a:schemeClr val="tx1"/>
                          </a:solidFill>
                        </a:rPr>
                        <a:t>7</a:t>
                      </a:r>
                      <a:endParaRPr lang="en-US" sz="1200" dirty="0">
                        <a:solidFill>
                          <a:schemeClr val="tx1"/>
                        </a:solidFill>
                      </a:endParaRPr>
                    </a:p>
                  </a:txBody>
                  <a:tcPr/>
                </a:tc>
                <a:tc>
                  <a:txBody>
                    <a:bodyPr/>
                    <a:lstStyle/>
                    <a:p>
                      <a:r>
                        <a:rPr lang="en-US" sz="1200" dirty="0">
                          <a:solidFill>
                            <a:schemeClr val="tx1"/>
                          </a:solidFill>
                        </a:rPr>
                        <a:t>Disclaimer for “PCC rides”</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Investigate how to minimise responsibility of club for activities specifically gravel events. Garth</a:t>
                      </a:r>
                      <a:r>
                        <a:rPr lang="en-GB" sz="1200" baseline="0" dirty="0">
                          <a:solidFill>
                            <a:schemeClr val="tx1"/>
                          </a:solidFill>
                          <a:ea typeface="Times New Roman" panose="02020603050405020304" pitchFamily="18" charset="0"/>
                        </a:rPr>
                        <a:t> spoken with one of Rods solicitors, confirmed no issue.</a:t>
                      </a:r>
                      <a:endParaRPr lang="en-GB" sz="1200" dirty="0">
                        <a:solidFill>
                          <a:schemeClr val="tx1"/>
                        </a:solidFill>
                        <a:ea typeface="Times New Roman" panose="02020603050405020304" pitchFamily="18" charset="0"/>
                      </a:endParaRPr>
                    </a:p>
                  </a:txBody>
                  <a:tcPr/>
                </a:tc>
                <a:tc>
                  <a:txBody>
                    <a:bodyPr/>
                    <a:lstStyle/>
                    <a:p>
                      <a:r>
                        <a:rPr lang="en-US" sz="1200" dirty="0">
                          <a:solidFill>
                            <a:schemeClr val="tx1"/>
                          </a:solidFill>
                        </a:rPr>
                        <a:t>Garth to circulate information to John for storage</a:t>
                      </a:r>
                      <a:r>
                        <a:rPr lang="en-US" sz="1200" baseline="0" dirty="0">
                          <a:solidFill>
                            <a:schemeClr val="tx1"/>
                          </a:solidFill>
                        </a:rPr>
                        <a:t> and then action can close. </a:t>
                      </a:r>
                      <a:r>
                        <a:rPr lang="en-US" sz="1200" baseline="0" dirty="0" smtClean="0">
                          <a:solidFill>
                            <a:schemeClr val="tx1"/>
                          </a:solidFill>
                        </a:rPr>
                        <a:t> </a:t>
                      </a:r>
                      <a:endParaRPr lang="en-US" sz="1200" baseline="0" dirty="0" smtClean="0">
                        <a:solidFill>
                          <a:schemeClr val="tx1"/>
                        </a:solidFill>
                      </a:endParaRPr>
                    </a:p>
                    <a:p>
                      <a:r>
                        <a:rPr lang="en-US" sz="1200" baseline="0" dirty="0" smtClean="0">
                          <a:solidFill>
                            <a:schemeClr val="tx1"/>
                          </a:solidFill>
                        </a:rPr>
                        <a:t>Complete and closed</a:t>
                      </a:r>
                      <a:endParaRPr lang="en-US" sz="1200" dirty="0">
                        <a:solidFill>
                          <a:schemeClr val="tx1"/>
                        </a:solidFill>
                      </a:endParaRPr>
                    </a:p>
                  </a:txBody>
                  <a:tcPr/>
                </a:tc>
                <a:extLst>
                  <a:ext uri="{0D108BD9-81ED-4DB2-BD59-A6C34878D82A}">
                    <a16:rowId xmlns="" xmlns:a16="http://schemas.microsoft.com/office/drawing/2014/main" val="3391321874"/>
                  </a:ext>
                </a:extLst>
              </a:tr>
              <a:tr h="370840">
                <a:tc>
                  <a:txBody>
                    <a:bodyPr/>
                    <a:lstStyle/>
                    <a:p>
                      <a:r>
                        <a:rPr lang="en-US" sz="1200" dirty="0">
                          <a:solidFill>
                            <a:schemeClr val="tx1"/>
                          </a:solidFill>
                        </a:rPr>
                        <a:t>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Help at Peebles Show</a:t>
                      </a:r>
                      <a:endParaRPr lang="en-US" sz="1200" dirty="0">
                        <a:solidFill>
                          <a:schemeClr val="tx1"/>
                        </a:solidFill>
                      </a:endParaRPr>
                    </a:p>
                  </a:txBody>
                  <a:tcPr/>
                </a:tc>
                <a:tc>
                  <a:txBody>
                    <a:bodyPr/>
                    <a:lstStyle/>
                    <a:p>
                      <a:pPr marL="0" marR="0" lvl="0" indent="0" algn="l" defTabSz="914400" rtl="0" eaLnBrk="1" fontAlgn="auto" latinLnBrk="0" hangingPunct="1">
                        <a:lnSpc>
                          <a:spcPct val="107000"/>
                        </a:lnSpc>
                        <a:spcBef>
                          <a:spcPts val="0"/>
                        </a:spcBef>
                        <a:spcAft>
                          <a:spcPts val="800"/>
                        </a:spcAft>
                        <a:buClrTx/>
                        <a:buSzTx/>
                        <a:buFont typeface="+mj-lt"/>
                        <a:buNone/>
                        <a:tabLst/>
                        <a:defRPr/>
                      </a:pPr>
                      <a:r>
                        <a:rPr lang="en-GB" sz="1200" dirty="0">
                          <a:solidFill>
                            <a:schemeClr val="tx1"/>
                          </a:solidFill>
                          <a:ea typeface="Times New Roman" panose="02020603050405020304" pitchFamily="18" charset="0"/>
                        </a:rPr>
                        <a:t>Go Tweed Valley requested help at Peebles Show. Discussed by</a:t>
                      </a:r>
                      <a:r>
                        <a:rPr lang="en-GB" sz="1200" baseline="0" dirty="0">
                          <a:solidFill>
                            <a:schemeClr val="tx1"/>
                          </a:solidFill>
                          <a:ea typeface="Times New Roman" panose="02020603050405020304" pitchFamily="18" charset="0"/>
                        </a:rPr>
                        <a:t> group, decided not to support for reasons of complexity, risk, difficult to get volunteers.</a:t>
                      </a:r>
                      <a:br>
                        <a:rPr lang="en-GB" sz="1200" baseline="0" dirty="0">
                          <a:solidFill>
                            <a:schemeClr val="tx1"/>
                          </a:solidFill>
                          <a:ea typeface="Times New Roman" panose="02020603050405020304" pitchFamily="18" charset="0"/>
                        </a:rPr>
                      </a:br>
                      <a:r>
                        <a:rPr lang="en-GB" sz="1200" baseline="0" dirty="0">
                          <a:solidFill>
                            <a:schemeClr val="tx1"/>
                          </a:solidFill>
                          <a:ea typeface="Times New Roman" panose="02020603050405020304" pitchFamily="18" charset="0"/>
                        </a:rPr>
                        <a:t>No entry payment system, insurance issues with BC, Safe guarding for minors, risk assessment negative.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Garth to contact</a:t>
                      </a:r>
                      <a:r>
                        <a:rPr lang="en-GB" sz="1200" baseline="0" dirty="0">
                          <a:solidFill>
                            <a:schemeClr val="tx1"/>
                          </a:solidFill>
                          <a:ea typeface="Times New Roman" panose="02020603050405020304" pitchFamily="18" charset="0"/>
                        </a:rPr>
                        <a:t> Jim Currie and explain</a:t>
                      </a:r>
                      <a:r>
                        <a:rPr lang="en-GB" sz="1200" baseline="0" dirty="0" smtClean="0">
                          <a:solidFill>
                            <a:schemeClr val="tx1"/>
                          </a:solidFill>
                          <a:ea typeface="Times New Roman" panose="02020603050405020304" pitchFamily="18" charset="0"/>
                        </a:rPr>
                        <a:t>. Done. </a:t>
                      </a:r>
                      <a:endParaRPr lang="en-GB" sz="1200" baseline="0" dirty="0" smtClean="0">
                        <a:solidFill>
                          <a:schemeClr val="tx1"/>
                        </a:solidFill>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solidFill>
                          <a:schemeClr val="tx1"/>
                        </a:solidFill>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solidFill>
                            <a:schemeClr val="tx1"/>
                          </a:solidFill>
                          <a:ea typeface="Times New Roman" panose="02020603050405020304" pitchFamily="18" charset="0"/>
                        </a:rPr>
                        <a:t>Closed</a:t>
                      </a:r>
                      <a:endParaRPr lang="en-US" sz="1200" dirty="0">
                        <a:solidFill>
                          <a:schemeClr val="tx1"/>
                        </a:solidFill>
                      </a:endParaRPr>
                    </a:p>
                  </a:txBody>
                  <a:tcPr/>
                </a:tc>
                <a:extLst>
                  <a:ext uri="{0D108BD9-81ED-4DB2-BD59-A6C34878D82A}">
                    <a16:rowId xmlns="" xmlns:a16="http://schemas.microsoft.com/office/drawing/2014/main" val="1191327294"/>
                  </a:ext>
                </a:extLst>
              </a:tr>
              <a:tr h="395293">
                <a:tc>
                  <a:txBody>
                    <a:bodyPr/>
                    <a:lstStyle/>
                    <a:p>
                      <a:r>
                        <a:rPr lang="en-US" sz="1200" dirty="0">
                          <a:solidFill>
                            <a:schemeClr val="tx1"/>
                          </a:solidFill>
                        </a:rPr>
                        <a:t>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importance of volunteers to the running of PCC</a:t>
                      </a:r>
                    </a:p>
                  </a:txBody>
                  <a:tcPr/>
                </a:tc>
                <a:tc>
                  <a:txBody>
                    <a:bodyPr/>
                    <a:lstStyle/>
                    <a:p>
                      <a:pPr marL="0" marR="0" lvl="0" indent="0" algn="l" defTabSz="914400" rtl="0" eaLnBrk="1" fontAlgn="auto" latinLnBrk="0" hangingPunct="1">
                        <a:lnSpc>
                          <a:spcPct val="107000"/>
                        </a:lnSpc>
                        <a:spcBef>
                          <a:spcPts val="0"/>
                        </a:spcBef>
                        <a:spcAft>
                          <a:spcPts val="800"/>
                        </a:spcAft>
                        <a:buClrTx/>
                        <a:buSzTx/>
                        <a:buFont typeface="+mj-lt"/>
                        <a:buNone/>
                        <a:tabLst/>
                        <a:defRPr/>
                      </a:pPr>
                      <a:r>
                        <a:rPr lang="en-GB" sz="1200" dirty="0">
                          <a:solidFill>
                            <a:schemeClr val="tx1"/>
                          </a:solidFill>
                          <a:ea typeface="Times New Roman" panose="02020603050405020304" pitchFamily="18" charset="0"/>
                        </a:rPr>
                        <a:t>Members need alerting to the dire need for new volunteers to help run the club, stand</a:t>
                      </a:r>
                      <a:r>
                        <a:rPr lang="en-GB" sz="1200" baseline="0" dirty="0">
                          <a:solidFill>
                            <a:schemeClr val="tx1"/>
                          </a:solidFill>
                          <a:ea typeface="Times New Roman" panose="02020603050405020304" pitchFamily="18" charset="0"/>
                        </a:rPr>
                        <a:t> for election </a:t>
                      </a:r>
                      <a:r>
                        <a:rPr lang="en-GB" sz="1200" dirty="0">
                          <a:solidFill>
                            <a:schemeClr val="tx1"/>
                          </a:solidFill>
                          <a:ea typeface="Times New Roman" panose="02020603050405020304" pitchFamily="18" charset="0"/>
                        </a:rPr>
                        <a:t>open letter</a:t>
                      </a:r>
                      <a:r>
                        <a:rPr lang="en-GB" sz="1200" baseline="0" dirty="0">
                          <a:solidFill>
                            <a:schemeClr val="tx1"/>
                          </a:solidFill>
                          <a:ea typeface="Times New Roman" panose="02020603050405020304" pitchFamily="18" charset="0"/>
                        </a:rPr>
                        <a:t> to members Garth to propose draft. To include job descriptions.</a:t>
                      </a:r>
                      <a:endParaRPr lang="en-GB" sz="1200" dirty="0">
                        <a:solidFill>
                          <a:schemeClr val="tx1"/>
                        </a:solidFill>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Garth to circulate </a:t>
                      </a:r>
                      <a:r>
                        <a:rPr lang="en-GB" sz="1200" dirty="0" smtClean="0">
                          <a:solidFill>
                            <a:schemeClr val="tx1"/>
                          </a:solidFill>
                          <a:ea typeface="Times New Roman" panose="02020603050405020304" pitchFamily="18" charset="0"/>
                        </a:rPr>
                        <a:t>draft.</a:t>
                      </a:r>
                      <a:r>
                        <a:rPr lang="en-GB" sz="1200" baseline="0" dirty="0" smtClean="0">
                          <a:solidFill>
                            <a:schemeClr val="tx1"/>
                          </a:solidFill>
                          <a:ea typeface="Times New Roman" panose="02020603050405020304" pitchFamily="18" charset="0"/>
                        </a:rPr>
                        <a:t> Complete sent to Claire to issue on FB.</a:t>
                      </a: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Closed</a:t>
                      </a:r>
                      <a:endParaRPr lang="en-US" sz="1200" dirty="0">
                        <a:solidFill>
                          <a:schemeClr val="tx1"/>
                        </a:solidFill>
                      </a:endParaRPr>
                    </a:p>
                  </a:txBody>
                  <a:tcPr/>
                </a:tc>
                <a:extLst>
                  <a:ext uri="{0D108BD9-81ED-4DB2-BD59-A6C34878D82A}">
                    <a16:rowId xmlns="" xmlns:a16="http://schemas.microsoft.com/office/drawing/2014/main" val="1154421700"/>
                  </a:ext>
                </a:extLst>
              </a:tr>
              <a:tr h="395293">
                <a:tc>
                  <a:txBody>
                    <a:bodyPr/>
                    <a:lstStyle/>
                    <a:p>
                      <a:r>
                        <a:rPr lang="en-US" sz="1200" dirty="0"/>
                        <a:t>13</a:t>
                      </a:r>
                    </a:p>
                  </a:txBody>
                  <a:tcPr/>
                </a:tc>
                <a:tc>
                  <a:txBody>
                    <a:bodyPr/>
                    <a:lstStyle/>
                    <a:p>
                      <a:r>
                        <a:rPr lang="en-US" sz="1200" dirty="0">
                          <a:solidFill>
                            <a:schemeClr val="tx1"/>
                          </a:solidFill>
                        </a:rPr>
                        <a:t>Club clothing</a:t>
                      </a:r>
                    </a:p>
                  </a:txBody>
                  <a:tcPr/>
                </a:tc>
                <a:tc>
                  <a:txBody>
                    <a:bodyPr/>
                    <a:lstStyle/>
                    <a:p>
                      <a:r>
                        <a:rPr lang="en-US" sz="1200" dirty="0">
                          <a:solidFill>
                            <a:schemeClr val="tx1"/>
                          </a:solidFill>
                        </a:rPr>
                        <a:t>Need to manage both suppliers.</a:t>
                      </a:r>
                      <a:r>
                        <a:rPr lang="en-GB" sz="1200" dirty="0">
                          <a:solidFill>
                            <a:schemeClr val="tx1"/>
                          </a:solidFill>
                          <a:ea typeface="Times New Roman" panose="02020603050405020304" pitchFamily="18" charset="0"/>
                        </a:rPr>
                        <a:t> Need to make sure that we have consistent design between suppliers</a:t>
                      </a:r>
                      <a:r>
                        <a:rPr lang="en-GB" sz="1200" baseline="0" dirty="0">
                          <a:solidFill>
                            <a:schemeClr val="tx1"/>
                          </a:solidFill>
                          <a:ea typeface="Times New Roman" panose="02020603050405020304" pitchFamily="18" charset="0"/>
                        </a:rPr>
                        <a:t>, changes to be discussed at committee.</a:t>
                      </a:r>
                    </a:p>
                    <a:p>
                      <a:r>
                        <a:rPr lang="en-GB" sz="1200" baseline="0" dirty="0">
                          <a:solidFill>
                            <a:schemeClr val="tx1"/>
                          </a:solidFill>
                          <a:ea typeface="Times New Roman" panose="02020603050405020304" pitchFamily="18" charset="0"/>
                        </a:rPr>
                        <a:t>Kevin to discuss at SaddleDrunk if they could do order windows. </a:t>
                      </a:r>
                      <a:endParaRPr lang="en-US" sz="1200" dirty="0">
                        <a:solidFill>
                          <a:schemeClr val="tx1"/>
                        </a:solidFill>
                      </a:endParaRPr>
                    </a:p>
                  </a:txBody>
                  <a:tcPr/>
                </a:tc>
                <a:tc>
                  <a:txBody>
                    <a:bodyPr/>
                    <a:lstStyle/>
                    <a:p>
                      <a:r>
                        <a:rPr lang="en-US" sz="1200" dirty="0">
                          <a:solidFill>
                            <a:schemeClr val="tx1"/>
                          </a:solidFill>
                        </a:rPr>
                        <a:t>Kevin and all at </a:t>
                      </a:r>
                      <a:r>
                        <a:rPr lang="en-US" sz="1200" dirty="0" smtClean="0">
                          <a:solidFill>
                            <a:schemeClr val="tx1"/>
                          </a:solidFill>
                        </a:rPr>
                        <a:t>committee</a:t>
                      </a:r>
                    </a:p>
                    <a:p>
                      <a:endParaRPr lang="en-US" sz="1200" dirty="0" smtClean="0">
                        <a:solidFill>
                          <a:schemeClr val="tx1"/>
                        </a:solidFill>
                      </a:endParaRPr>
                    </a:p>
                    <a:p>
                      <a:r>
                        <a:rPr lang="en-US" sz="1200" dirty="0" smtClean="0">
                          <a:solidFill>
                            <a:schemeClr val="tx1"/>
                          </a:solidFill>
                        </a:rPr>
                        <a:t>Carry </a:t>
                      </a:r>
                      <a:r>
                        <a:rPr lang="en-US" sz="1200" dirty="0" err="1" smtClean="0">
                          <a:solidFill>
                            <a:schemeClr val="tx1"/>
                          </a:solidFill>
                        </a:rPr>
                        <a:t>fwd</a:t>
                      </a:r>
                      <a:endParaRPr lang="en-US" sz="1200" dirty="0">
                        <a:solidFill>
                          <a:schemeClr val="tx1"/>
                        </a:solidFill>
                      </a:endParaRPr>
                    </a:p>
                  </a:txBody>
                  <a:tcPr/>
                </a:tc>
                <a:extLst>
                  <a:ext uri="{0D108BD9-81ED-4DB2-BD59-A6C34878D82A}">
                    <a16:rowId xmlns="" xmlns:a16="http://schemas.microsoft.com/office/drawing/2014/main" val="3875799730"/>
                  </a:ext>
                </a:extLst>
              </a:tr>
              <a:tr h="395293">
                <a:tc>
                  <a:txBody>
                    <a:bodyPr/>
                    <a:lstStyle/>
                    <a:p>
                      <a:r>
                        <a:rPr lang="en-US" sz="1200" dirty="0"/>
                        <a:t>15</a:t>
                      </a:r>
                    </a:p>
                  </a:txBody>
                  <a:tcPr/>
                </a:tc>
                <a:tc>
                  <a:txBody>
                    <a:bodyPr/>
                    <a:lstStyle/>
                    <a:p>
                      <a:r>
                        <a:rPr lang="en-US" sz="1200" dirty="0">
                          <a:solidFill>
                            <a:schemeClr val="tx1"/>
                          </a:solidFill>
                        </a:rPr>
                        <a:t>TT entry mechanism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WhatsApp group to be set up</a:t>
                      </a:r>
                    </a:p>
                  </a:txBody>
                  <a:tcPr/>
                </a:tc>
                <a:tc>
                  <a:txBody>
                    <a:bodyPr/>
                    <a:lstStyle/>
                    <a:p>
                      <a:r>
                        <a:rPr lang="en-US" sz="1200" dirty="0">
                          <a:solidFill>
                            <a:schemeClr val="tx1"/>
                          </a:solidFill>
                        </a:rPr>
                        <a:t>Kevin</a:t>
                      </a:r>
                    </a:p>
                  </a:txBody>
                  <a:tcPr/>
                </a:tc>
                <a:extLst>
                  <a:ext uri="{0D108BD9-81ED-4DB2-BD59-A6C34878D82A}">
                    <a16:rowId xmlns="" xmlns:a16="http://schemas.microsoft.com/office/drawing/2014/main" val="2370518457"/>
                  </a:ext>
                </a:extLst>
              </a:tr>
              <a:tr h="395293">
                <a:tc>
                  <a:txBody>
                    <a:bodyPr/>
                    <a:lstStyle/>
                    <a:p>
                      <a:r>
                        <a:rPr lang="en-US" sz="1200" dirty="0"/>
                        <a:t>16</a:t>
                      </a:r>
                    </a:p>
                  </a:txBody>
                  <a:tcPr/>
                </a:tc>
                <a:tc>
                  <a:txBody>
                    <a:bodyPr/>
                    <a:lstStyle/>
                    <a:p>
                      <a:r>
                        <a:rPr lang="en-US" sz="1200" dirty="0">
                          <a:solidFill>
                            <a:schemeClr val="tx1"/>
                          </a:solidFill>
                        </a:rPr>
                        <a:t>Membership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Currently around 200</a:t>
                      </a:r>
                    </a:p>
                  </a:txBody>
                  <a:tcPr/>
                </a:tc>
                <a:tc>
                  <a:txBody>
                    <a:bodyPr/>
                    <a:lstStyle/>
                    <a:p>
                      <a:r>
                        <a:rPr lang="en-US" sz="1200" dirty="0">
                          <a:solidFill>
                            <a:schemeClr val="tx1"/>
                          </a:solidFill>
                        </a:rPr>
                        <a:t>John</a:t>
                      </a:r>
                    </a:p>
                  </a:txBody>
                  <a:tcPr/>
                </a:tc>
                <a:extLst>
                  <a:ext uri="{0D108BD9-81ED-4DB2-BD59-A6C34878D82A}">
                    <a16:rowId xmlns="" xmlns:a16="http://schemas.microsoft.com/office/drawing/2014/main" val="2690235953"/>
                  </a:ext>
                </a:extLst>
              </a:tr>
            </a:tbl>
          </a:graphicData>
        </a:graphic>
      </p:graphicFrame>
      <p:sp>
        <p:nvSpPr>
          <p:cNvPr id="3" name="Footer Placeholder 2">
            <a:extLst>
              <a:ext uri="{FF2B5EF4-FFF2-40B4-BE49-F238E27FC236}">
                <a16:creationId xmlns="" xmlns:a16="http://schemas.microsoft.com/office/drawing/2014/main" id="{286B61FA-2C48-6437-BC8A-2482DDC3F837}"/>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 xmlns:a16="http://schemas.microsoft.com/office/drawing/2014/main" id="{955B95FD-1FB1-C42D-F050-A231DD4D58F5}"/>
              </a:ext>
            </a:extLst>
          </p:cNvPr>
          <p:cNvSpPr>
            <a:spLocks noGrp="1"/>
          </p:cNvSpPr>
          <p:nvPr>
            <p:ph type="sldNum" sz="quarter" idx="12"/>
          </p:nvPr>
        </p:nvSpPr>
        <p:spPr/>
        <p:txBody>
          <a:bodyPr/>
          <a:lstStyle/>
          <a:p>
            <a:fld id="{58241D35-DF87-BF46-9EF8-F3BBBA942A9A}" type="slidenum">
              <a:rPr lang="en-US" smtClean="0"/>
              <a:t>4</a:t>
            </a:fld>
            <a:endParaRPr lang="en-US" dirty="0"/>
          </a:p>
        </p:txBody>
      </p:sp>
    </p:spTree>
    <p:extLst>
      <p:ext uri="{BB962C8B-B14F-4D97-AF65-F5344CB8AC3E}">
        <p14:creationId xmlns:p14="http://schemas.microsoft.com/office/powerpoint/2010/main" val="77765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73257892"/>
              </p:ext>
            </p:extLst>
          </p:nvPr>
        </p:nvGraphicFramePr>
        <p:xfrm>
          <a:off x="539826" y="1198860"/>
          <a:ext cx="11368118" cy="5577840"/>
        </p:xfrm>
        <a:graphic>
          <a:graphicData uri="http://schemas.openxmlformats.org/drawingml/2006/table">
            <a:tbl>
              <a:tblPr firstRow="1" bandRow="1">
                <a:tableStyleId>{5C22544A-7EE6-4342-B048-85BDC9FD1C3A}</a:tableStyleId>
              </a:tblPr>
              <a:tblGrid>
                <a:gridCol w="542354">
                  <a:extLst>
                    <a:ext uri="{9D8B030D-6E8A-4147-A177-3AD203B41FA5}">
                      <a16:colId xmlns="" xmlns:a16="http://schemas.microsoft.com/office/drawing/2014/main" val="1594945921"/>
                    </a:ext>
                  </a:extLst>
                </a:gridCol>
                <a:gridCol w="2827090">
                  <a:extLst>
                    <a:ext uri="{9D8B030D-6E8A-4147-A177-3AD203B41FA5}">
                      <a16:colId xmlns="" xmlns:a16="http://schemas.microsoft.com/office/drawing/2014/main" val="20000"/>
                    </a:ext>
                  </a:extLst>
                </a:gridCol>
                <a:gridCol w="4960410">
                  <a:extLst>
                    <a:ext uri="{9D8B030D-6E8A-4147-A177-3AD203B41FA5}">
                      <a16:colId xmlns="" xmlns:a16="http://schemas.microsoft.com/office/drawing/2014/main" val="20001"/>
                    </a:ext>
                  </a:extLst>
                </a:gridCol>
                <a:gridCol w="3038264">
                  <a:extLst>
                    <a:ext uri="{9D8B030D-6E8A-4147-A177-3AD203B41FA5}">
                      <a16:colId xmlns=""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 xmlns:a16="http://schemas.microsoft.com/office/drawing/2014/main" val="10000"/>
                  </a:ext>
                </a:extLst>
              </a:tr>
              <a:tr h="311996">
                <a:tc>
                  <a:txBody>
                    <a:bodyPr/>
                    <a:lstStyle/>
                    <a:p>
                      <a:r>
                        <a:rPr lang="en-US" sz="1200" dirty="0"/>
                        <a:t>17</a:t>
                      </a:r>
                    </a:p>
                  </a:txBody>
                  <a:tcPr/>
                </a:tc>
                <a:tc>
                  <a:txBody>
                    <a:bodyPr/>
                    <a:lstStyle/>
                    <a:p>
                      <a:r>
                        <a:rPr lang="en-US" sz="1200" dirty="0">
                          <a:solidFill>
                            <a:schemeClr val="tx1"/>
                          </a:solidFill>
                        </a:rPr>
                        <a:t>On line club sign on to be updated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to include “disclaimer” re photographs with opt out</a:t>
                      </a:r>
                    </a:p>
                  </a:txBody>
                  <a:tcPr/>
                </a:tc>
                <a:tc>
                  <a:txBody>
                    <a:bodyPr/>
                    <a:lstStyle/>
                    <a:p>
                      <a:r>
                        <a:rPr lang="en-US" sz="1200" dirty="0" smtClean="0">
                          <a:solidFill>
                            <a:schemeClr val="tx1"/>
                          </a:solidFill>
                        </a:rPr>
                        <a:t>John</a:t>
                      </a:r>
                    </a:p>
                    <a:p>
                      <a:r>
                        <a:rPr lang="en-US" sz="1200" dirty="0" smtClean="0">
                          <a:solidFill>
                            <a:schemeClr val="tx1"/>
                          </a:solidFill>
                        </a:rPr>
                        <a:t>Carry </a:t>
                      </a:r>
                      <a:r>
                        <a:rPr lang="en-US" sz="1200" dirty="0" err="1" smtClean="0">
                          <a:solidFill>
                            <a:schemeClr val="tx1"/>
                          </a:solidFill>
                        </a:rPr>
                        <a:t>fwd</a:t>
                      </a:r>
                      <a:endParaRPr lang="en-US" sz="1200" dirty="0">
                        <a:solidFill>
                          <a:schemeClr val="tx1"/>
                        </a:solidFill>
                      </a:endParaRPr>
                    </a:p>
                  </a:txBody>
                  <a:tcPr/>
                </a:tc>
                <a:extLst>
                  <a:ext uri="{0D108BD9-81ED-4DB2-BD59-A6C34878D82A}">
                    <a16:rowId xmlns="" xmlns:a16="http://schemas.microsoft.com/office/drawing/2014/main" val="4171012765"/>
                  </a:ext>
                </a:extLst>
              </a:tr>
              <a:tr h="311996">
                <a:tc>
                  <a:txBody>
                    <a:bodyPr/>
                    <a:lstStyle/>
                    <a:p>
                      <a:r>
                        <a:rPr lang="en-US" sz="1200" dirty="0" smtClean="0">
                          <a:solidFill>
                            <a:schemeClr val="tx1"/>
                          </a:solidFill>
                        </a:rPr>
                        <a:t>18</a:t>
                      </a:r>
                      <a:endParaRPr lang="en-US" sz="1200" dirty="0">
                        <a:solidFill>
                          <a:schemeClr val="tx1"/>
                        </a:solidFill>
                      </a:endParaRPr>
                    </a:p>
                  </a:txBody>
                  <a:tcPr/>
                </a:tc>
                <a:tc>
                  <a:txBody>
                    <a:bodyPr/>
                    <a:lstStyle/>
                    <a:p>
                      <a:r>
                        <a:rPr lang="en-US" sz="1200" dirty="0">
                          <a:solidFill>
                            <a:schemeClr val="tx1"/>
                          </a:solidFill>
                        </a:rPr>
                        <a:t>Charity </a:t>
                      </a:r>
                      <a:r>
                        <a:rPr lang="en-GB" sz="1200" noProof="0" dirty="0">
                          <a:solidFill>
                            <a:schemeClr val="tx1"/>
                          </a:solidFill>
                        </a:rPr>
                        <a:t>of</a:t>
                      </a:r>
                      <a:r>
                        <a:rPr lang="en-US" sz="1200" dirty="0">
                          <a:solidFill>
                            <a:schemeClr val="tx1"/>
                          </a:solidFill>
                        </a:rPr>
                        <a:t> the year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Proposed the “Cycling without age group”, Scott to do photo shoot and</a:t>
                      </a:r>
                      <a:r>
                        <a:rPr lang="en-US" sz="1200" baseline="0" dirty="0">
                          <a:solidFill>
                            <a:schemeClr val="tx1"/>
                          </a:solidFill>
                        </a:rPr>
                        <a:t> get Andrew bank details to pay £500</a:t>
                      </a:r>
                      <a:endParaRPr lang="en-US" sz="1200" dirty="0">
                        <a:solidFill>
                          <a:schemeClr val="tx1"/>
                        </a:solidFill>
                      </a:endParaRPr>
                    </a:p>
                  </a:txBody>
                  <a:tcPr/>
                </a:tc>
                <a:tc>
                  <a:txBody>
                    <a:bodyPr/>
                    <a:lstStyle/>
                    <a:p>
                      <a:r>
                        <a:rPr lang="en-US" sz="1200" dirty="0">
                          <a:solidFill>
                            <a:schemeClr val="tx1"/>
                          </a:solidFill>
                        </a:rPr>
                        <a:t>Scott / </a:t>
                      </a:r>
                      <a:r>
                        <a:rPr lang="en-US" sz="1200" dirty="0" smtClean="0">
                          <a:solidFill>
                            <a:schemeClr val="tx1"/>
                          </a:solidFill>
                        </a:rPr>
                        <a:t>Andrew</a:t>
                      </a:r>
                    </a:p>
                    <a:p>
                      <a:endParaRPr lang="en-US" sz="1200" dirty="0" smtClean="0">
                        <a:solidFill>
                          <a:schemeClr val="tx1"/>
                        </a:solidFill>
                      </a:endParaRPr>
                    </a:p>
                    <a:p>
                      <a:r>
                        <a:rPr lang="en-US" sz="1200" dirty="0" smtClean="0">
                          <a:solidFill>
                            <a:schemeClr val="tx1"/>
                          </a:solidFill>
                        </a:rPr>
                        <a:t>Done – closed.</a:t>
                      </a:r>
                      <a:endParaRPr lang="en-US" sz="1200" dirty="0">
                        <a:solidFill>
                          <a:schemeClr val="tx1"/>
                        </a:solidFill>
                      </a:endParaRPr>
                    </a:p>
                  </a:txBody>
                  <a:tcPr/>
                </a:tc>
                <a:extLst>
                  <a:ext uri="{0D108BD9-81ED-4DB2-BD59-A6C34878D82A}">
                    <a16:rowId xmlns="" xmlns:a16="http://schemas.microsoft.com/office/drawing/2014/main" val="10008"/>
                  </a:ext>
                </a:extLst>
              </a:tr>
              <a:tr h="311996">
                <a:tc>
                  <a:txBody>
                    <a:bodyPr/>
                    <a:lstStyle/>
                    <a:p>
                      <a:r>
                        <a:rPr lang="en-US" sz="1200" dirty="0">
                          <a:solidFill>
                            <a:schemeClr val="tx1"/>
                          </a:solidFill>
                        </a:rPr>
                        <a:t>20</a:t>
                      </a:r>
                    </a:p>
                  </a:txBody>
                  <a:tcPr/>
                </a:tc>
                <a:tc>
                  <a:txBody>
                    <a:bodyPr/>
                    <a:lstStyle/>
                    <a:p>
                      <a:r>
                        <a:rPr lang="en-US" sz="1200" dirty="0">
                          <a:solidFill>
                            <a:schemeClr val="tx1"/>
                          </a:solidFill>
                        </a:rPr>
                        <a:t>Womens</a:t>
                      </a:r>
                      <a:r>
                        <a:rPr lang="en-US" sz="1200" baseline="0" dirty="0">
                          <a:solidFill>
                            <a:schemeClr val="tx1"/>
                          </a:solidFill>
                        </a:rPr>
                        <a:t> ride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noProof="0" dirty="0">
                          <a:solidFill>
                            <a:schemeClr val="tx1"/>
                          </a:solidFill>
                        </a:rPr>
                        <a:t>Organised</a:t>
                      </a:r>
                      <a:r>
                        <a:rPr lang="en-US" sz="1200" dirty="0">
                          <a:solidFill>
                            <a:schemeClr val="tx1"/>
                          </a:solidFill>
                        </a:rPr>
                        <a:t> womens</a:t>
                      </a:r>
                      <a:r>
                        <a:rPr lang="en-US" sz="1200" baseline="0" dirty="0">
                          <a:solidFill>
                            <a:schemeClr val="tx1"/>
                          </a:solidFill>
                        </a:rPr>
                        <a:t> ride every other Tuesday, fab initiative.</a:t>
                      </a:r>
                      <a:endParaRPr lang="en-US" sz="1200" dirty="0">
                        <a:solidFill>
                          <a:schemeClr val="tx1"/>
                        </a:solidFill>
                      </a:endParaRPr>
                    </a:p>
                  </a:txBody>
                  <a:tcPr/>
                </a:tc>
                <a:tc>
                  <a:txBody>
                    <a:bodyPr/>
                    <a:lstStyle/>
                    <a:p>
                      <a:r>
                        <a:rPr lang="en-US" sz="1200" dirty="0">
                          <a:solidFill>
                            <a:schemeClr val="tx1"/>
                          </a:solidFill>
                        </a:rPr>
                        <a:t>Amy, Claire, Ruth,</a:t>
                      </a:r>
                      <a:r>
                        <a:rPr lang="en-US" sz="1200" baseline="0" dirty="0">
                          <a:solidFill>
                            <a:schemeClr val="tx1"/>
                          </a:solidFill>
                        </a:rPr>
                        <a:t> </a:t>
                      </a:r>
                      <a:r>
                        <a:rPr lang="en-US" sz="1200" baseline="0" dirty="0" smtClean="0">
                          <a:solidFill>
                            <a:schemeClr val="tx1"/>
                          </a:solidFill>
                        </a:rPr>
                        <a:t>Caroline</a:t>
                      </a:r>
                    </a:p>
                    <a:p>
                      <a:endParaRPr lang="en-US" sz="1200" baseline="0" dirty="0" smtClean="0">
                        <a:solidFill>
                          <a:schemeClr val="tx1"/>
                        </a:solidFill>
                      </a:endParaRPr>
                    </a:p>
                    <a:p>
                      <a:r>
                        <a:rPr lang="en-US" sz="1200" baseline="0" dirty="0" smtClean="0">
                          <a:solidFill>
                            <a:schemeClr val="tx1"/>
                          </a:solidFill>
                        </a:rPr>
                        <a:t>Done closed.</a:t>
                      </a:r>
                      <a:endParaRPr lang="en-US" sz="1200" dirty="0">
                        <a:solidFill>
                          <a:schemeClr val="tx1"/>
                        </a:solidFill>
                      </a:endParaRPr>
                    </a:p>
                  </a:txBody>
                  <a:tcPr/>
                </a:tc>
                <a:extLst>
                  <a:ext uri="{0D108BD9-81ED-4DB2-BD59-A6C34878D82A}">
                    <a16:rowId xmlns="" xmlns:a16="http://schemas.microsoft.com/office/drawing/2014/main" val="10009"/>
                  </a:ext>
                </a:extLst>
              </a:tr>
              <a:tr h="311996">
                <a:tc>
                  <a:txBody>
                    <a:bodyPr/>
                    <a:lstStyle/>
                    <a:p>
                      <a:r>
                        <a:rPr lang="en-US" sz="1200" dirty="0">
                          <a:solidFill>
                            <a:schemeClr val="tx1"/>
                          </a:solidFill>
                        </a:rPr>
                        <a:t>21</a:t>
                      </a:r>
                    </a:p>
                  </a:txBody>
                  <a:tcPr/>
                </a:tc>
                <a:tc>
                  <a:txBody>
                    <a:bodyPr/>
                    <a:lstStyle/>
                    <a:p>
                      <a:r>
                        <a:rPr lang="en-US" sz="1200" dirty="0">
                          <a:solidFill>
                            <a:schemeClr val="tx1"/>
                          </a:solidFill>
                        </a:rPr>
                        <a:t>Kids Club 1</a:t>
                      </a:r>
                      <a:r>
                        <a:rPr lang="en-US" sz="1200" baseline="30000" dirty="0">
                          <a:solidFill>
                            <a:schemeClr val="tx1"/>
                          </a:solidFill>
                        </a:rPr>
                        <a:t>st</a:t>
                      </a:r>
                      <a:r>
                        <a:rPr lang="en-US" sz="1200" dirty="0">
                          <a:solidFill>
                            <a:schemeClr val="tx1"/>
                          </a:solidFill>
                        </a:rPr>
                        <a:t> Aid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Agreed to fund 1</a:t>
                      </a:r>
                      <a:r>
                        <a:rPr lang="en-US" sz="1200" baseline="30000" dirty="0">
                          <a:solidFill>
                            <a:schemeClr val="tx1"/>
                          </a:solidFill>
                        </a:rPr>
                        <a:t>st</a:t>
                      </a:r>
                      <a:r>
                        <a:rPr lang="en-US" sz="1200" dirty="0">
                          <a:solidFill>
                            <a:schemeClr val="tx1"/>
                          </a:solidFill>
                        </a:rPr>
                        <a:t> Aid</a:t>
                      </a:r>
                      <a:r>
                        <a:rPr lang="en-US" sz="1200" baseline="0" dirty="0">
                          <a:solidFill>
                            <a:schemeClr val="tx1"/>
                          </a:solidFill>
                        </a:rPr>
                        <a:t> x 5 for leaders</a:t>
                      </a:r>
                      <a:endParaRPr lang="en-US" sz="1200" dirty="0">
                        <a:solidFill>
                          <a:schemeClr val="tx1"/>
                        </a:solidFill>
                      </a:endParaRPr>
                    </a:p>
                  </a:txBody>
                  <a:tcPr/>
                </a:tc>
                <a:tc>
                  <a:txBody>
                    <a:bodyPr/>
                    <a:lstStyle/>
                    <a:p>
                      <a:r>
                        <a:rPr lang="en-US" sz="1200" dirty="0" smtClean="0">
                          <a:solidFill>
                            <a:schemeClr val="tx1"/>
                          </a:solidFill>
                        </a:rPr>
                        <a:t>Scott</a:t>
                      </a:r>
                    </a:p>
                    <a:p>
                      <a:r>
                        <a:rPr lang="en-US" sz="1200" dirty="0" smtClean="0">
                          <a:solidFill>
                            <a:schemeClr val="tx1"/>
                          </a:solidFill>
                        </a:rPr>
                        <a:t>Agreed closed.</a:t>
                      </a:r>
                      <a:endParaRPr lang="en-US" sz="1200" dirty="0">
                        <a:solidFill>
                          <a:schemeClr val="tx1"/>
                        </a:solidFill>
                      </a:endParaRPr>
                    </a:p>
                  </a:txBody>
                  <a:tcPr/>
                </a:tc>
                <a:extLst>
                  <a:ext uri="{0D108BD9-81ED-4DB2-BD59-A6C34878D82A}">
                    <a16:rowId xmlns="" xmlns:a16="http://schemas.microsoft.com/office/drawing/2014/main" val="10010"/>
                  </a:ext>
                </a:extLst>
              </a:tr>
              <a:tr h="311996">
                <a:tc>
                  <a:txBody>
                    <a:bodyPr/>
                    <a:lstStyle/>
                    <a:p>
                      <a:r>
                        <a:rPr lang="en-US" sz="1200" dirty="0">
                          <a:solidFill>
                            <a:schemeClr val="tx1"/>
                          </a:solidFill>
                        </a:rPr>
                        <a:t>22</a:t>
                      </a:r>
                    </a:p>
                  </a:txBody>
                  <a:tcPr/>
                </a:tc>
                <a:tc>
                  <a:txBody>
                    <a:bodyPr/>
                    <a:lstStyle/>
                    <a:p>
                      <a:r>
                        <a:rPr lang="en-US" sz="1200" dirty="0">
                          <a:solidFill>
                            <a:schemeClr val="tx1"/>
                          </a:solidFill>
                        </a:rPr>
                        <a:t>Kids Club Leaders Gilet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Agreed to fund gilet for leaders of kids club</a:t>
                      </a:r>
                    </a:p>
                  </a:txBody>
                  <a:tcPr/>
                </a:tc>
                <a:tc>
                  <a:txBody>
                    <a:bodyPr/>
                    <a:lstStyle/>
                    <a:p>
                      <a:r>
                        <a:rPr lang="en-US" sz="1200" dirty="0" smtClean="0">
                          <a:solidFill>
                            <a:schemeClr val="tx1"/>
                          </a:solidFill>
                        </a:rPr>
                        <a:t>Scott</a:t>
                      </a:r>
                    </a:p>
                    <a:p>
                      <a:r>
                        <a:rPr lang="en-US" sz="1200" dirty="0" smtClean="0">
                          <a:solidFill>
                            <a:schemeClr val="tx1"/>
                          </a:solidFill>
                        </a:rPr>
                        <a:t>Agreed closed.</a:t>
                      </a:r>
                      <a:endParaRPr lang="en-US" sz="1200" dirty="0">
                        <a:solidFill>
                          <a:schemeClr val="tx1"/>
                        </a:solidFill>
                      </a:endParaRPr>
                    </a:p>
                  </a:txBody>
                  <a:tcPr/>
                </a:tc>
                <a:extLst>
                  <a:ext uri="{0D108BD9-81ED-4DB2-BD59-A6C34878D82A}">
                    <a16:rowId xmlns="" xmlns:a16="http://schemas.microsoft.com/office/drawing/2014/main" val="10011"/>
                  </a:ext>
                </a:extLst>
              </a:tr>
              <a:tr h="311996">
                <a:tc>
                  <a:txBody>
                    <a:bodyPr/>
                    <a:lstStyle/>
                    <a:p>
                      <a:r>
                        <a:rPr lang="en-US" sz="1200" dirty="0">
                          <a:solidFill>
                            <a:schemeClr val="tx1"/>
                          </a:solidFill>
                        </a:rPr>
                        <a:t>23</a:t>
                      </a:r>
                    </a:p>
                  </a:txBody>
                  <a:tcPr/>
                </a:tc>
                <a:tc>
                  <a:txBody>
                    <a:bodyPr/>
                    <a:lstStyle/>
                    <a:p>
                      <a:r>
                        <a:rPr lang="en-US" sz="1200" dirty="0">
                          <a:solidFill>
                            <a:schemeClr val="tx1"/>
                          </a:solidFill>
                        </a:rPr>
                        <a:t>Kids Club leadership </a:t>
                      </a:r>
                    </a:p>
                  </a:txBody>
                  <a:tcPr/>
                </a:tc>
                <a:tc>
                  <a:txBody>
                    <a:bodyPr/>
                    <a:lstStyle/>
                    <a:p>
                      <a:r>
                        <a:rPr lang="en-US" sz="1200" dirty="0">
                          <a:solidFill>
                            <a:schemeClr val="tx1"/>
                          </a:solidFill>
                        </a:rPr>
                        <a:t>Noted Colin H Co leading with Scott with a view to taking over.</a:t>
                      </a:r>
                    </a:p>
                  </a:txBody>
                  <a:tcPr/>
                </a:tc>
                <a:tc>
                  <a:txBody>
                    <a:bodyPr/>
                    <a:lstStyle/>
                    <a:p>
                      <a:r>
                        <a:rPr lang="en-US" sz="1200" dirty="0" smtClean="0">
                          <a:solidFill>
                            <a:schemeClr val="tx1"/>
                          </a:solidFill>
                        </a:rPr>
                        <a:t>Colin to be added to committee.</a:t>
                      </a:r>
                    </a:p>
                    <a:p>
                      <a:endParaRPr lang="en-US" sz="1200" dirty="0" smtClean="0">
                        <a:solidFill>
                          <a:schemeClr val="tx1"/>
                        </a:solidFill>
                      </a:endParaRPr>
                    </a:p>
                    <a:p>
                      <a:endParaRPr lang="en-US" sz="1200" dirty="0">
                        <a:solidFill>
                          <a:schemeClr val="tx1"/>
                        </a:solidFill>
                      </a:endParaRPr>
                    </a:p>
                  </a:txBody>
                  <a:tcPr/>
                </a:tc>
                <a:extLst>
                  <a:ext uri="{0D108BD9-81ED-4DB2-BD59-A6C34878D82A}">
                    <a16:rowId xmlns="" xmlns:a16="http://schemas.microsoft.com/office/drawing/2014/main" val="673589318"/>
                  </a:ext>
                </a:extLst>
              </a:tr>
              <a:tr h="311996">
                <a:tc>
                  <a:txBody>
                    <a:bodyPr/>
                    <a:lstStyle/>
                    <a:p>
                      <a:r>
                        <a:rPr lang="en-US" sz="1200" dirty="0">
                          <a:solidFill>
                            <a:schemeClr val="tx1"/>
                          </a:solidFill>
                        </a:rPr>
                        <a:t>24</a:t>
                      </a:r>
                    </a:p>
                  </a:txBody>
                  <a:tcPr/>
                </a:tc>
                <a:tc>
                  <a:txBody>
                    <a:bodyPr/>
                    <a:lstStyle/>
                    <a:p>
                      <a:r>
                        <a:rPr lang="en-US" sz="1200" dirty="0">
                          <a:solidFill>
                            <a:schemeClr val="tx1"/>
                          </a:solidFill>
                        </a:rPr>
                        <a:t>Facebook </a:t>
                      </a:r>
                      <a:r>
                        <a:rPr lang="en-GB" sz="1200" noProof="0" dirty="0">
                          <a:solidFill>
                            <a:schemeClr val="tx1"/>
                          </a:solidFill>
                        </a:rPr>
                        <a:t>behaviour</a:t>
                      </a:r>
                      <a:r>
                        <a:rPr lang="en-US" sz="1200" dirty="0">
                          <a:solidFill>
                            <a:schemeClr val="tx1"/>
                          </a:solidFill>
                        </a:rPr>
                        <a:t>. </a:t>
                      </a:r>
                    </a:p>
                    <a:p>
                      <a:r>
                        <a:rPr lang="en-US" sz="1200" dirty="0">
                          <a:solidFill>
                            <a:schemeClr val="tx1"/>
                          </a:solidFill>
                        </a:rPr>
                        <a:t>In response to a number of incidents and</a:t>
                      </a:r>
                      <a:r>
                        <a:rPr lang="en-US" sz="1200" baseline="0" dirty="0">
                          <a:solidFill>
                            <a:schemeClr val="tx1"/>
                          </a:solidFill>
                        </a:rPr>
                        <a:t> to reduce spam actions were discussed.</a:t>
                      </a:r>
                      <a:endParaRPr lang="en-US" sz="1200" dirty="0">
                        <a:solidFill>
                          <a:schemeClr val="tx1"/>
                        </a:solidFill>
                      </a:endParaRPr>
                    </a:p>
                  </a:txBody>
                  <a:tcPr/>
                </a:tc>
                <a:tc>
                  <a:txBody>
                    <a:bodyPr/>
                    <a:lstStyle/>
                    <a:p>
                      <a:pPr marL="228600" indent="-228600">
                        <a:buFont typeface="+mj-lt"/>
                        <a:buAutoNum type="arabicPeriod"/>
                      </a:pPr>
                      <a:r>
                        <a:rPr lang="en-US" sz="1200" dirty="0">
                          <a:solidFill>
                            <a:schemeClr val="tx1"/>
                          </a:solidFill>
                        </a:rPr>
                        <a:t>All new</a:t>
                      </a:r>
                      <a:r>
                        <a:rPr lang="en-US" sz="1200" baseline="0" dirty="0">
                          <a:solidFill>
                            <a:schemeClr val="tx1"/>
                          </a:solidFill>
                        </a:rPr>
                        <a:t> requests to join group must complete all questions and be approved by 3 admins, unless Claire can work it out it this means circulating a screen shot on FaceBook.</a:t>
                      </a:r>
                    </a:p>
                    <a:p>
                      <a:pPr marL="228600" indent="-228600">
                        <a:buFont typeface="+mj-lt"/>
                        <a:buAutoNum type="arabicPeriod"/>
                      </a:pPr>
                      <a:r>
                        <a:rPr lang="en-US" sz="1200" baseline="0" dirty="0">
                          <a:solidFill>
                            <a:schemeClr val="tx1"/>
                          </a:solidFill>
                        </a:rPr>
                        <a:t>Rules of page will form part of mandatory process to join</a:t>
                      </a:r>
                    </a:p>
                    <a:p>
                      <a:pPr marL="228600" indent="-228600">
                        <a:buFont typeface="+mj-lt"/>
                        <a:buAutoNum type="arabicPeriod"/>
                      </a:pPr>
                      <a:r>
                        <a:rPr lang="en-US" sz="1200" baseline="0" dirty="0" smtClean="0">
                          <a:solidFill>
                            <a:schemeClr val="tx1"/>
                          </a:solidFill>
                        </a:rPr>
                        <a:t>All </a:t>
                      </a:r>
                      <a:r>
                        <a:rPr lang="en-US" sz="1200" baseline="0" dirty="0">
                          <a:solidFill>
                            <a:schemeClr val="tx1"/>
                          </a:solidFill>
                        </a:rPr>
                        <a:t>members have been placed on approval to post. 3 admins must agree prior to post.</a:t>
                      </a:r>
                    </a:p>
                    <a:p>
                      <a:pPr marL="228600" indent="-228600">
                        <a:buFont typeface="+mj-lt"/>
                        <a:buAutoNum type="arabicPeriod"/>
                      </a:pPr>
                      <a:r>
                        <a:rPr lang="en-US" sz="1200" baseline="0" dirty="0">
                          <a:solidFill>
                            <a:schemeClr val="tx1"/>
                          </a:solidFill>
                        </a:rPr>
                        <a:t>Turn off comments as much as possible without being draconian</a:t>
                      </a:r>
                    </a:p>
                    <a:p>
                      <a:pPr marL="228600" indent="-228600">
                        <a:buFont typeface="+mj-lt"/>
                        <a:buAutoNum type="arabicPeriod"/>
                      </a:pPr>
                      <a:r>
                        <a:rPr lang="en-US" sz="1200" baseline="0" dirty="0">
                          <a:solidFill>
                            <a:schemeClr val="tx1"/>
                          </a:solidFill>
                        </a:rPr>
                        <a:t>Admins to check FB group regularly for traffic to approve and monitor comments.</a:t>
                      </a:r>
                    </a:p>
                    <a:p>
                      <a:pPr marL="228600" indent="-228600">
                        <a:buFont typeface="+mj-lt"/>
                        <a:buAutoNum type="arabicPeriod"/>
                      </a:pPr>
                      <a:r>
                        <a:rPr lang="en-US" sz="1200" baseline="0" dirty="0">
                          <a:solidFill>
                            <a:schemeClr val="tx1"/>
                          </a:solidFill>
                        </a:rPr>
                        <a:t>Generally need to be very aware of recent new hate crime legislation.</a:t>
                      </a:r>
                      <a:endParaRPr lang="en-US" sz="1200" dirty="0">
                        <a:solidFill>
                          <a:schemeClr val="tx1"/>
                        </a:solidFill>
                      </a:endParaRPr>
                    </a:p>
                  </a:txBody>
                  <a:tcPr/>
                </a:tc>
                <a:tc>
                  <a:txBody>
                    <a:bodyPr/>
                    <a:lstStyle/>
                    <a:p>
                      <a:r>
                        <a:rPr lang="en-US" sz="1200" dirty="0">
                          <a:solidFill>
                            <a:schemeClr val="tx1"/>
                          </a:solidFill>
                        </a:rPr>
                        <a:t>Claire to check FB process</a:t>
                      </a:r>
                    </a:p>
                    <a:p>
                      <a:r>
                        <a:rPr lang="en-US" sz="1200" dirty="0">
                          <a:solidFill>
                            <a:schemeClr val="tx1"/>
                          </a:solidFill>
                        </a:rPr>
                        <a:t>Admins</a:t>
                      </a:r>
                      <a:r>
                        <a:rPr lang="en-US" sz="1200" baseline="0" dirty="0">
                          <a:solidFill>
                            <a:schemeClr val="tx1"/>
                          </a:solidFill>
                        </a:rPr>
                        <a:t> to be aware of posts etc</a:t>
                      </a:r>
                      <a:r>
                        <a:rPr lang="en-US" sz="1200" baseline="0" dirty="0" smtClean="0">
                          <a:solidFill>
                            <a:schemeClr val="tx1"/>
                          </a:solidFill>
                        </a:rPr>
                        <a:t>.</a:t>
                      </a:r>
                    </a:p>
                    <a:p>
                      <a:r>
                        <a:rPr lang="en-US" sz="1200" baseline="0" dirty="0" smtClean="0">
                          <a:solidFill>
                            <a:schemeClr val="tx1"/>
                          </a:solidFill>
                        </a:rPr>
                        <a:t>Complete. </a:t>
                      </a:r>
                      <a:endParaRPr lang="en-US" sz="1200" baseline="0" dirty="0" smtClean="0">
                        <a:solidFill>
                          <a:schemeClr val="tx1"/>
                        </a:solidFill>
                      </a:endParaRPr>
                    </a:p>
                    <a:p>
                      <a:endParaRPr lang="en-US" sz="1200" baseline="0" dirty="0" smtClean="0">
                        <a:solidFill>
                          <a:schemeClr val="tx1"/>
                        </a:solidFill>
                      </a:endParaRPr>
                    </a:p>
                    <a:p>
                      <a:r>
                        <a:rPr lang="en-US" sz="1200" baseline="0" dirty="0" smtClean="0">
                          <a:solidFill>
                            <a:schemeClr val="tx1"/>
                          </a:solidFill>
                        </a:rPr>
                        <a:t>Closed, seems to have worked.</a:t>
                      </a:r>
                      <a:endParaRPr lang="en-US" sz="1200" dirty="0">
                        <a:solidFill>
                          <a:schemeClr val="tx1"/>
                        </a:solidFill>
                      </a:endParaRPr>
                    </a:p>
                  </a:txBody>
                  <a:tcPr/>
                </a:tc>
                <a:extLst>
                  <a:ext uri="{0D108BD9-81ED-4DB2-BD59-A6C34878D82A}">
                    <a16:rowId xmlns="" xmlns:a16="http://schemas.microsoft.com/office/drawing/2014/main" val="1991126729"/>
                  </a:ext>
                </a:extLst>
              </a:tr>
            </a:tbl>
          </a:graphicData>
        </a:graphic>
      </p:graphicFrame>
      <p:sp>
        <p:nvSpPr>
          <p:cNvPr id="3" name="Footer Placeholder 2">
            <a:extLst>
              <a:ext uri="{FF2B5EF4-FFF2-40B4-BE49-F238E27FC236}">
                <a16:creationId xmlns="" xmlns:a16="http://schemas.microsoft.com/office/drawing/2014/main" id="{9C4126B0-6935-69E1-ED35-83100407C768}"/>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5</a:t>
            </a:fld>
            <a:endParaRPr lang="en-US" dirty="0"/>
          </a:p>
        </p:txBody>
      </p:sp>
    </p:spTree>
    <p:extLst>
      <p:ext uri="{BB962C8B-B14F-4D97-AF65-F5344CB8AC3E}">
        <p14:creationId xmlns:p14="http://schemas.microsoft.com/office/powerpoint/2010/main" val="2009414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005322635"/>
              </p:ext>
            </p:extLst>
          </p:nvPr>
        </p:nvGraphicFramePr>
        <p:xfrm>
          <a:off x="539826" y="1157107"/>
          <a:ext cx="11368118" cy="5120640"/>
        </p:xfrm>
        <a:graphic>
          <a:graphicData uri="http://schemas.openxmlformats.org/drawingml/2006/table">
            <a:tbl>
              <a:tblPr firstRow="1" bandRow="1">
                <a:tableStyleId>{5C22544A-7EE6-4342-B048-85BDC9FD1C3A}</a:tableStyleId>
              </a:tblPr>
              <a:tblGrid>
                <a:gridCol w="542354">
                  <a:extLst>
                    <a:ext uri="{9D8B030D-6E8A-4147-A177-3AD203B41FA5}">
                      <a16:colId xmlns="" xmlns:a16="http://schemas.microsoft.com/office/drawing/2014/main" val="1594945921"/>
                    </a:ext>
                  </a:extLst>
                </a:gridCol>
                <a:gridCol w="2827090">
                  <a:extLst>
                    <a:ext uri="{9D8B030D-6E8A-4147-A177-3AD203B41FA5}">
                      <a16:colId xmlns="" xmlns:a16="http://schemas.microsoft.com/office/drawing/2014/main" val="20000"/>
                    </a:ext>
                  </a:extLst>
                </a:gridCol>
                <a:gridCol w="4960410">
                  <a:extLst>
                    <a:ext uri="{9D8B030D-6E8A-4147-A177-3AD203B41FA5}">
                      <a16:colId xmlns="" xmlns:a16="http://schemas.microsoft.com/office/drawing/2014/main" val="20001"/>
                    </a:ext>
                  </a:extLst>
                </a:gridCol>
                <a:gridCol w="3038264">
                  <a:extLst>
                    <a:ext uri="{9D8B030D-6E8A-4147-A177-3AD203B41FA5}">
                      <a16:colId xmlns=""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 xmlns:a16="http://schemas.microsoft.com/office/drawing/2014/main" val="10000"/>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25</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Grand Fondo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It was agreed that the club would not be involved with the organization of this event.  There were issues last year which the club do not want to be party to:  No route maps, no risk assessment, “ill” disciplined riding and non-PCC members taking </a:t>
                      </a:r>
                      <a:r>
                        <a:rPr lang="en-GB" sz="1000" kern="1200" dirty="0" smtClean="0">
                          <a:solidFill>
                            <a:schemeClr val="dk1"/>
                          </a:solidFill>
                          <a:latin typeface="+mn-lt"/>
                          <a:ea typeface="+mn-ea"/>
                          <a:cs typeface="+mn-cs"/>
                        </a:rPr>
                        <a:t>part, Publicity of </a:t>
                      </a:r>
                      <a:r>
                        <a:rPr lang="en-GB" sz="1000" kern="1200" dirty="0" err="1" smtClean="0">
                          <a:solidFill>
                            <a:schemeClr val="dk1"/>
                          </a:solidFill>
                          <a:latin typeface="+mn-lt"/>
                          <a:ea typeface="+mn-ea"/>
                          <a:cs typeface="+mn-cs"/>
                        </a:rPr>
                        <a:t>Francos</a:t>
                      </a:r>
                      <a:r>
                        <a:rPr lang="en-GB" sz="1000" kern="1200" dirty="0" smtClean="0">
                          <a:solidFill>
                            <a:schemeClr val="dk1"/>
                          </a:solidFill>
                          <a:latin typeface="+mn-lt"/>
                          <a:ea typeface="+mn-ea"/>
                          <a:cs typeface="+mn-cs"/>
                        </a:rPr>
                        <a:t> business via cycling jerseys </a:t>
                      </a:r>
                      <a:r>
                        <a:rPr lang="en-GB" sz="1000" kern="1200" dirty="0" err="1" smtClean="0">
                          <a:solidFill>
                            <a:schemeClr val="dk1"/>
                          </a:solidFill>
                          <a:latin typeface="+mn-lt"/>
                          <a:ea typeface="+mn-ea"/>
                          <a:cs typeface="+mn-cs"/>
                        </a:rPr>
                        <a:t>etc</a:t>
                      </a:r>
                      <a:r>
                        <a:rPr lang="en-GB" sz="1000" kern="1200" dirty="0" smtClean="0">
                          <a:solidFill>
                            <a:schemeClr val="dk1"/>
                          </a:solidFill>
                          <a:latin typeface="+mn-lt"/>
                          <a:ea typeface="+mn-ea"/>
                          <a:cs typeface="+mn-cs"/>
                        </a:rPr>
                        <a:t> on club media. Processing of individual payments cost</a:t>
                      </a:r>
                      <a:r>
                        <a:rPr lang="en-GB" sz="1000" kern="1200" baseline="0" dirty="0" smtClean="0">
                          <a:solidFill>
                            <a:schemeClr val="dk1"/>
                          </a:solidFill>
                          <a:latin typeface="+mn-lt"/>
                          <a:ea typeface="+mn-ea"/>
                          <a:cs typeface="+mn-cs"/>
                        </a:rPr>
                        <a:t> the club </a:t>
                      </a:r>
                      <a:r>
                        <a:rPr lang="en-GB" sz="1000" kern="1200" baseline="0" dirty="0" err="1" smtClean="0">
                          <a:solidFill>
                            <a:schemeClr val="dk1"/>
                          </a:solidFill>
                          <a:latin typeface="+mn-lt"/>
                          <a:ea typeface="+mn-ea"/>
                          <a:cs typeface="+mn-cs"/>
                        </a:rPr>
                        <a:t>paypal</a:t>
                      </a:r>
                      <a:r>
                        <a:rPr lang="en-GB" sz="1000" kern="1200" baseline="0" dirty="0" smtClean="0">
                          <a:solidFill>
                            <a:schemeClr val="dk1"/>
                          </a:solidFill>
                          <a:latin typeface="+mn-lt"/>
                          <a:ea typeface="+mn-ea"/>
                          <a:cs typeface="+mn-cs"/>
                        </a:rPr>
                        <a:t> transaction fees.</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Garth to contact Jo and explain. Done.</a:t>
                      </a:r>
                    </a:p>
                    <a:p>
                      <a:pPr marL="0" algn="l" defTabSz="914400" rtl="0" eaLnBrk="1" latinLnBrk="0" hangingPunct="1"/>
                      <a:endParaRPr lang="en-GB" sz="1000" kern="1200" dirty="0" smtClean="0">
                        <a:solidFill>
                          <a:schemeClr val="dk1"/>
                        </a:solidFill>
                        <a:latin typeface="+mn-lt"/>
                        <a:ea typeface="+mn-ea"/>
                        <a:cs typeface="+mn-cs"/>
                      </a:endParaRPr>
                    </a:p>
                    <a:p>
                      <a:pPr marL="0" algn="l" defTabSz="914400" rtl="0" eaLnBrk="1" latinLnBrk="0" hangingPunct="1"/>
                      <a:r>
                        <a:rPr lang="en-GB" sz="1000" kern="1200" dirty="0" smtClean="0">
                          <a:solidFill>
                            <a:schemeClr val="dk1"/>
                          </a:solidFill>
                          <a:latin typeface="+mn-lt"/>
                          <a:ea typeface="+mn-ea"/>
                          <a:cs typeface="+mn-cs"/>
                        </a:rPr>
                        <a:t>Jo happy</a:t>
                      </a:r>
                      <a:r>
                        <a:rPr lang="en-GB" sz="1000" kern="1200" dirty="0" smtClean="0">
                          <a:solidFill>
                            <a:schemeClr val="dk1"/>
                          </a:solidFill>
                          <a:latin typeface="+mn-lt"/>
                          <a:ea typeface="+mn-ea"/>
                          <a:cs typeface="+mn-cs"/>
                        </a:rPr>
                        <a:t>.</a:t>
                      </a:r>
                    </a:p>
                    <a:p>
                      <a:pPr marL="0" algn="l" defTabSz="914400" rtl="0" eaLnBrk="1" latinLnBrk="0" hangingPunct="1"/>
                      <a:endParaRPr lang="en-GB" sz="1000" kern="1200" dirty="0" smtClean="0">
                        <a:solidFill>
                          <a:schemeClr val="dk1"/>
                        </a:solidFill>
                        <a:latin typeface="+mn-lt"/>
                        <a:ea typeface="+mn-ea"/>
                        <a:cs typeface="+mn-cs"/>
                      </a:endParaRPr>
                    </a:p>
                    <a:p>
                      <a:pPr marL="0" algn="l" defTabSz="914400" rtl="0" eaLnBrk="1" latinLnBrk="0" hangingPunct="1"/>
                      <a:r>
                        <a:rPr lang="en-GB" sz="1000" kern="1200" dirty="0" smtClean="0">
                          <a:solidFill>
                            <a:schemeClr val="dk1"/>
                          </a:solidFill>
                          <a:latin typeface="+mn-lt"/>
                          <a:ea typeface="+mn-ea"/>
                          <a:cs typeface="+mn-cs"/>
                        </a:rPr>
                        <a:t>Closed</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4050752157"/>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26</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PVG system changes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Changes were made in May 2024 to the PVG system.   </a:t>
                      </a:r>
                      <a:r>
                        <a:rPr lang="en-GB" sz="1000" kern="1200" dirty="0">
                          <a:solidFill>
                            <a:schemeClr val="dk1"/>
                          </a:solidFill>
                          <a:latin typeface="+mn-lt"/>
                          <a:ea typeface="+mn-ea"/>
                          <a:cs typeface="+mn-cs"/>
                          <a:hlinkClick r:id="rId3">
                            <a:extLst>
                              <a:ext uri="{A12FA001-AC4F-418D-AE19-62706E023703}">
                                <ahyp:hlinkClr xmlns="" xmlns:ahyp="http://schemas.microsoft.com/office/drawing/2018/hyperlinkcolor" val="tx"/>
                              </a:ext>
                            </a:extLst>
                          </a:hlinkClick>
                        </a:rPr>
                        <a:t>https://www.britishcycling.org.uk/scotland/article/pvg?c=SX</a:t>
                      </a:r>
                      <a:r>
                        <a:rPr lang="en-GB" sz="1000" kern="1200" dirty="0">
                          <a:solidFill>
                            <a:schemeClr val="dk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This is not retrospective.  Our Policies, Processes and Procedures meet these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hlinkClick r:id="rId4">
                            <a:extLst>
                              <a:ext uri="{A12FA001-AC4F-418D-AE19-62706E023703}">
                                <ahyp:hlinkClr xmlns="" xmlns:ahyp="http://schemas.microsoft.com/office/drawing/2018/hyperlinkcolor" val="tx"/>
                              </a:ext>
                            </a:extLst>
                          </a:hlinkClick>
                        </a:rPr>
                        <a:t>Information on the updated PVG scheme and what it means for your club - YouTube</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Committee to familiarise themselves with new </a:t>
                      </a:r>
                      <a:r>
                        <a:rPr lang="en-GB" sz="1000" kern="1200" dirty="0" smtClean="0">
                          <a:solidFill>
                            <a:schemeClr val="dk1"/>
                          </a:solidFill>
                          <a:latin typeface="+mn-lt"/>
                          <a:ea typeface="+mn-ea"/>
                          <a:cs typeface="+mn-cs"/>
                        </a:rPr>
                        <a:t>process.</a:t>
                      </a:r>
                    </a:p>
                    <a:p>
                      <a:pPr marL="0" algn="l" defTabSz="914400" rtl="0" eaLnBrk="1" latinLnBrk="0" hangingPunct="1"/>
                      <a:r>
                        <a:rPr lang="en-GB" sz="1000" kern="1200" dirty="0" smtClean="0">
                          <a:solidFill>
                            <a:schemeClr val="dk1"/>
                          </a:solidFill>
                          <a:latin typeface="+mn-lt"/>
                          <a:ea typeface="+mn-ea"/>
                          <a:cs typeface="+mn-cs"/>
                        </a:rPr>
                        <a:t>John to upload docs to website.</a:t>
                      </a:r>
                    </a:p>
                    <a:p>
                      <a:pPr marL="0" algn="l" defTabSz="914400" rtl="0" eaLnBrk="1" latinLnBrk="0" hangingPunct="1"/>
                      <a:r>
                        <a:rPr lang="en-GB" sz="1000" kern="1200" dirty="0" smtClean="0">
                          <a:solidFill>
                            <a:schemeClr val="dk1"/>
                          </a:solidFill>
                          <a:latin typeface="+mn-lt"/>
                          <a:ea typeface="+mn-ea"/>
                          <a:cs typeface="+mn-cs"/>
                        </a:rPr>
                        <a:t>Garth to sign documentation as chair and return to Amy. </a:t>
                      </a:r>
                      <a:r>
                        <a:rPr lang="en-GB" sz="1000" kern="1200" dirty="0" smtClean="0">
                          <a:solidFill>
                            <a:schemeClr val="dk1"/>
                          </a:solidFill>
                          <a:latin typeface="+mn-lt"/>
                          <a:ea typeface="+mn-ea"/>
                          <a:cs typeface="+mn-cs"/>
                        </a:rPr>
                        <a:t>– Complete and closed</a:t>
                      </a:r>
                      <a:endParaRPr lang="en-GB" sz="1000" kern="1200" dirty="0" smtClean="0">
                        <a:solidFill>
                          <a:schemeClr val="dk1"/>
                        </a:solidFill>
                        <a:latin typeface="+mn-lt"/>
                        <a:ea typeface="+mn-ea"/>
                        <a:cs typeface="+mn-cs"/>
                      </a:endParaRPr>
                    </a:p>
                  </a:txBody>
                  <a:tcPr/>
                </a:tc>
                <a:extLst>
                  <a:ext uri="{0D108BD9-81ED-4DB2-BD59-A6C34878D82A}">
                    <a16:rowId xmlns="" xmlns:a16="http://schemas.microsoft.com/office/drawing/2014/main" val="3418907378"/>
                  </a:ext>
                </a:extLst>
              </a:tr>
              <a:tr h="320908">
                <a:tc>
                  <a:txBody>
                    <a:bodyPr/>
                    <a:lstStyle/>
                    <a:p>
                      <a:pPr marL="0" algn="l" defTabSz="914400" rtl="0" eaLnBrk="1" latinLnBrk="0" hangingPunct="1"/>
                      <a:r>
                        <a:rPr lang="en-GB" sz="1000" kern="1200" dirty="0" smtClean="0">
                          <a:solidFill>
                            <a:schemeClr val="dk1"/>
                          </a:solidFill>
                          <a:latin typeface="+mn-lt"/>
                          <a:ea typeface="+mn-ea"/>
                          <a:cs typeface="+mn-cs"/>
                        </a:rPr>
                        <a:t>27</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Committee members </a:t>
                      </a:r>
                      <a:r>
                        <a:rPr lang="en-GB" sz="1000" kern="1200" noProof="0" dirty="0">
                          <a:solidFill>
                            <a:schemeClr val="dk1"/>
                          </a:solidFill>
                          <a:latin typeface="+mn-lt"/>
                          <a:ea typeface="+mn-ea"/>
                          <a:cs typeface="+mn-cs"/>
                        </a:rPr>
                        <a:t>succession</a:t>
                      </a:r>
                      <a:r>
                        <a:rPr lang="en-GB" sz="1000" kern="1200" dirty="0">
                          <a:solidFill>
                            <a:schemeClr val="dk1"/>
                          </a:solidFill>
                          <a:latin typeface="+mn-lt"/>
                          <a:ea typeface="+mn-ea"/>
                          <a:cs typeface="+mn-cs"/>
                        </a:rPr>
                        <a:t> plan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A generic appeal to members to step up onto the committee next </a:t>
                      </a:r>
                      <a:r>
                        <a:rPr lang="en-GB" sz="1000" kern="1200" dirty="0" smtClean="0">
                          <a:solidFill>
                            <a:schemeClr val="dk1"/>
                          </a:solidFill>
                          <a:latin typeface="+mn-lt"/>
                          <a:ea typeface="+mn-ea"/>
                          <a:cs typeface="+mn-cs"/>
                        </a:rPr>
                        <a:t>year </a:t>
                      </a:r>
                      <a:r>
                        <a:rPr lang="en-GB" sz="1000" kern="1200" dirty="0">
                          <a:solidFill>
                            <a:schemeClr val="dk1"/>
                          </a:solidFill>
                          <a:latin typeface="+mn-lt"/>
                          <a:ea typeface="+mn-ea"/>
                          <a:cs typeface="+mn-cs"/>
                        </a:rPr>
                        <a:t>needs to be made given that many positions will need to be filled.</a:t>
                      </a:r>
                      <a:br>
                        <a:rPr lang="en-GB" sz="1000" kern="1200" dirty="0">
                          <a:solidFill>
                            <a:schemeClr val="dk1"/>
                          </a:solidFill>
                          <a:latin typeface="+mn-lt"/>
                          <a:ea typeface="+mn-ea"/>
                          <a:cs typeface="+mn-cs"/>
                        </a:rPr>
                      </a:br>
                      <a:r>
                        <a:rPr lang="en-GB" sz="1000" kern="1200" dirty="0">
                          <a:solidFill>
                            <a:schemeClr val="dk1"/>
                          </a:solidFill>
                          <a:latin typeface="+mn-lt"/>
                          <a:ea typeface="+mn-ea"/>
                          <a:cs typeface="+mn-cs"/>
                          <a:hlinkClick r:id="rId5"/>
                        </a:rPr>
                        <a:t>Committee Members: The engine behind every club – Scottish Cycling</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Garth and Claire to build social media plan, this has been done, Claire to publish</a:t>
                      </a:r>
                      <a:r>
                        <a:rPr lang="en-GB" sz="1000" kern="1200" dirty="0" smtClean="0">
                          <a:solidFill>
                            <a:schemeClr val="dk1"/>
                          </a:solidFill>
                          <a:latin typeface="+mn-lt"/>
                          <a:ea typeface="+mn-ea"/>
                          <a:cs typeface="+mn-cs"/>
                        </a:rPr>
                        <a:t>.</a:t>
                      </a:r>
                    </a:p>
                    <a:p>
                      <a:pPr marL="0" algn="l" defTabSz="914400" rtl="0" eaLnBrk="1" latinLnBrk="0" hangingPunct="1"/>
                      <a:endParaRPr lang="en-GB" sz="1000" kern="1200" dirty="0" smtClean="0">
                        <a:solidFill>
                          <a:schemeClr val="dk1"/>
                        </a:solidFill>
                        <a:latin typeface="+mn-lt"/>
                        <a:ea typeface="+mn-ea"/>
                        <a:cs typeface="+mn-cs"/>
                      </a:endParaRPr>
                    </a:p>
                    <a:p>
                      <a:pPr marL="0" algn="l" defTabSz="914400" rtl="0" eaLnBrk="1" latinLnBrk="0" hangingPunct="1"/>
                      <a:r>
                        <a:rPr lang="en-GB" sz="1000" kern="1200" dirty="0" smtClean="0">
                          <a:solidFill>
                            <a:schemeClr val="dk1"/>
                          </a:solidFill>
                          <a:latin typeface="+mn-lt"/>
                          <a:ea typeface="+mn-ea"/>
                          <a:cs typeface="+mn-cs"/>
                        </a:rPr>
                        <a:t>Closed</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2536849298"/>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28</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Velodrome Session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A session to allow riders of all abilities to experience riding the Glasgow Velodrome  to be arranged.</a:t>
                      </a:r>
                    </a:p>
                  </a:txBody>
                  <a:tcPr/>
                </a:tc>
                <a:tc>
                  <a:txBody>
                    <a:bodyPr/>
                    <a:lstStyle/>
                    <a:p>
                      <a:pPr marL="0" algn="l" defTabSz="914400" rtl="0" eaLnBrk="1" latinLnBrk="0" hangingPunct="1"/>
                      <a:r>
                        <a:rPr lang="en-GB" sz="1000" kern="1200" dirty="0" smtClean="0">
                          <a:solidFill>
                            <a:schemeClr val="dk1"/>
                          </a:solidFill>
                          <a:latin typeface="+mn-lt"/>
                          <a:ea typeface="+mn-ea"/>
                          <a:cs typeface="+mn-cs"/>
                        </a:rPr>
                        <a:t>John</a:t>
                      </a:r>
                    </a:p>
                    <a:p>
                      <a:pPr marL="0" algn="l" defTabSz="914400" rtl="0" eaLnBrk="1" latinLnBrk="0" hangingPunct="1"/>
                      <a:r>
                        <a:rPr lang="en-GB" sz="1000" kern="1200" dirty="0" smtClean="0">
                          <a:solidFill>
                            <a:schemeClr val="dk1"/>
                          </a:solidFill>
                          <a:latin typeface="+mn-lt"/>
                          <a:ea typeface="+mn-ea"/>
                          <a:cs typeface="+mn-cs"/>
                        </a:rPr>
                        <a:t>Carry forward</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4171012765"/>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29</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Inappropriate post on the PCC Members Only page: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Following  the posting of an item which was inappropriate under our guidelines and the Scottish Cycling Social media policy we have enhanced and clarified the rules regarding the acceptable use of our FB page</a:t>
                      </a:r>
                      <a:r>
                        <a:rPr lang="en-GB" sz="1000" kern="1200" dirty="0" smtClean="0">
                          <a:solidFill>
                            <a:schemeClr val="dk1"/>
                          </a:solidFill>
                          <a:latin typeface="+mn-lt"/>
                          <a:ea typeface="+mn-ea"/>
                          <a:cs typeface="+mn-cs"/>
                        </a:rPr>
                        <a:t>. The committees approach to this was carried out and validated under guidance of Scottish Cycling.</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Non members to be removed from our members only </a:t>
                      </a:r>
                      <a:r>
                        <a:rPr lang="en-GB" sz="1000" kern="1200" dirty="0" err="1" smtClean="0">
                          <a:solidFill>
                            <a:schemeClr val="dk1"/>
                          </a:solidFill>
                          <a:latin typeface="+mn-lt"/>
                          <a:ea typeface="+mn-ea"/>
                          <a:cs typeface="+mn-cs"/>
                        </a:rPr>
                        <a:t>facebook</a:t>
                      </a:r>
                      <a:r>
                        <a:rPr lang="en-GB" sz="1000" kern="1200" dirty="0" smtClean="0">
                          <a:solidFill>
                            <a:schemeClr val="dk1"/>
                          </a:solidFill>
                          <a:latin typeface="+mn-lt"/>
                          <a:ea typeface="+mn-ea"/>
                          <a:cs typeface="+mn-cs"/>
                        </a:rPr>
                        <a:t> page. </a:t>
                      </a:r>
                    </a:p>
                    <a:p>
                      <a:pPr marL="0" algn="l" defTabSz="914400" rtl="0" eaLnBrk="1" latinLnBrk="0" hangingPunct="1"/>
                      <a:r>
                        <a:rPr lang="en-GB" sz="1000" kern="1200" dirty="0" smtClean="0">
                          <a:solidFill>
                            <a:schemeClr val="dk1"/>
                          </a:solidFill>
                          <a:latin typeface="+mn-lt"/>
                          <a:ea typeface="+mn-ea"/>
                          <a:cs typeface="+mn-cs"/>
                        </a:rPr>
                        <a:t>Process - notify on FB that they will be removed, offer chance to join club. Remove from FB.</a:t>
                      </a:r>
                    </a:p>
                    <a:p>
                      <a:pPr marL="0" algn="l" defTabSz="914400" rtl="0" eaLnBrk="1" latinLnBrk="0" hangingPunct="1"/>
                      <a:r>
                        <a:rPr lang="en-GB" sz="1000" kern="1200" dirty="0" smtClean="0">
                          <a:solidFill>
                            <a:schemeClr val="dk1"/>
                          </a:solidFill>
                          <a:latin typeface="+mn-lt"/>
                          <a:ea typeface="+mn-ea"/>
                          <a:cs typeface="+mn-cs"/>
                        </a:rPr>
                        <a:t>Claire to undertake. </a:t>
                      </a:r>
                      <a:endParaRPr lang="en-GB" sz="1000" kern="1200" dirty="0" smtClean="0">
                        <a:solidFill>
                          <a:schemeClr val="dk1"/>
                        </a:solidFill>
                        <a:latin typeface="+mn-lt"/>
                        <a:ea typeface="+mn-ea"/>
                        <a:cs typeface="+mn-cs"/>
                      </a:endParaRPr>
                    </a:p>
                    <a:p>
                      <a:pPr marL="0" algn="l" defTabSz="914400" rtl="0" eaLnBrk="1" latinLnBrk="0" hangingPunct="1"/>
                      <a:r>
                        <a:rPr lang="en-GB" sz="1000" kern="1200" dirty="0" smtClean="0">
                          <a:solidFill>
                            <a:schemeClr val="dk1"/>
                          </a:solidFill>
                          <a:latin typeface="+mn-lt"/>
                          <a:ea typeface="+mn-ea"/>
                          <a:cs typeface="+mn-cs"/>
                        </a:rPr>
                        <a:t>Closed and complete</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774143797"/>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30</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PCC Membership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The possible vetting of membership applications was discussed but rejected due to the administration load and that it could be construed as being non-inclusive</a:t>
                      </a:r>
                      <a:r>
                        <a:rPr lang="en-GB" sz="1000" kern="1200" dirty="0" smtClean="0">
                          <a:solidFill>
                            <a:schemeClr val="dk1"/>
                          </a:solidFill>
                          <a:latin typeface="+mn-lt"/>
                          <a:ea typeface="+mn-ea"/>
                          <a:cs typeface="+mn-cs"/>
                        </a:rPr>
                        <a:t>. The clubs constitution provides for the removal of members due to poor behaviour.</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No action for now.</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10010"/>
                  </a:ext>
                </a:extLst>
              </a:tr>
              <a:tr h="311996">
                <a:tc>
                  <a:txBody>
                    <a:bodyPr/>
                    <a:lstStyle/>
                    <a:p>
                      <a:pPr marL="0" algn="l" defTabSz="914400" rtl="0" eaLnBrk="1" latinLnBrk="0" hangingPunct="1"/>
                      <a:r>
                        <a:rPr lang="en-GB" sz="1200" kern="1200" dirty="0" smtClean="0">
                          <a:solidFill>
                            <a:schemeClr val="dk1"/>
                          </a:solidFill>
                          <a:latin typeface="+mn-lt"/>
                          <a:ea typeface="+mn-ea"/>
                          <a:cs typeface="+mn-cs"/>
                        </a:rPr>
                        <a:t>31</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Club </a:t>
                      </a:r>
                      <a:r>
                        <a:rPr lang="en-GB" sz="1000" kern="1200" dirty="0" smtClean="0">
                          <a:solidFill>
                            <a:schemeClr val="dk1"/>
                          </a:solidFill>
                          <a:latin typeface="+mn-lt"/>
                          <a:ea typeface="+mn-ea"/>
                          <a:cs typeface="+mn-cs"/>
                        </a:rPr>
                        <a:t>Handbook – ride guidance </a:t>
                      </a:r>
                      <a:r>
                        <a:rPr lang="en-GB" sz="1000" kern="1200" dirty="0" err="1" smtClean="0">
                          <a:solidFill>
                            <a:schemeClr val="dk1"/>
                          </a:solidFill>
                          <a:latin typeface="+mn-lt"/>
                          <a:ea typeface="+mn-ea"/>
                          <a:cs typeface="+mn-cs"/>
                        </a:rPr>
                        <a:t>specificlly</a:t>
                      </a:r>
                      <a:r>
                        <a:rPr lang="en-GB" sz="1000" kern="1200" dirty="0" smtClean="0">
                          <a:solidFill>
                            <a:schemeClr val="dk1"/>
                          </a:solidFill>
                          <a:latin typeface="+mn-lt"/>
                          <a:ea typeface="+mn-ea"/>
                          <a:cs typeface="+mn-cs"/>
                        </a:rPr>
                        <a:t> on wearing of helmets</a:t>
                      </a:r>
                      <a:endParaRPr lang="en-GB" sz="10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Post meeting confirmed that this is in the Members area on our website and members on signing up agree to abide by it.  It stipulates that ALL riders must wear a helmet on our rides.</a:t>
                      </a:r>
                    </a:p>
                  </a:txBody>
                  <a:tcPr/>
                </a:tc>
                <a:tc>
                  <a:txBody>
                    <a:bodyPr/>
                    <a:lstStyle/>
                    <a:p>
                      <a:pPr marL="0" algn="l" defTabSz="914400" rtl="0" eaLnBrk="1" latinLnBrk="0" hangingPunct="1"/>
                      <a:r>
                        <a:rPr lang="en-GB" sz="1000" kern="1200" dirty="0" smtClean="0">
                          <a:solidFill>
                            <a:schemeClr val="dk1"/>
                          </a:solidFill>
                          <a:latin typeface="+mn-lt"/>
                          <a:ea typeface="+mn-ea"/>
                          <a:cs typeface="+mn-cs"/>
                        </a:rPr>
                        <a:t>Explore pulling together the handbook &amp; SC policies into one document and physically publish to members</a:t>
                      </a:r>
                      <a:r>
                        <a:rPr lang="en-GB" sz="1000" kern="1200" dirty="0" smtClean="0">
                          <a:solidFill>
                            <a:schemeClr val="dk1"/>
                          </a:solidFill>
                          <a:latin typeface="+mn-lt"/>
                          <a:ea typeface="+mn-ea"/>
                          <a:cs typeface="+mn-cs"/>
                        </a:rPr>
                        <a:t>.</a:t>
                      </a:r>
                    </a:p>
                    <a:p>
                      <a:pPr marL="0" algn="l" defTabSz="914400" rtl="0" eaLnBrk="1" latinLnBrk="0" hangingPunct="1"/>
                      <a:r>
                        <a:rPr lang="en-GB" sz="1000" kern="1200" dirty="0" smtClean="0">
                          <a:solidFill>
                            <a:schemeClr val="dk1"/>
                          </a:solidFill>
                          <a:latin typeface="+mn-lt"/>
                          <a:ea typeface="+mn-ea"/>
                          <a:cs typeface="+mn-cs"/>
                        </a:rPr>
                        <a:t>Carry fwd.</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10011"/>
                  </a:ext>
                </a:extLst>
              </a:tr>
            </a:tbl>
          </a:graphicData>
        </a:graphic>
      </p:graphicFrame>
      <p:sp>
        <p:nvSpPr>
          <p:cNvPr id="3" name="Footer Placeholder 2">
            <a:extLst>
              <a:ext uri="{FF2B5EF4-FFF2-40B4-BE49-F238E27FC236}">
                <a16:creationId xmlns="" xmlns:a16="http://schemas.microsoft.com/office/drawing/2014/main" id="{9C4126B0-6935-69E1-ED35-83100407C768}"/>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6</a:t>
            </a:fld>
            <a:endParaRPr lang="en-US" dirty="0"/>
          </a:p>
        </p:txBody>
      </p:sp>
    </p:spTree>
    <p:extLst>
      <p:ext uri="{BB962C8B-B14F-4D97-AF65-F5344CB8AC3E}">
        <p14:creationId xmlns:p14="http://schemas.microsoft.com/office/powerpoint/2010/main" val="196457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467308268"/>
              </p:ext>
            </p:extLst>
          </p:nvPr>
        </p:nvGraphicFramePr>
        <p:xfrm>
          <a:off x="539826" y="1157107"/>
          <a:ext cx="11368118" cy="5576164"/>
        </p:xfrm>
        <a:graphic>
          <a:graphicData uri="http://schemas.openxmlformats.org/drawingml/2006/table">
            <a:tbl>
              <a:tblPr firstRow="1" bandRow="1">
                <a:tableStyleId>{5C22544A-7EE6-4342-B048-85BDC9FD1C3A}</a:tableStyleId>
              </a:tblPr>
              <a:tblGrid>
                <a:gridCol w="542354">
                  <a:extLst>
                    <a:ext uri="{9D8B030D-6E8A-4147-A177-3AD203B41FA5}">
                      <a16:colId xmlns="" xmlns:a16="http://schemas.microsoft.com/office/drawing/2014/main" val="1594945921"/>
                    </a:ext>
                  </a:extLst>
                </a:gridCol>
                <a:gridCol w="2827090">
                  <a:extLst>
                    <a:ext uri="{9D8B030D-6E8A-4147-A177-3AD203B41FA5}">
                      <a16:colId xmlns="" xmlns:a16="http://schemas.microsoft.com/office/drawing/2014/main" val="20000"/>
                    </a:ext>
                  </a:extLst>
                </a:gridCol>
                <a:gridCol w="4960410">
                  <a:extLst>
                    <a:ext uri="{9D8B030D-6E8A-4147-A177-3AD203B41FA5}">
                      <a16:colId xmlns="" xmlns:a16="http://schemas.microsoft.com/office/drawing/2014/main" val="20001"/>
                    </a:ext>
                  </a:extLst>
                </a:gridCol>
                <a:gridCol w="3038264">
                  <a:extLst>
                    <a:ext uri="{9D8B030D-6E8A-4147-A177-3AD203B41FA5}">
                      <a16:colId xmlns=""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 xmlns:a16="http://schemas.microsoft.com/office/drawing/2014/main" val="10000"/>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32</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Proposal to reduce</a:t>
                      </a:r>
                      <a:r>
                        <a:rPr lang="en-GB" sz="1000" kern="1200" baseline="0" dirty="0" smtClean="0">
                          <a:solidFill>
                            <a:srgbClr val="FF0000"/>
                          </a:solidFill>
                          <a:latin typeface="+mn-lt"/>
                          <a:ea typeface="+mn-ea"/>
                          <a:cs typeface="+mn-cs"/>
                        </a:rPr>
                        <a:t> membership fee to £15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Discussed at committee and rejected in favour of removing</a:t>
                      </a:r>
                      <a:r>
                        <a:rPr lang="en-GB" sz="1000" kern="1200" baseline="0" dirty="0" smtClean="0">
                          <a:solidFill>
                            <a:schemeClr val="dk1"/>
                          </a:solidFill>
                          <a:latin typeface="+mn-lt"/>
                          <a:ea typeface="+mn-ea"/>
                          <a:cs typeface="+mn-cs"/>
                        </a:rPr>
                        <a:t> fee for kids club as part of wider review of kids club.</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None</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4050752157"/>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26</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AGM agreed 21</a:t>
                      </a:r>
                      <a:r>
                        <a:rPr lang="en-GB" sz="1000" kern="1200" baseline="30000" dirty="0" smtClean="0">
                          <a:solidFill>
                            <a:srgbClr val="FF0000"/>
                          </a:solidFill>
                          <a:latin typeface="+mn-lt"/>
                          <a:ea typeface="+mn-ea"/>
                          <a:cs typeface="+mn-cs"/>
                        </a:rPr>
                        <a:t>st</a:t>
                      </a:r>
                      <a:r>
                        <a:rPr lang="en-GB" sz="1000" kern="1200" dirty="0" smtClean="0">
                          <a:solidFill>
                            <a:srgbClr val="FF0000"/>
                          </a:solidFill>
                          <a:latin typeface="+mn-lt"/>
                          <a:ea typeface="+mn-ea"/>
                          <a:cs typeface="+mn-cs"/>
                        </a:rPr>
                        <a:t> November</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Auditorium at </a:t>
                      </a:r>
                      <a:r>
                        <a:rPr lang="en-GB" sz="1000" kern="1200" dirty="0" err="1" smtClean="0">
                          <a:solidFill>
                            <a:schemeClr val="dk1"/>
                          </a:solidFill>
                          <a:latin typeface="+mn-lt"/>
                          <a:ea typeface="+mn-ea"/>
                          <a:cs typeface="+mn-cs"/>
                        </a:rPr>
                        <a:t>Eastgate</a:t>
                      </a:r>
                      <a:r>
                        <a:rPr lang="en-GB" sz="1000" kern="1200" baseline="0" dirty="0" smtClean="0">
                          <a:solidFill>
                            <a:schemeClr val="dk1"/>
                          </a:solidFill>
                          <a:latin typeface="+mn-lt"/>
                          <a:ea typeface="+mn-ea"/>
                          <a:cs typeface="+mn-cs"/>
                        </a:rPr>
                        <a:t> booked. </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Callum </a:t>
                      </a:r>
                      <a:r>
                        <a:rPr lang="en-GB" sz="1000" kern="1200" dirty="0" err="1" smtClean="0">
                          <a:solidFill>
                            <a:schemeClr val="dk1"/>
                          </a:solidFill>
                          <a:latin typeface="+mn-lt"/>
                          <a:ea typeface="+mn-ea"/>
                          <a:cs typeface="+mn-cs"/>
                        </a:rPr>
                        <a:t>Thornley</a:t>
                      </a:r>
                      <a:r>
                        <a:rPr lang="en-GB" sz="1000" kern="1200" dirty="0" smtClean="0">
                          <a:solidFill>
                            <a:schemeClr val="dk1"/>
                          </a:solidFill>
                          <a:latin typeface="+mn-lt"/>
                          <a:ea typeface="+mn-ea"/>
                          <a:cs typeface="+mn-cs"/>
                        </a:rPr>
                        <a:t> to</a:t>
                      </a:r>
                      <a:r>
                        <a:rPr lang="en-GB" sz="1000" kern="1200" baseline="0" dirty="0" smtClean="0">
                          <a:solidFill>
                            <a:schemeClr val="dk1"/>
                          </a:solidFill>
                          <a:latin typeface="+mn-lt"/>
                          <a:ea typeface="+mn-ea"/>
                          <a:cs typeface="+mn-cs"/>
                        </a:rPr>
                        <a:t> be approached for interview or talk. (GP) Done waiting decision</a:t>
                      </a:r>
                    </a:p>
                    <a:p>
                      <a:pPr marL="0" algn="l" defTabSz="914400" rtl="0" eaLnBrk="1" latinLnBrk="0" hangingPunct="1"/>
                      <a:r>
                        <a:rPr lang="en-GB" sz="1000" kern="1200" baseline="0" dirty="0" err="1" smtClean="0">
                          <a:solidFill>
                            <a:schemeClr val="dk1"/>
                          </a:solidFill>
                          <a:latin typeface="+mn-lt"/>
                          <a:ea typeface="+mn-ea"/>
                          <a:cs typeface="+mn-cs"/>
                        </a:rPr>
                        <a:t>Karena</a:t>
                      </a:r>
                      <a:r>
                        <a:rPr lang="en-GB" sz="1000" kern="1200" baseline="0" dirty="0" smtClean="0">
                          <a:solidFill>
                            <a:schemeClr val="dk1"/>
                          </a:solidFill>
                          <a:latin typeface="+mn-lt"/>
                          <a:ea typeface="+mn-ea"/>
                          <a:cs typeface="+mn-cs"/>
                        </a:rPr>
                        <a:t> Hanley doing talk on MTB O.</a:t>
                      </a:r>
                    </a:p>
                    <a:p>
                      <a:pPr marL="0" algn="l" defTabSz="914400" rtl="0" eaLnBrk="1" latinLnBrk="0" hangingPunct="1"/>
                      <a:r>
                        <a:rPr lang="en-GB" sz="1000" kern="1200" baseline="0" dirty="0" smtClean="0">
                          <a:solidFill>
                            <a:schemeClr val="dk1"/>
                          </a:solidFill>
                          <a:latin typeface="+mn-lt"/>
                          <a:ea typeface="+mn-ea"/>
                          <a:cs typeface="+mn-cs"/>
                        </a:rPr>
                        <a:t>Reports to be produced. All.</a:t>
                      </a:r>
                      <a:endParaRPr lang="en-GB" sz="1000" kern="1200" dirty="0" smtClean="0">
                        <a:solidFill>
                          <a:schemeClr val="dk1"/>
                        </a:solidFill>
                        <a:latin typeface="+mn-lt"/>
                        <a:ea typeface="+mn-ea"/>
                        <a:cs typeface="+mn-cs"/>
                      </a:endParaRPr>
                    </a:p>
                  </a:txBody>
                  <a:tcPr/>
                </a:tc>
                <a:extLst>
                  <a:ext uri="{0D108BD9-81ED-4DB2-BD59-A6C34878D82A}">
                    <a16:rowId xmlns="" xmlns:a16="http://schemas.microsoft.com/office/drawing/2014/main" val="3418907378"/>
                  </a:ext>
                </a:extLst>
              </a:tr>
              <a:tr h="320908">
                <a:tc>
                  <a:txBody>
                    <a:bodyPr/>
                    <a:lstStyle/>
                    <a:p>
                      <a:pPr marL="0" algn="l" defTabSz="914400" rtl="0" eaLnBrk="1" latinLnBrk="0" hangingPunct="1"/>
                      <a:r>
                        <a:rPr lang="en-GB" sz="1000" kern="1200" dirty="0" smtClean="0">
                          <a:solidFill>
                            <a:schemeClr val="dk1"/>
                          </a:solidFill>
                          <a:latin typeface="+mn-lt"/>
                          <a:ea typeface="+mn-ea"/>
                          <a:cs typeface="+mn-cs"/>
                        </a:rPr>
                        <a:t>27</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Road signs for events </a:t>
                      </a:r>
                      <a:r>
                        <a:rPr lang="en-GB" sz="1000" kern="1200" dirty="0" err="1" smtClean="0">
                          <a:solidFill>
                            <a:srgbClr val="FF0000"/>
                          </a:solidFill>
                          <a:latin typeface="+mn-lt"/>
                          <a:ea typeface="+mn-ea"/>
                          <a:cs typeface="+mn-cs"/>
                        </a:rPr>
                        <a:t>eg</a:t>
                      </a:r>
                      <a:r>
                        <a:rPr lang="en-GB" sz="1000" kern="1200" dirty="0" smtClean="0">
                          <a:solidFill>
                            <a:srgbClr val="FF0000"/>
                          </a:solidFill>
                          <a:latin typeface="+mn-lt"/>
                          <a:ea typeface="+mn-ea"/>
                          <a:cs typeface="+mn-cs"/>
                        </a:rPr>
                        <a:t> TT</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Agreed to fund 3 new signs</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Kevin to purchase</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2536849298"/>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28</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Runners Riders events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All set ready to go, Thanks to Kenny.</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Claire to do social media </a:t>
                      </a:r>
                    </a:p>
                    <a:p>
                      <a:pPr marL="0" algn="l" defTabSz="914400" rtl="0" eaLnBrk="1" latinLnBrk="0" hangingPunct="1"/>
                      <a:r>
                        <a:rPr lang="en-GB" sz="1000" kern="1200" dirty="0" smtClean="0">
                          <a:solidFill>
                            <a:schemeClr val="dk1"/>
                          </a:solidFill>
                          <a:latin typeface="+mn-lt"/>
                          <a:ea typeface="+mn-ea"/>
                          <a:cs typeface="+mn-cs"/>
                        </a:rPr>
                        <a:t>Done and closed</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4171012765"/>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29</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Hill</a:t>
                      </a:r>
                      <a:r>
                        <a:rPr lang="en-GB" sz="1000" kern="1200" baseline="0" dirty="0" smtClean="0">
                          <a:solidFill>
                            <a:srgbClr val="FF0000"/>
                          </a:solidFill>
                          <a:latin typeface="+mn-lt"/>
                          <a:ea typeface="+mn-ea"/>
                          <a:cs typeface="+mn-cs"/>
                        </a:rPr>
                        <a:t> Climb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Date agreed 20</a:t>
                      </a:r>
                      <a:r>
                        <a:rPr lang="en-GB" sz="1000" kern="1200" baseline="30000" dirty="0" smtClean="0">
                          <a:solidFill>
                            <a:schemeClr val="dk1"/>
                          </a:solidFill>
                          <a:latin typeface="+mn-lt"/>
                          <a:ea typeface="+mn-ea"/>
                          <a:cs typeface="+mn-cs"/>
                        </a:rPr>
                        <a:t>th</a:t>
                      </a:r>
                      <a:r>
                        <a:rPr lang="en-GB" sz="1000" kern="1200" dirty="0" smtClean="0">
                          <a:solidFill>
                            <a:schemeClr val="dk1"/>
                          </a:solidFill>
                          <a:latin typeface="+mn-lt"/>
                          <a:ea typeface="+mn-ea"/>
                          <a:cs typeface="+mn-cs"/>
                        </a:rPr>
                        <a:t> October</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Kevin and Claire</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774143797"/>
                  </a:ext>
                </a:extLst>
              </a:tr>
              <a:tr h="311996">
                <a:tc>
                  <a:txBody>
                    <a:bodyPr/>
                    <a:lstStyle/>
                    <a:p>
                      <a:pPr marL="0" algn="l" defTabSz="914400" rtl="0" eaLnBrk="1" latinLnBrk="0" hangingPunct="1"/>
                      <a:r>
                        <a:rPr lang="en-GB" sz="1000" kern="1200" dirty="0" smtClean="0">
                          <a:solidFill>
                            <a:schemeClr val="dk1"/>
                          </a:solidFill>
                          <a:latin typeface="+mn-lt"/>
                          <a:ea typeface="+mn-ea"/>
                          <a:cs typeface="+mn-cs"/>
                        </a:rPr>
                        <a:t>30</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Social media</a:t>
                      </a:r>
                      <a:r>
                        <a:rPr lang="en-GB" sz="1000" kern="1200" baseline="0" dirty="0" smtClean="0">
                          <a:solidFill>
                            <a:srgbClr val="FF0000"/>
                          </a:solidFill>
                          <a:latin typeface="+mn-lt"/>
                          <a:ea typeface="+mn-ea"/>
                          <a:cs typeface="+mn-cs"/>
                        </a:rPr>
                        <a:t>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Agreed Claire doing great job and continue as is</a:t>
                      </a:r>
                      <a:r>
                        <a:rPr lang="en-GB" sz="1000" kern="1200" baseline="0" dirty="0" smtClean="0">
                          <a:solidFill>
                            <a:schemeClr val="dk1"/>
                          </a:solidFill>
                          <a:latin typeface="+mn-lt"/>
                          <a:ea typeface="+mn-ea"/>
                          <a:cs typeface="+mn-cs"/>
                        </a:rPr>
                        <a:t> posting to general FB and members only FB</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Claire</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10010"/>
                  </a:ext>
                </a:extLst>
              </a:tr>
              <a:tr h="311996">
                <a:tc>
                  <a:txBody>
                    <a:bodyPr/>
                    <a:lstStyle/>
                    <a:p>
                      <a:pPr marL="0" algn="l" defTabSz="914400" rtl="0" eaLnBrk="1" latinLnBrk="0" hangingPunct="1"/>
                      <a:r>
                        <a:rPr lang="en-GB" sz="1200" kern="1200" dirty="0" smtClean="0">
                          <a:solidFill>
                            <a:schemeClr val="dk1"/>
                          </a:solidFill>
                          <a:latin typeface="+mn-lt"/>
                          <a:ea typeface="+mn-ea"/>
                          <a:cs typeface="+mn-cs"/>
                        </a:rPr>
                        <a:t>31</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First Aid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Agreed to fund lapsing first</a:t>
                      </a:r>
                      <a:r>
                        <a:rPr lang="en-GB" sz="1000" kern="1200" baseline="0" dirty="0" smtClean="0">
                          <a:solidFill>
                            <a:schemeClr val="dk1"/>
                          </a:solidFill>
                          <a:latin typeface="+mn-lt"/>
                          <a:ea typeface="+mn-ea"/>
                          <a:cs typeface="+mn-cs"/>
                        </a:rPr>
                        <a:t> aid cert.</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Andrew</a:t>
                      </a:r>
                      <a:endParaRPr lang="en-GB" sz="1000" kern="1200" dirty="0">
                        <a:solidFill>
                          <a:schemeClr val="dk1"/>
                        </a:solidFill>
                        <a:latin typeface="+mn-lt"/>
                        <a:ea typeface="+mn-ea"/>
                        <a:cs typeface="+mn-cs"/>
                      </a:endParaRPr>
                    </a:p>
                  </a:txBody>
                  <a:tcPr/>
                </a:tc>
                <a:extLst>
                  <a:ext uri="{0D108BD9-81ED-4DB2-BD59-A6C34878D82A}">
                    <a16:rowId xmlns="" xmlns:a16="http://schemas.microsoft.com/office/drawing/2014/main" val="10011"/>
                  </a:ext>
                </a:extLst>
              </a:tr>
              <a:tr h="311996">
                <a:tc>
                  <a:txBody>
                    <a:bodyPr/>
                    <a:lstStyle/>
                    <a:p>
                      <a:pPr marL="0" algn="l" defTabSz="914400" rtl="0" eaLnBrk="1" latinLnBrk="0" hangingPunct="1"/>
                      <a:r>
                        <a:rPr lang="en-GB" sz="1200" kern="1200" dirty="0" smtClean="0">
                          <a:solidFill>
                            <a:schemeClr val="dk1"/>
                          </a:solidFill>
                          <a:latin typeface="+mn-lt"/>
                          <a:ea typeface="+mn-ea"/>
                          <a:cs typeface="+mn-cs"/>
                        </a:rPr>
                        <a:t>32</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err="1" smtClean="0">
                          <a:solidFill>
                            <a:srgbClr val="FF0000"/>
                          </a:solidFill>
                          <a:latin typeface="+mn-lt"/>
                          <a:ea typeface="+mn-ea"/>
                          <a:cs typeface="+mn-cs"/>
                        </a:rPr>
                        <a:t>Womens</a:t>
                      </a:r>
                      <a:r>
                        <a:rPr lang="en-GB" sz="1000" kern="1200" dirty="0" smtClean="0">
                          <a:solidFill>
                            <a:srgbClr val="FF0000"/>
                          </a:solidFill>
                          <a:latin typeface="+mn-lt"/>
                          <a:ea typeface="+mn-ea"/>
                          <a:cs typeface="+mn-cs"/>
                        </a:rPr>
                        <a:t> Rides</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Well</a:t>
                      </a:r>
                      <a:r>
                        <a:rPr lang="en-GB" sz="1000" kern="1200" baseline="0" dirty="0" smtClean="0">
                          <a:solidFill>
                            <a:schemeClr val="dk1"/>
                          </a:solidFill>
                          <a:latin typeface="+mn-lt"/>
                          <a:ea typeface="+mn-ea"/>
                          <a:cs typeface="+mn-cs"/>
                        </a:rPr>
                        <a:t> received, agreed to discuss again in NY for 2025 </a:t>
                      </a:r>
                      <a:r>
                        <a:rPr lang="en-GB" sz="1000" kern="1200" baseline="0" dirty="0" err="1" smtClean="0">
                          <a:solidFill>
                            <a:schemeClr val="dk1"/>
                          </a:solidFill>
                          <a:latin typeface="+mn-lt"/>
                          <a:ea typeface="+mn-ea"/>
                          <a:cs typeface="+mn-cs"/>
                        </a:rPr>
                        <a:t>calander</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All</a:t>
                      </a:r>
                      <a:endParaRPr lang="en-GB" sz="1000" kern="1200" dirty="0">
                        <a:solidFill>
                          <a:schemeClr val="dk1"/>
                        </a:solidFill>
                        <a:latin typeface="+mn-lt"/>
                        <a:ea typeface="+mn-ea"/>
                        <a:cs typeface="+mn-cs"/>
                      </a:endParaRPr>
                    </a:p>
                  </a:txBody>
                  <a:tcPr/>
                </a:tc>
              </a:tr>
              <a:tr h="311996">
                <a:tc>
                  <a:txBody>
                    <a:bodyPr/>
                    <a:lstStyle/>
                    <a:p>
                      <a:pPr marL="0" algn="l" defTabSz="914400" rtl="0" eaLnBrk="1" latinLnBrk="0" hangingPunct="1"/>
                      <a:r>
                        <a:rPr lang="en-GB" sz="1200" kern="1200" dirty="0" smtClean="0">
                          <a:solidFill>
                            <a:schemeClr val="dk1"/>
                          </a:solidFill>
                          <a:latin typeface="+mn-lt"/>
                          <a:ea typeface="+mn-ea"/>
                          <a:cs typeface="+mn-cs"/>
                        </a:rPr>
                        <a:t>33</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Christmas Meal </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Venue Riders retreat – </a:t>
                      </a:r>
                      <a:r>
                        <a:rPr lang="en-GB" sz="1000" kern="1200" dirty="0" err="1" smtClean="0">
                          <a:solidFill>
                            <a:schemeClr val="dk1"/>
                          </a:solidFill>
                          <a:latin typeface="+mn-lt"/>
                          <a:ea typeface="+mn-ea"/>
                          <a:cs typeface="+mn-cs"/>
                        </a:rPr>
                        <a:t>comms</a:t>
                      </a:r>
                      <a:r>
                        <a:rPr lang="en-GB" sz="1000" kern="1200" dirty="0" smtClean="0">
                          <a:solidFill>
                            <a:schemeClr val="dk1"/>
                          </a:solidFill>
                          <a:latin typeface="+mn-lt"/>
                          <a:ea typeface="+mn-ea"/>
                          <a:cs typeface="+mn-cs"/>
                        </a:rPr>
                        <a:t> to go out and date to be set</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Claire</a:t>
                      </a:r>
                      <a:endParaRPr lang="en-GB" sz="1000" kern="1200" dirty="0">
                        <a:solidFill>
                          <a:schemeClr val="dk1"/>
                        </a:solidFill>
                        <a:latin typeface="+mn-lt"/>
                        <a:ea typeface="+mn-ea"/>
                        <a:cs typeface="+mn-cs"/>
                      </a:endParaRPr>
                    </a:p>
                  </a:txBody>
                  <a:tcPr/>
                </a:tc>
              </a:tr>
              <a:tr h="311996">
                <a:tc>
                  <a:txBody>
                    <a:bodyPr/>
                    <a:lstStyle/>
                    <a:p>
                      <a:pPr marL="0" algn="l" defTabSz="914400" rtl="0" eaLnBrk="1" latinLnBrk="0" hangingPunct="1"/>
                      <a:r>
                        <a:rPr lang="en-GB" sz="1200" kern="1200" dirty="0" smtClean="0">
                          <a:solidFill>
                            <a:schemeClr val="dk1"/>
                          </a:solidFill>
                          <a:latin typeface="+mn-lt"/>
                          <a:ea typeface="+mn-ea"/>
                          <a:cs typeface="+mn-cs"/>
                        </a:rPr>
                        <a:t>34</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Approach from SXC on</a:t>
                      </a:r>
                      <a:r>
                        <a:rPr lang="en-GB" sz="1000" kern="1200" baseline="0" dirty="0" smtClean="0">
                          <a:solidFill>
                            <a:srgbClr val="FF0000"/>
                          </a:solidFill>
                          <a:latin typeface="+mn-lt"/>
                          <a:ea typeface="+mn-ea"/>
                          <a:cs typeface="+mn-cs"/>
                        </a:rPr>
                        <a:t> British Round at GT next year</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latin typeface="+mn-lt"/>
                          <a:ea typeface="+mn-ea"/>
                          <a:cs typeface="+mn-cs"/>
                        </a:rPr>
                        <a:t>Not sure if John had responded?</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John</a:t>
                      </a:r>
                      <a:endParaRPr lang="en-GB" sz="1000" kern="1200" dirty="0">
                        <a:solidFill>
                          <a:schemeClr val="dk1"/>
                        </a:solidFill>
                        <a:latin typeface="+mn-lt"/>
                        <a:ea typeface="+mn-ea"/>
                        <a:cs typeface="+mn-cs"/>
                      </a:endParaRPr>
                    </a:p>
                  </a:txBody>
                  <a:tcPr/>
                </a:tc>
              </a:tr>
              <a:tr h="311996">
                <a:tc>
                  <a:txBody>
                    <a:bodyPr/>
                    <a:lstStyle/>
                    <a:p>
                      <a:pPr marL="0" algn="l" defTabSz="914400" rtl="0" eaLnBrk="1" latinLnBrk="0" hangingPunct="1"/>
                      <a:r>
                        <a:rPr lang="en-GB" sz="1200" kern="1200" dirty="0" smtClean="0">
                          <a:solidFill>
                            <a:schemeClr val="dk1"/>
                          </a:solidFill>
                          <a:latin typeface="+mn-lt"/>
                          <a:ea typeface="+mn-ea"/>
                          <a:cs typeface="+mn-cs"/>
                        </a:rPr>
                        <a:t>35</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rgbClr val="FF0000"/>
                          </a:solidFill>
                          <a:latin typeface="+mn-lt"/>
                          <a:ea typeface="+mn-ea"/>
                          <a:cs typeface="+mn-cs"/>
                        </a:rPr>
                        <a:t>Kids club</a:t>
                      </a:r>
                      <a:endParaRPr lang="en-GB" sz="1000" kern="1200" dirty="0">
                        <a:solidFill>
                          <a:srgbClr val="FF0000"/>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dirty="0" smtClean="0">
                          <a:solidFill>
                            <a:schemeClr val="dk1"/>
                          </a:solidFill>
                          <a:latin typeface="+mn-lt"/>
                          <a:ea typeface="+mn-ea"/>
                          <a:cs typeface="+mn-cs"/>
                        </a:rPr>
                        <a:t>Colin Hutchison</a:t>
                      </a:r>
                      <a:r>
                        <a:rPr lang="en-GB" sz="850" kern="1200" baseline="0" dirty="0" smtClean="0">
                          <a:solidFill>
                            <a:schemeClr val="dk1"/>
                          </a:solidFill>
                          <a:latin typeface="+mn-lt"/>
                          <a:ea typeface="+mn-ea"/>
                          <a:cs typeface="+mn-cs"/>
                        </a:rPr>
                        <a:t> attended, co leader of club – letter attached describing poor state of kids club, low rider numbers, low leader numbers, low motivation in parents, concern for future.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Various proposal presented and agreed. Letter to be issued to parents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1/ Remove fee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2/ suspend for a period over winter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3/ Run 4 specific sessions up to Christmas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4/ support financially MTB training to new coaches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50" kern="1200" baseline="0" dirty="0" smtClean="0">
                          <a:solidFill>
                            <a:schemeClr val="dk1"/>
                          </a:solidFill>
                          <a:latin typeface="+mn-lt"/>
                          <a:ea typeface="+mn-ea"/>
                          <a:cs typeface="+mn-cs"/>
                        </a:rPr>
                        <a:t>5/ Rebrand club, seek sponsorship etc.</a:t>
                      </a:r>
                      <a:endParaRPr lang="en-GB" sz="85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smtClean="0">
                          <a:solidFill>
                            <a:schemeClr val="dk1"/>
                          </a:solidFill>
                          <a:latin typeface="+mn-lt"/>
                          <a:ea typeface="+mn-ea"/>
                          <a:cs typeface="+mn-cs"/>
                        </a:rPr>
                        <a:t>Colin / Scott / Committee</a:t>
                      </a:r>
                      <a:endParaRPr lang="en-GB" sz="1000" kern="1200" dirty="0">
                        <a:solidFill>
                          <a:schemeClr val="dk1"/>
                        </a:solidFill>
                        <a:latin typeface="+mn-lt"/>
                        <a:ea typeface="+mn-ea"/>
                        <a:cs typeface="+mn-cs"/>
                      </a:endParaRPr>
                    </a:p>
                  </a:txBody>
                  <a:tcPr/>
                </a:tc>
              </a:tr>
              <a:tr h="311996">
                <a:tc>
                  <a:txBody>
                    <a:bodyPr/>
                    <a:lstStyle/>
                    <a:p>
                      <a:pPr marL="0" algn="l" defTabSz="914400" rtl="0" eaLnBrk="1" latinLnBrk="0" hangingPunct="1"/>
                      <a:endParaRPr lang="en-GB" sz="1200" kern="1200" dirty="0">
                        <a:solidFill>
                          <a:schemeClr val="dk1"/>
                        </a:solidFill>
                        <a:latin typeface="+mn-lt"/>
                        <a:ea typeface="+mn-ea"/>
                        <a:cs typeface="+mn-cs"/>
                      </a:endParaRPr>
                    </a:p>
                  </a:txBody>
                  <a:tcPr/>
                </a:tc>
                <a:tc>
                  <a:txBody>
                    <a:bodyPr/>
                    <a:lstStyle/>
                    <a:p>
                      <a:pPr marL="0" algn="l" defTabSz="914400" rtl="0" eaLnBrk="1" latinLnBrk="0" hangingPunct="1"/>
                      <a:endParaRPr lang="en-GB" sz="10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dk1"/>
                        </a:solidFill>
                        <a:latin typeface="+mn-lt"/>
                        <a:ea typeface="+mn-ea"/>
                        <a:cs typeface="+mn-cs"/>
                      </a:endParaRPr>
                    </a:p>
                  </a:txBody>
                  <a:tcPr/>
                </a:tc>
                <a:tc>
                  <a:txBody>
                    <a:bodyPr/>
                    <a:lstStyle/>
                    <a:p>
                      <a:pPr marL="0" algn="l" defTabSz="914400" rtl="0" eaLnBrk="1" latinLnBrk="0" hangingPunct="1"/>
                      <a:endParaRPr lang="en-GB" sz="1000" kern="1200" dirty="0">
                        <a:solidFill>
                          <a:schemeClr val="dk1"/>
                        </a:solidFill>
                        <a:latin typeface="+mn-lt"/>
                        <a:ea typeface="+mn-ea"/>
                        <a:cs typeface="+mn-cs"/>
                      </a:endParaRPr>
                    </a:p>
                  </a:txBody>
                  <a:tcPr/>
                </a:tc>
              </a:tr>
            </a:tbl>
          </a:graphicData>
        </a:graphic>
      </p:graphicFrame>
      <p:sp>
        <p:nvSpPr>
          <p:cNvPr id="3" name="Footer Placeholder 2">
            <a:extLst>
              <a:ext uri="{FF2B5EF4-FFF2-40B4-BE49-F238E27FC236}">
                <a16:creationId xmlns="" xmlns:a16="http://schemas.microsoft.com/office/drawing/2014/main" id="{9C4126B0-6935-69E1-ED35-83100407C768}"/>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7</a:t>
            </a:fld>
            <a:endParaRPr lang="en-US" dirty="0"/>
          </a:p>
        </p:txBody>
      </p:sp>
    </p:spTree>
    <p:extLst>
      <p:ext uri="{BB962C8B-B14F-4D97-AF65-F5344CB8AC3E}">
        <p14:creationId xmlns:p14="http://schemas.microsoft.com/office/powerpoint/2010/main" val="1588019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2450</TotalTime>
  <Words>2001</Words>
  <Application>Microsoft Macintosh PowerPoint</Application>
  <PresentationFormat>Widescreen</PresentationFormat>
  <Paragraphs>318</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Calibri Light</vt:lpstr>
      <vt:lpstr>Times New Roman</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Mrs Pearson</cp:lastModifiedBy>
  <cp:revision>135</cp:revision>
  <cp:lastPrinted>2024-01-14T17:08:59Z</cp:lastPrinted>
  <dcterms:created xsi:type="dcterms:W3CDTF">2022-12-22T14:12:43Z</dcterms:created>
  <dcterms:modified xsi:type="dcterms:W3CDTF">2024-10-04T12:33:36Z</dcterms:modified>
</cp:coreProperties>
</file>