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8"/>
  </p:notesMasterIdLst>
  <p:sldIdLst>
    <p:sldId id="260" r:id="rId2"/>
    <p:sldId id="269" r:id="rId3"/>
    <p:sldId id="268" r:id="rId4"/>
    <p:sldId id="259" r:id="rId5"/>
    <p:sldId id="261" r:id="rId6"/>
    <p:sldId id="270"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ohn Miroslaw" initials="" lastIdx="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305" autoAdjust="0"/>
    <p:restoredTop sz="86424" autoAdjust="0"/>
  </p:normalViewPr>
  <p:slideViewPr>
    <p:cSldViewPr snapToGrid="0" snapToObjects="1">
      <p:cViewPr varScale="1">
        <p:scale>
          <a:sx n="95" d="100"/>
          <a:sy n="95" d="100"/>
        </p:scale>
        <p:origin x="1806" y="9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04247F-9062-42CA-B88F-E39143E31DE7}" type="datetimeFigureOut">
              <a:rPr lang="en-GB" smtClean="0"/>
              <a:t>30/06/2024</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8406951-E3B2-4CDA-A82F-879ABBF24216}" type="slidenum">
              <a:rPr lang="en-GB" smtClean="0"/>
              <a:t>‹#›</a:t>
            </a:fld>
            <a:endParaRPr lang="en-GB" dirty="0"/>
          </a:p>
        </p:txBody>
      </p:sp>
    </p:spTree>
    <p:extLst>
      <p:ext uri="{BB962C8B-B14F-4D97-AF65-F5344CB8AC3E}">
        <p14:creationId xmlns:p14="http://schemas.microsoft.com/office/powerpoint/2010/main" val="11158240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21AB1F5-FCCE-7A47-8565-7860B9265C3D}" type="slidenum">
              <a:rPr lang="en-US" smtClean="0"/>
              <a:t>2</a:t>
            </a:fld>
            <a:endParaRPr lang="en-US" dirty="0"/>
          </a:p>
        </p:txBody>
      </p:sp>
    </p:spTree>
    <p:extLst>
      <p:ext uri="{BB962C8B-B14F-4D97-AF65-F5344CB8AC3E}">
        <p14:creationId xmlns:p14="http://schemas.microsoft.com/office/powerpoint/2010/main" val="3307827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r>
              <a:rPr lang="en-US" dirty="0"/>
              <a:t>19/01/2023</a:t>
            </a:r>
          </a:p>
        </p:txBody>
      </p:sp>
      <p:sp>
        <p:nvSpPr>
          <p:cNvPr id="5" name="Footer Placeholder 4"/>
          <p:cNvSpPr>
            <a:spLocks noGrp="1"/>
          </p:cNvSpPr>
          <p:nvPr>
            <p:ph type="ftr" sz="quarter" idx="11"/>
          </p:nvPr>
        </p:nvSpPr>
        <p:spPr/>
        <p:txBody>
          <a:bodyPr/>
          <a:lstStyle/>
          <a:p>
            <a:r>
              <a:rPr lang="en-GB" dirty="0"/>
              <a:t>25-06-2024 PCC Committee meeting notes</a:t>
            </a:r>
            <a:endParaRPr lang="en-US" dirty="0"/>
          </a:p>
        </p:txBody>
      </p:sp>
      <p:sp>
        <p:nvSpPr>
          <p:cNvPr id="6" name="Slide Number Placeholder 5"/>
          <p:cNvSpPr>
            <a:spLocks noGrp="1"/>
          </p:cNvSpPr>
          <p:nvPr>
            <p:ph type="sldNum" sz="quarter" idx="12"/>
          </p:nvPr>
        </p:nvSpPr>
        <p:spPr/>
        <p:txBody>
          <a:bodyPr/>
          <a:lstStyle/>
          <a:p>
            <a:fld id="{58241D35-DF87-BF46-9EF8-F3BBBA942A9A}" type="slidenum">
              <a:rPr lang="en-US" smtClean="0"/>
              <a:t>‹#›</a:t>
            </a:fld>
            <a:endParaRPr lang="en-US" dirty="0"/>
          </a:p>
        </p:txBody>
      </p:sp>
    </p:spTree>
    <p:extLst>
      <p:ext uri="{BB962C8B-B14F-4D97-AF65-F5344CB8AC3E}">
        <p14:creationId xmlns:p14="http://schemas.microsoft.com/office/powerpoint/2010/main" val="10598274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dirty="0"/>
              <a:t>19/01/2023</a:t>
            </a:r>
          </a:p>
        </p:txBody>
      </p:sp>
      <p:sp>
        <p:nvSpPr>
          <p:cNvPr id="5" name="Footer Placeholder 4"/>
          <p:cNvSpPr>
            <a:spLocks noGrp="1"/>
          </p:cNvSpPr>
          <p:nvPr>
            <p:ph type="ftr" sz="quarter" idx="11"/>
          </p:nvPr>
        </p:nvSpPr>
        <p:spPr/>
        <p:txBody>
          <a:bodyPr/>
          <a:lstStyle/>
          <a:p>
            <a:r>
              <a:rPr lang="en-GB" dirty="0"/>
              <a:t>25-06-2024 PCC Committee meeting notes</a:t>
            </a:r>
            <a:endParaRPr lang="en-US" dirty="0"/>
          </a:p>
        </p:txBody>
      </p:sp>
      <p:sp>
        <p:nvSpPr>
          <p:cNvPr id="6" name="Slide Number Placeholder 5"/>
          <p:cNvSpPr>
            <a:spLocks noGrp="1"/>
          </p:cNvSpPr>
          <p:nvPr>
            <p:ph type="sldNum" sz="quarter" idx="12"/>
          </p:nvPr>
        </p:nvSpPr>
        <p:spPr/>
        <p:txBody>
          <a:bodyPr/>
          <a:lstStyle/>
          <a:p>
            <a:fld id="{58241D35-DF87-BF46-9EF8-F3BBBA942A9A}" type="slidenum">
              <a:rPr lang="en-US" smtClean="0"/>
              <a:t>‹#›</a:t>
            </a:fld>
            <a:endParaRPr lang="en-US" dirty="0"/>
          </a:p>
        </p:txBody>
      </p:sp>
    </p:spTree>
    <p:extLst>
      <p:ext uri="{BB962C8B-B14F-4D97-AF65-F5344CB8AC3E}">
        <p14:creationId xmlns:p14="http://schemas.microsoft.com/office/powerpoint/2010/main" val="4909968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dirty="0"/>
              <a:t>19/01/2023</a:t>
            </a:r>
          </a:p>
        </p:txBody>
      </p:sp>
      <p:sp>
        <p:nvSpPr>
          <p:cNvPr id="5" name="Footer Placeholder 4"/>
          <p:cNvSpPr>
            <a:spLocks noGrp="1"/>
          </p:cNvSpPr>
          <p:nvPr>
            <p:ph type="ftr" sz="quarter" idx="11"/>
          </p:nvPr>
        </p:nvSpPr>
        <p:spPr/>
        <p:txBody>
          <a:bodyPr/>
          <a:lstStyle/>
          <a:p>
            <a:r>
              <a:rPr lang="en-GB" dirty="0"/>
              <a:t>25-06-2024 PCC Committee meeting notes</a:t>
            </a:r>
            <a:endParaRPr lang="en-US" dirty="0"/>
          </a:p>
        </p:txBody>
      </p:sp>
      <p:sp>
        <p:nvSpPr>
          <p:cNvPr id="6" name="Slide Number Placeholder 5"/>
          <p:cNvSpPr>
            <a:spLocks noGrp="1"/>
          </p:cNvSpPr>
          <p:nvPr>
            <p:ph type="sldNum" sz="quarter" idx="12"/>
          </p:nvPr>
        </p:nvSpPr>
        <p:spPr/>
        <p:txBody>
          <a:bodyPr/>
          <a:lstStyle/>
          <a:p>
            <a:fld id="{58241D35-DF87-BF46-9EF8-F3BBBA942A9A}" type="slidenum">
              <a:rPr lang="en-US" smtClean="0"/>
              <a:t>‹#›</a:t>
            </a:fld>
            <a:endParaRPr lang="en-US" dirty="0"/>
          </a:p>
        </p:txBody>
      </p:sp>
    </p:spTree>
    <p:extLst>
      <p:ext uri="{BB962C8B-B14F-4D97-AF65-F5344CB8AC3E}">
        <p14:creationId xmlns:p14="http://schemas.microsoft.com/office/powerpoint/2010/main" val="15512138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dirty="0"/>
              <a:t>19/01/2023</a:t>
            </a:r>
          </a:p>
        </p:txBody>
      </p:sp>
      <p:sp>
        <p:nvSpPr>
          <p:cNvPr id="5" name="Footer Placeholder 4"/>
          <p:cNvSpPr>
            <a:spLocks noGrp="1"/>
          </p:cNvSpPr>
          <p:nvPr>
            <p:ph type="ftr" sz="quarter" idx="11"/>
          </p:nvPr>
        </p:nvSpPr>
        <p:spPr/>
        <p:txBody>
          <a:bodyPr/>
          <a:lstStyle/>
          <a:p>
            <a:r>
              <a:rPr lang="en-GB" dirty="0"/>
              <a:t>25-06-2024 PCC Committee meeting notes</a:t>
            </a:r>
            <a:endParaRPr lang="en-US" dirty="0"/>
          </a:p>
        </p:txBody>
      </p:sp>
      <p:sp>
        <p:nvSpPr>
          <p:cNvPr id="6" name="Slide Number Placeholder 5"/>
          <p:cNvSpPr>
            <a:spLocks noGrp="1"/>
          </p:cNvSpPr>
          <p:nvPr>
            <p:ph type="sldNum" sz="quarter" idx="12"/>
          </p:nvPr>
        </p:nvSpPr>
        <p:spPr/>
        <p:txBody>
          <a:bodyPr/>
          <a:lstStyle/>
          <a:p>
            <a:fld id="{58241D35-DF87-BF46-9EF8-F3BBBA942A9A}" type="slidenum">
              <a:rPr lang="en-US" smtClean="0"/>
              <a:t>‹#›</a:t>
            </a:fld>
            <a:endParaRPr lang="en-US" dirty="0"/>
          </a:p>
        </p:txBody>
      </p:sp>
    </p:spTree>
    <p:extLst>
      <p:ext uri="{BB962C8B-B14F-4D97-AF65-F5344CB8AC3E}">
        <p14:creationId xmlns:p14="http://schemas.microsoft.com/office/powerpoint/2010/main" val="13226941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dirty="0"/>
              <a:t>19/01/2023</a:t>
            </a:r>
          </a:p>
        </p:txBody>
      </p:sp>
      <p:sp>
        <p:nvSpPr>
          <p:cNvPr id="5" name="Footer Placeholder 4"/>
          <p:cNvSpPr>
            <a:spLocks noGrp="1"/>
          </p:cNvSpPr>
          <p:nvPr>
            <p:ph type="ftr" sz="quarter" idx="11"/>
          </p:nvPr>
        </p:nvSpPr>
        <p:spPr/>
        <p:txBody>
          <a:bodyPr/>
          <a:lstStyle/>
          <a:p>
            <a:r>
              <a:rPr lang="en-GB" dirty="0"/>
              <a:t>25-06-2024 PCC Committee meeting notes</a:t>
            </a:r>
            <a:endParaRPr lang="en-US" dirty="0"/>
          </a:p>
        </p:txBody>
      </p:sp>
      <p:sp>
        <p:nvSpPr>
          <p:cNvPr id="6" name="Slide Number Placeholder 5"/>
          <p:cNvSpPr>
            <a:spLocks noGrp="1"/>
          </p:cNvSpPr>
          <p:nvPr>
            <p:ph type="sldNum" sz="quarter" idx="12"/>
          </p:nvPr>
        </p:nvSpPr>
        <p:spPr/>
        <p:txBody>
          <a:bodyPr/>
          <a:lstStyle/>
          <a:p>
            <a:fld id="{58241D35-DF87-BF46-9EF8-F3BBBA942A9A}" type="slidenum">
              <a:rPr lang="en-US" smtClean="0"/>
              <a:t>‹#›</a:t>
            </a:fld>
            <a:endParaRPr lang="en-US" dirty="0"/>
          </a:p>
        </p:txBody>
      </p:sp>
    </p:spTree>
    <p:extLst>
      <p:ext uri="{BB962C8B-B14F-4D97-AF65-F5344CB8AC3E}">
        <p14:creationId xmlns:p14="http://schemas.microsoft.com/office/powerpoint/2010/main" val="19181556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dirty="0"/>
              <a:t>19/01/2023</a:t>
            </a:r>
          </a:p>
        </p:txBody>
      </p:sp>
      <p:sp>
        <p:nvSpPr>
          <p:cNvPr id="6" name="Footer Placeholder 5"/>
          <p:cNvSpPr>
            <a:spLocks noGrp="1"/>
          </p:cNvSpPr>
          <p:nvPr>
            <p:ph type="ftr" sz="quarter" idx="11"/>
          </p:nvPr>
        </p:nvSpPr>
        <p:spPr/>
        <p:txBody>
          <a:bodyPr/>
          <a:lstStyle/>
          <a:p>
            <a:r>
              <a:rPr lang="en-GB" dirty="0"/>
              <a:t>25-06-2024 PCC Committee meeting notes</a:t>
            </a:r>
            <a:endParaRPr lang="en-US" dirty="0"/>
          </a:p>
        </p:txBody>
      </p:sp>
      <p:sp>
        <p:nvSpPr>
          <p:cNvPr id="7" name="Slide Number Placeholder 6"/>
          <p:cNvSpPr>
            <a:spLocks noGrp="1"/>
          </p:cNvSpPr>
          <p:nvPr>
            <p:ph type="sldNum" sz="quarter" idx="12"/>
          </p:nvPr>
        </p:nvSpPr>
        <p:spPr/>
        <p:txBody>
          <a:bodyPr/>
          <a:lstStyle/>
          <a:p>
            <a:fld id="{58241D35-DF87-BF46-9EF8-F3BBBA942A9A}" type="slidenum">
              <a:rPr lang="en-US" smtClean="0"/>
              <a:t>‹#›</a:t>
            </a:fld>
            <a:endParaRPr lang="en-US" dirty="0"/>
          </a:p>
        </p:txBody>
      </p:sp>
    </p:spTree>
    <p:extLst>
      <p:ext uri="{BB962C8B-B14F-4D97-AF65-F5344CB8AC3E}">
        <p14:creationId xmlns:p14="http://schemas.microsoft.com/office/powerpoint/2010/main" val="4181562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dirty="0"/>
              <a:t>19/01/2023</a:t>
            </a:r>
          </a:p>
        </p:txBody>
      </p:sp>
      <p:sp>
        <p:nvSpPr>
          <p:cNvPr id="8" name="Footer Placeholder 7"/>
          <p:cNvSpPr>
            <a:spLocks noGrp="1"/>
          </p:cNvSpPr>
          <p:nvPr>
            <p:ph type="ftr" sz="quarter" idx="11"/>
          </p:nvPr>
        </p:nvSpPr>
        <p:spPr/>
        <p:txBody>
          <a:bodyPr/>
          <a:lstStyle/>
          <a:p>
            <a:r>
              <a:rPr lang="en-GB" dirty="0"/>
              <a:t>25-06-2024 PCC Committee meeting notes</a:t>
            </a:r>
            <a:endParaRPr lang="en-US" dirty="0"/>
          </a:p>
        </p:txBody>
      </p:sp>
      <p:sp>
        <p:nvSpPr>
          <p:cNvPr id="9" name="Slide Number Placeholder 8"/>
          <p:cNvSpPr>
            <a:spLocks noGrp="1"/>
          </p:cNvSpPr>
          <p:nvPr>
            <p:ph type="sldNum" sz="quarter" idx="12"/>
          </p:nvPr>
        </p:nvSpPr>
        <p:spPr/>
        <p:txBody>
          <a:bodyPr/>
          <a:lstStyle/>
          <a:p>
            <a:fld id="{58241D35-DF87-BF46-9EF8-F3BBBA942A9A}" type="slidenum">
              <a:rPr lang="en-US" smtClean="0"/>
              <a:t>‹#›</a:t>
            </a:fld>
            <a:endParaRPr lang="en-US" dirty="0"/>
          </a:p>
        </p:txBody>
      </p:sp>
    </p:spTree>
    <p:extLst>
      <p:ext uri="{BB962C8B-B14F-4D97-AF65-F5344CB8AC3E}">
        <p14:creationId xmlns:p14="http://schemas.microsoft.com/office/powerpoint/2010/main" val="13857520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dirty="0"/>
              <a:t>19/01/2023</a:t>
            </a:r>
          </a:p>
        </p:txBody>
      </p:sp>
      <p:sp>
        <p:nvSpPr>
          <p:cNvPr id="4" name="Footer Placeholder 3"/>
          <p:cNvSpPr>
            <a:spLocks noGrp="1"/>
          </p:cNvSpPr>
          <p:nvPr>
            <p:ph type="ftr" sz="quarter" idx="11"/>
          </p:nvPr>
        </p:nvSpPr>
        <p:spPr/>
        <p:txBody>
          <a:bodyPr/>
          <a:lstStyle/>
          <a:p>
            <a:r>
              <a:rPr lang="en-GB" dirty="0"/>
              <a:t>25-06-2024 PCC Committee meeting notes</a:t>
            </a:r>
            <a:endParaRPr lang="en-US" dirty="0"/>
          </a:p>
        </p:txBody>
      </p:sp>
      <p:sp>
        <p:nvSpPr>
          <p:cNvPr id="5" name="Slide Number Placeholder 4"/>
          <p:cNvSpPr>
            <a:spLocks noGrp="1"/>
          </p:cNvSpPr>
          <p:nvPr>
            <p:ph type="sldNum" sz="quarter" idx="12"/>
          </p:nvPr>
        </p:nvSpPr>
        <p:spPr/>
        <p:txBody>
          <a:bodyPr/>
          <a:lstStyle/>
          <a:p>
            <a:fld id="{58241D35-DF87-BF46-9EF8-F3BBBA942A9A}" type="slidenum">
              <a:rPr lang="en-US" smtClean="0"/>
              <a:t>‹#›</a:t>
            </a:fld>
            <a:endParaRPr lang="en-US" dirty="0"/>
          </a:p>
        </p:txBody>
      </p:sp>
    </p:spTree>
    <p:extLst>
      <p:ext uri="{BB962C8B-B14F-4D97-AF65-F5344CB8AC3E}">
        <p14:creationId xmlns:p14="http://schemas.microsoft.com/office/powerpoint/2010/main" val="8741996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dirty="0"/>
              <a:t>19/01/2023</a:t>
            </a:r>
          </a:p>
        </p:txBody>
      </p:sp>
      <p:sp>
        <p:nvSpPr>
          <p:cNvPr id="3" name="Footer Placeholder 2"/>
          <p:cNvSpPr>
            <a:spLocks noGrp="1"/>
          </p:cNvSpPr>
          <p:nvPr>
            <p:ph type="ftr" sz="quarter" idx="11"/>
          </p:nvPr>
        </p:nvSpPr>
        <p:spPr/>
        <p:txBody>
          <a:bodyPr/>
          <a:lstStyle/>
          <a:p>
            <a:r>
              <a:rPr lang="en-GB" dirty="0"/>
              <a:t>25-06-2024 PCC Committee meeting notes</a:t>
            </a:r>
            <a:endParaRPr lang="en-US" dirty="0"/>
          </a:p>
        </p:txBody>
      </p:sp>
      <p:sp>
        <p:nvSpPr>
          <p:cNvPr id="4" name="Slide Number Placeholder 3"/>
          <p:cNvSpPr>
            <a:spLocks noGrp="1"/>
          </p:cNvSpPr>
          <p:nvPr>
            <p:ph type="sldNum" sz="quarter" idx="12"/>
          </p:nvPr>
        </p:nvSpPr>
        <p:spPr/>
        <p:txBody>
          <a:bodyPr/>
          <a:lstStyle/>
          <a:p>
            <a:fld id="{58241D35-DF87-BF46-9EF8-F3BBBA942A9A}" type="slidenum">
              <a:rPr lang="en-US" smtClean="0"/>
              <a:t>‹#›</a:t>
            </a:fld>
            <a:endParaRPr lang="en-US" dirty="0"/>
          </a:p>
        </p:txBody>
      </p:sp>
    </p:spTree>
    <p:extLst>
      <p:ext uri="{BB962C8B-B14F-4D97-AF65-F5344CB8AC3E}">
        <p14:creationId xmlns:p14="http://schemas.microsoft.com/office/powerpoint/2010/main" val="17385270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dirty="0"/>
              <a:t>19/01/2023</a:t>
            </a:r>
          </a:p>
        </p:txBody>
      </p:sp>
      <p:sp>
        <p:nvSpPr>
          <p:cNvPr id="6" name="Footer Placeholder 5"/>
          <p:cNvSpPr>
            <a:spLocks noGrp="1"/>
          </p:cNvSpPr>
          <p:nvPr>
            <p:ph type="ftr" sz="quarter" idx="11"/>
          </p:nvPr>
        </p:nvSpPr>
        <p:spPr/>
        <p:txBody>
          <a:bodyPr/>
          <a:lstStyle/>
          <a:p>
            <a:r>
              <a:rPr lang="en-GB" dirty="0"/>
              <a:t>25-06-2024 PCC Committee meeting notes</a:t>
            </a:r>
            <a:endParaRPr lang="en-US" dirty="0"/>
          </a:p>
        </p:txBody>
      </p:sp>
      <p:sp>
        <p:nvSpPr>
          <p:cNvPr id="7" name="Slide Number Placeholder 6"/>
          <p:cNvSpPr>
            <a:spLocks noGrp="1"/>
          </p:cNvSpPr>
          <p:nvPr>
            <p:ph type="sldNum" sz="quarter" idx="12"/>
          </p:nvPr>
        </p:nvSpPr>
        <p:spPr/>
        <p:txBody>
          <a:bodyPr/>
          <a:lstStyle/>
          <a:p>
            <a:fld id="{58241D35-DF87-BF46-9EF8-F3BBBA942A9A}" type="slidenum">
              <a:rPr lang="en-US" smtClean="0"/>
              <a:t>‹#›</a:t>
            </a:fld>
            <a:endParaRPr lang="en-US" dirty="0"/>
          </a:p>
        </p:txBody>
      </p:sp>
    </p:spTree>
    <p:extLst>
      <p:ext uri="{BB962C8B-B14F-4D97-AF65-F5344CB8AC3E}">
        <p14:creationId xmlns:p14="http://schemas.microsoft.com/office/powerpoint/2010/main" val="7622837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dirty="0"/>
              <a:t>19/01/2023</a:t>
            </a:r>
          </a:p>
        </p:txBody>
      </p:sp>
      <p:sp>
        <p:nvSpPr>
          <p:cNvPr id="6" name="Footer Placeholder 5"/>
          <p:cNvSpPr>
            <a:spLocks noGrp="1"/>
          </p:cNvSpPr>
          <p:nvPr>
            <p:ph type="ftr" sz="quarter" idx="11"/>
          </p:nvPr>
        </p:nvSpPr>
        <p:spPr/>
        <p:txBody>
          <a:bodyPr/>
          <a:lstStyle/>
          <a:p>
            <a:r>
              <a:rPr lang="en-GB" dirty="0"/>
              <a:t>25-06-2024 PCC Committee meeting notes</a:t>
            </a:r>
            <a:endParaRPr lang="en-US" dirty="0"/>
          </a:p>
        </p:txBody>
      </p:sp>
      <p:sp>
        <p:nvSpPr>
          <p:cNvPr id="7" name="Slide Number Placeholder 6"/>
          <p:cNvSpPr>
            <a:spLocks noGrp="1"/>
          </p:cNvSpPr>
          <p:nvPr>
            <p:ph type="sldNum" sz="quarter" idx="12"/>
          </p:nvPr>
        </p:nvSpPr>
        <p:spPr/>
        <p:txBody>
          <a:bodyPr/>
          <a:lstStyle/>
          <a:p>
            <a:fld id="{58241D35-DF87-BF46-9EF8-F3BBBA942A9A}" type="slidenum">
              <a:rPr lang="en-US" smtClean="0"/>
              <a:t>‹#›</a:t>
            </a:fld>
            <a:endParaRPr lang="en-US" dirty="0"/>
          </a:p>
        </p:txBody>
      </p:sp>
    </p:spTree>
    <p:extLst>
      <p:ext uri="{BB962C8B-B14F-4D97-AF65-F5344CB8AC3E}">
        <p14:creationId xmlns:p14="http://schemas.microsoft.com/office/powerpoint/2010/main" val="1962880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19/01/2023</a:t>
            </a: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dirty="0"/>
              <a:t>25-06-2024 PCC Committee meeting notes</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241D35-DF87-BF46-9EF8-F3BBBA942A9A}" type="slidenum">
              <a:rPr lang="en-US" smtClean="0"/>
              <a:t>‹#›</a:t>
            </a:fld>
            <a:endParaRPr lang="en-US" dirty="0"/>
          </a:p>
        </p:txBody>
      </p:sp>
    </p:spTree>
    <p:extLst>
      <p:ext uri="{BB962C8B-B14F-4D97-AF65-F5344CB8AC3E}">
        <p14:creationId xmlns:p14="http://schemas.microsoft.com/office/powerpoint/2010/main" val="14677934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s://www.britishcycling.org.uk/scotland/article/pvg?c=SX" TargetMode="External"/><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hyperlink" Target="https://scottishcycling.org.uk/news/committee-members-the-engine-behind-every-club/" TargetMode="External"/><Relationship Id="rId4" Type="http://schemas.openxmlformats.org/officeDocument/2006/relationships/hyperlink" Target="https://www.youtube.com/watch?v=PHMapuAYYD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1276" y="169863"/>
            <a:ext cx="5377495" cy="2016561"/>
          </a:xfrm>
          <a:prstGeom prst="rect">
            <a:avLst/>
          </a:prstGeom>
        </p:spPr>
      </p:pic>
      <p:sp>
        <p:nvSpPr>
          <p:cNvPr id="3" name="TextBox 2"/>
          <p:cNvSpPr txBox="1"/>
          <p:nvPr/>
        </p:nvSpPr>
        <p:spPr>
          <a:xfrm>
            <a:off x="2148289" y="2930487"/>
            <a:ext cx="7546554" cy="923330"/>
          </a:xfrm>
          <a:prstGeom prst="rect">
            <a:avLst/>
          </a:prstGeom>
          <a:noFill/>
        </p:spPr>
        <p:txBody>
          <a:bodyPr wrap="square" rtlCol="0">
            <a:spAutoFit/>
          </a:bodyPr>
          <a:lstStyle/>
          <a:p>
            <a:endParaRPr lang="en-US" dirty="0"/>
          </a:p>
          <a:p>
            <a:endParaRPr lang="en-US" dirty="0"/>
          </a:p>
          <a:p>
            <a:endParaRPr lang="en-US" dirty="0"/>
          </a:p>
        </p:txBody>
      </p:sp>
      <p:sp>
        <p:nvSpPr>
          <p:cNvPr id="2" name="TextBox 1">
            <a:extLst>
              <a:ext uri="{FF2B5EF4-FFF2-40B4-BE49-F238E27FC236}">
                <a16:creationId xmlns:a16="http://schemas.microsoft.com/office/drawing/2014/main" id="{F98E61C8-8462-113A-342F-0F67FF338D7D}"/>
              </a:ext>
            </a:extLst>
          </p:cNvPr>
          <p:cNvSpPr txBox="1"/>
          <p:nvPr/>
        </p:nvSpPr>
        <p:spPr>
          <a:xfrm>
            <a:off x="1244390" y="2330322"/>
            <a:ext cx="9703220" cy="3139321"/>
          </a:xfrm>
          <a:prstGeom prst="rect">
            <a:avLst/>
          </a:prstGeom>
          <a:noFill/>
        </p:spPr>
        <p:txBody>
          <a:bodyPr wrap="square" rtlCol="0">
            <a:spAutoFit/>
          </a:bodyPr>
          <a:lstStyle/>
          <a:p>
            <a:r>
              <a:rPr lang="en-GB" dirty="0"/>
              <a:t>Notes from PCC meeting 25 June 2024</a:t>
            </a:r>
          </a:p>
          <a:p>
            <a:r>
              <a:rPr lang="en-GB" sz="1800" dirty="0">
                <a:effectLst/>
                <a:latin typeface="Calibri" panose="020F0502020204030204" pitchFamily="34" charset="0"/>
                <a:ea typeface="Times New Roman" panose="02020603050405020304" pitchFamily="18" charset="0"/>
              </a:rPr>
              <a:t>1/ Present (</a:t>
            </a:r>
            <a:r>
              <a:rPr lang="en-GB" dirty="0">
                <a:latin typeface="Calibri" panose="020F0502020204030204" pitchFamily="34" charset="0"/>
                <a:ea typeface="Times New Roman" panose="02020603050405020304" pitchFamily="18" charset="0"/>
              </a:rPr>
              <a:t>GP</a:t>
            </a:r>
            <a:r>
              <a:rPr lang="en-GB" sz="1800" dirty="0">
                <a:effectLst/>
                <a:latin typeface="Calibri" panose="020F0502020204030204" pitchFamily="34" charset="0"/>
                <a:ea typeface="Times New Roman" panose="02020603050405020304" pitchFamily="18" charset="0"/>
              </a:rPr>
              <a:t>)</a:t>
            </a:r>
            <a:endParaRPr lang="en-GB" sz="1800" dirty="0">
              <a:effectLst/>
              <a:latin typeface="Calibri" panose="020F0502020204030204" pitchFamily="34" charset="0"/>
              <a:ea typeface="Calibri" panose="020F0502020204030204" pitchFamily="34" charset="0"/>
            </a:endParaRPr>
          </a:p>
          <a:p>
            <a:r>
              <a:rPr lang="en-GB" sz="1800" dirty="0">
                <a:effectLst/>
                <a:latin typeface="Calibri" panose="020F0502020204030204" pitchFamily="34" charset="0"/>
                <a:ea typeface="Times New Roman" panose="02020603050405020304" pitchFamily="18" charset="0"/>
              </a:rPr>
              <a:t>2/ Apologies (GP)</a:t>
            </a:r>
            <a:endParaRPr lang="en-GB" sz="1800" dirty="0">
              <a:effectLst/>
              <a:latin typeface="Calibri" panose="020F0502020204030204" pitchFamily="34" charset="0"/>
              <a:ea typeface="Calibri" panose="020F0502020204030204" pitchFamily="34" charset="0"/>
            </a:endParaRPr>
          </a:p>
          <a:p>
            <a:r>
              <a:rPr lang="en-GB" sz="1800" dirty="0">
                <a:effectLst/>
                <a:latin typeface="Calibri" panose="020F0502020204030204" pitchFamily="34" charset="0"/>
                <a:ea typeface="Times New Roman" panose="02020603050405020304" pitchFamily="18" charset="0"/>
              </a:rPr>
              <a:t>3/ Minutes of last meeting (</a:t>
            </a:r>
            <a:r>
              <a:rPr lang="en-GB" dirty="0">
                <a:latin typeface="Calibri" panose="020F0502020204030204" pitchFamily="34" charset="0"/>
                <a:ea typeface="Times New Roman" panose="02020603050405020304" pitchFamily="18" charset="0"/>
              </a:rPr>
              <a:t>GP</a:t>
            </a:r>
            <a:r>
              <a:rPr lang="en-GB" sz="1800" dirty="0">
                <a:effectLst/>
                <a:latin typeface="Calibri" panose="020F0502020204030204" pitchFamily="34" charset="0"/>
                <a:ea typeface="Times New Roman" panose="02020603050405020304" pitchFamily="18" charset="0"/>
              </a:rPr>
              <a:t>)</a:t>
            </a:r>
            <a:endParaRPr lang="en-GB" sz="1800" dirty="0">
              <a:effectLst/>
              <a:latin typeface="Calibri" panose="020F0502020204030204" pitchFamily="34" charset="0"/>
              <a:ea typeface="Calibri" panose="020F0502020204030204" pitchFamily="34" charset="0"/>
            </a:endParaRPr>
          </a:p>
          <a:p>
            <a:r>
              <a:rPr lang="en-GB" sz="1800" dirty="0">
                <a:effectLst/>
                <a:latin typeface="Calibri" panose="020F0502020204030204" pitchFamily="34" charset="0"/>
                <a:ea typeface="Times New Roman" panose="02020603050405020304" pitchFamily="18" charset="0"/>
              </a:rPr>
              <a:t>4/ Review PowerPoint doc and agree actions</a:t>
            </a:r>
          </a:p>
          <a:p>
            <a:r>
              <a:rPr lang="en-GB" sz="1800" dirty="0"/>
              <a:t>Present: Kevin Chalmers</a:t>
            </a:r>
            <a:r>
              <a:rPr lang="en-GB" dirty="0"/>
              <a:t>,</a:t>
            </a:r>
            <a:r>
              <a:rPr lang="en-GB" sz="1800" dirty="0"/>
              <a:t> Garth Pearson, Andrew Isherwood, </a:t>
            </a:r>
            <a:r>
              <a:rPr lang="en-GB" dirty="0"/>
              <a:t>Amy Ferry, Scott Wardlaw, Claire Cameron, John Miroslaw, Ruth Isherwood, Caroline Harvey</a:t>
            </a:r>
          </a:p>
          <a:p>
            <a:r>
              <a:rPr lang="en-GB" sz="1800" dirty="0"/>
              <a:t>Apologies: None.</a:t>
            </a:r>
            <a:endParaRPr lang="en-GB" dirty="0"/>
          </a:p>
          <a:p>
            <a:br>
              <a:rPr lang="en-GB" sz="1800" dirty="0"/>
            </a:br>
            <a:br>
              <a:rPr lang="en-GB" sz="1800" dirty="0"/>
            </a:br>
            <a:endParaRPr lang="en-GB" sz="1800" dirty="0">
              <a:effectLst/>
              <a:latin typeface="Calibri" panose="020F0502020204030204" pitchFamily="34" charset="0"/>
              <a:ea typeface="Calibri" panose="020F0502020204030204" pitchFamily="34" charset="0"/>
            </a:endParaRPr>
          </a:p>
        </p:txBody>
      </p:sp>
      <p:sp>
        <p:nvSpPr>
          <p:cNvPr id="6" name="Footer Placeholder 5">
            <a:extLst>
              <a:ext uri="{FF2B5EF4-FFF2-40B4-BE49-F238E27FC236}">
                <a16:creationId xmlns:a16="http://schemas.microsoft.com/office/drawing/2014/main" id="{5D21D3B3-839E-453B-6300-652C391252B1}"/>
              </a:ext>
            </a:extLst>
          </p:cNvPr>
          <p:cNvSpPr>
            <a:spLocks noGrp="1"/>
          </p:cNvSpPr>
          <p:nvPr>
            <p:ph type="ftr" sz="quarter" idx="11"/>
          </p:nvPr>
        </p:nvSpPr>
        <p:spPr/>
        <p:txBody>
          <a:bodyPr/>
          <a:lstStyle/>
          <a:p>
            <a:r>
              <a:rPr lang="en-GB" dirty="0"/>
              <a:t>25-06-2024 PCC Committee meeting notes</a:t>
            </a:r>
            <a:endParaRPr lang="en-US" dirty="0"/>
          </a:p>
        </p:txBody>
      </p:sp>
      <p:sp>
        <p:nvSpPr>
          <p:cNvPr id="7" name="Slide Number Placeholder 6">
            <a:extLst>
              <a:ext uri="{FF2B5EF4-FFF2-40B4-BE49-F238E27FC236}">
                <a16:creationId xmlns:a16="http://schemas.microsoft.com/office/drawing/2014/main" id="{EC51B56C-4FB9-1055-5591-5C88AC42833A}"/>
              </a:ext>
            </a:extLst>
          </p:cNvPr>
          <p:cNvSpPr>
            <a:spLocks noGrp="1"/>
          </p:cNvSpPr>
          <p:nvPr>
            <p:ph type="sldNum" sz="quarter" idx="12"/>
          </p:nvPr>
        </p:nvSpPr>
        <p:spPr/>
        <p:txBody>
          <a:bodyPr/>
          <a:lstStyle/>
          <a:p>
            <a:fld id="{58241D35-DF87-BF46-9EF8-F3BBBA942A9A}" type="slidenum">
              <a:rPr lang="en-US" smtClean="0"/>
              <a:t>1</a:t>
            </a:fld>
            <a:endParaRPr lang="en-US" dirty="0"/>
          </a:p>
        </p:txBody>
      </p:sp>
    </p:spTree>
    <p:extLst>
      <p:ext uri="{BB962C8B-B14F-4D97-AF65-F5344CB8AC3E}">
        <p14:creationId xmlns:p14="http://schemas.microsoft.com/office/powerpoint/2010/main" val="17111899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1277" y="169863"/>
            <a:ext cx="2540000" cy="952500"/>
          </a:xfrm>
          <a:prstGeom prst="rect">
            <a:avLst/>
          </a:prstGeom>
        </p:spPr>
      </p:pic>
      <p:graphicFrame>
        <p:nvGraphicFramePr>
          <p:cNvPr id="5" name="Table 4"/>
          <p:cNvGraphicFramePr>
            <a:graphicFrameLocks noGrp="1"/>
          </p:cNvGraphicFramePr>
          <p:nvPr>
            <p:extLst>
              <p:ext uri="{D42A27DB-BD31-4B8C-83A1-F6EECF244321}">
                <p14:modId xmlns:p14="http://schemas.microsoft.com/office/powerpoint/2010/main" val="608261716"/>
              </p:ext>
            </p:extLst>
          </p:nvPr>
        </p:nvGraphicFramePr>
        <p:xfrm>
          <a:off x="395764" y="1200421"/>
          <a:ext cx="10158865" cy="4881880"/>
        </p:xfrm>
        <a:graphic>
          <a:graphicData uri="http://schemas.openxmlformats.org/drawingml/2006/table">
            <a:tbl>
              <a:tblPr firstRow="1" bandRow="1">
                <a:tableStyleId>{5C22544A-7EE6-4342-B048-85BDC9FD1C3A}</a:tableStyleId>
              </a:tblPr>
              <a:tblGrid>
                <a:gridCol w="3579646">
                  <a:extLst>
                    <a:ext uri="{9D8B030D-6E8A-4147-A177-3AD203B41FA5}">
                      <a16:colId xmlns:a16="http://schemas.microsoft.com/office/drawing/2014/main" val="20000"/>
                    </a:ext>
                  </a:extLst>
                </a:gridCol>
                <a:gridCol w="2152185">
                  <a:extLst>
                    <a:ext uri="{9D8B030D-6E8A-4147-A177-3AD203B41FA5}">
                      <a16:colId xmlns:a16="http://schemas.microsoft.com/office/drawing/2014/main" val="20001"/>
                    </a:ext>
                  </a:extLst>
                </a:gridCol>
                <a:gridCol w="4427034">
                  <a:extLst>
                    <a:ext uri="{9D8B030D-6E8A-4147-A177-3AD203B41FA5}">
                      <a16:colId xmlns:a16="http://schemas.microsoft.com/office/drawing/2014/main" val="20002"/>
                    </a:ext>
                  </a:extLst>
                </a:gridCol>
              </a:tblGrid>
              <a:tr h="370840">
                <a:tc>
                  <a:txBody>
                    <a:bodyPr/>
                    <a:lstStyle/>
                    <a:p>
                      <a:r>
                        <a:rPr lang="en-US" sz="1200" dirty="0"/>
                        <a:t>Weekly / Regular Cycling Events  2024</a:t>
                      </a:r>
                    </a:p>
                  </a:txBody>
                  <a:tcPr/>
                </a:tc>
                <a:tc>
                  <a:txBody>
                    <a:bodyPr/>
                    <a:lstStyle/>
                    <a:p>
                      <a:r>
                        <a:rPr lang="en-US" sz="1200" dirty="0"/>
                        <a:t>Organiser</a:t>
                      </a:r>
                      <a:r>
                        <a:rPr lang="en-US" sz="1200" baseline="0" dirty="0"/>
                        <a:t> (s)</a:t>
                      </a:r>
                      <a:endParaRPr lang="en-US" sz="1200" dirty="0"/>
                    </a:p>
                  </a:txBody>
                  <a:tcPr/>
                </a:tc>
                <a:tc>
                  <a:txBody>
                    <a:bodyPr/>
                    <a:lstStyle/>
                    <a:p>
                      <a:r>
                        <a:rPr lang="en-US" sz="1200" dirty="0"/>
                        <a:t>Meet / Remember</a:t>
                      </a:r>
                      <a:r>
                        <a:rPr lang="en-US" sz="1200" baseline="0" dirty="0"/>
                        <a:t> to check social media for updates</a:t>
                      </a:r>
                      <a:endParaRPr lang="en-US" sz="1200" dirty="0"/>
                    </a:p>
                  </a:txBody>
                  <a:tcPr/>
                </a:tc>
                <a:extLst>
                  <a:ext uri="{0D108BD9-81ED-4DB2-BD59-A6C34878D82A}">
                    <a16:rowId xmlns:a16="http://schemas.microsoft.com/office/drawing/2014/main" val="10000"/>
                  </a:ext>
                </a:extLst>
              </a:tr>
              <a:tr h="370840">
                <a:tc>
                  <a:txBody>
                    <a:bodyPr/>
                    <a:lstStyle/>
                    <a:p>
                      <a:r>
                        <a:rPr lang="en-US" sz="1200" dirty="0"/>
                        <a:t>12 mph Group Saturday</a:t>
                      </a:r>
                    </a:p>
                  </a:txBody>
                  <a:tcPr/>
                </a:tc>
                <a:tc>
                  <a:txBody>
                    <a:bodyPr/>
                    <a:lstStyle/>
                    <a:p>
                      <a:r>
                        <a:rPr lang="en-US" sz="1200" dirty="0"/>
                        <a:t>Lucy Husband, Simon Allan,</a:t>
                      </a:r>
                      <a:r>
                        <a:rPr lang="en-US" sz="1200" baseline="0" dirty="0"/>
                        <a:t> </a:t>
                      </a:r>
                      <a:r>
                        <a:rPr lang="en-US" sz="1200" dirty="0"/>
                        <a:t>Ruth Isherwood &amp; others</a:t>
                      </a:r>
                    </a:p>
                  </a:txBody>
                  <a:tcPr/>
                </a:tc>
                <a:tc>
                  <a:txBody>
                    <a:bodyPr/>
                    <a:lstStyle/>
                    <a:p>
                      <a:r>
                        <a:rPr lang="en-US" sz="1200" dirty="0"/>
                        <a:t>New</a:t>
                      </a:r>
                      <a:r>
                        <a:rPr lang="en-US" sz="1200" baseline="0" dirty="0"/>
                        <a:t> Departure Point - </a:t>
                      </a:r>
                      <a:r>
                        <a:rPr lang="en-US" sz="1200" dirty="0"/>
                        <a:t>Kingsmeadow’s car park 09.30</a:t>
                      </a:r>
                    </a:p>
                  </a:txBody>
                  <a:tcPr/>
                </a:tc>
                <a:extLst>
                  <a:ext uri="{0D108BD9-81ED-4DB2-BD59-A6C34878D82A}">
                    <a16:rowId xmlns:a16="http://schemas.microsoft.com/office/drawing/2014/main" val="10001"/>
                  </a:ext>
                </a:extLst>
              </a:tr>
              <a:tr h="370840">
                <a:tc>
                  <a:txBody>
                    <a:bodyPr/>
                    <a:lstStyle/>
                    <a:p>
                      <a:r>
                        <a:rPr lang="en-US" sz="1200" dirty="0"/>
                        <a:t>15mph Group Saturday</a:t>
                      </a:r>
                    </a:p>
                  </a:txBody>
                  <a:tcPr/>
                </a:tc>
                <a:tc>
                  <a:txBody>
                    <a:bodyPr/>
                    <a:lstStyle/>
                    <a:p>
                      <a:r>
                        <a:rPr lang="en-US" sz="1200" dirty="0"/>
                        <a:t>Jo Merritt, Bob Souter,</a:t>
                      </a:r>
                      <a:r>
                        <a:rPr lang="en-US" sz="1200" baseline="0" dirty="0"/>
                        <a:t> </a:t>
                      </a:r>
                      <a:r>
                        <a:rPr lang="en-US" sz="1200" dirty="0"/>
                        <a:t>Ewan Gowrie &amp; Others</a:t>
                      </a:r>
                    </a:p>
                  </a:txBody>
                  <a:tcPr/>
                </a:tc>
                <a:tc>
                  <a:txBody>
                    <a:bodyPr/>
                    <a:lstStyle/>
                    <a:p>
                      <a:r>
                        <a:rPr lang="en-US" sz="1200" dirty="0"/>
                        <a:t>New Departure Point - Kingsmeadow’s car park 09.30</a:t>
                      </a:r>
                    </a:p>
                  </a:txBody>
                  <a:tcPr/>
                </a:tc>
                <a:extLst>
                  <a:ext uri="{0D108BD9-81ED-4DB2-BD59-A6C34878D82A}">
                    <a16:rowId xmlns:a16="http://schemas.microsoft.com/office/drawing/2014/main" val="10002"/>
                  </a:ext>
                </a:extLst>
              </a:tr>
              <a:tr h="370840">
                <a:tc>
                  <a:txBody>
                    <a:bodyPr/>
                    <a:lstStyle/>
                    <a:p>
                      <a:r>
                        <a:rPr lang="en-US" sz="1200" dirty="0"/>
                        <a:t>17mph Group Saturday</a:t>
                      </a:r>
                    </a:p>
                  </a:txBody>
                  <a:tcPr/>
                </a:tc>
                <a:tc>
                  <a:txBody>
                    <a:bodyPr/>
                    <a:lstStyle/>
                    <a:p>
                      <a:r>
                        <a:rPr lang="en-US" sz="1200" dirty="0"/>
                        <a:t>Club members who turn up and wish to ride</a:t>
                      </a:r>
                    </a:p>
                  </a:txBody>
                  <a:tcPr/>
                </a:tc>
                <a:tc>
                  <a:txBody>
                    <a:bodyPr/>
                    <a:lstStyle/>
                    <a:p>
                      <a:r>
                        <a:rPr lang="en-US" sz="1200" dirty="0"/>
                        <a:t>Kingsmeadow’s car Park</a:t>
                      </a:r>
                      <a:r>
                        <a:rPr lang="en-US" sz="1200" baseline="0" dirty="0"/>
                        <a:t> 09.30</a:t>
                      </a:r>
                      <a:endParaRPr lang="en-US" sz="1200" dirty="0"/>
                    </a:p>
                  </a:txBody>
                  <a:tcPr/>
                </a:tc>
                <a:extLst>
                  <a:ext uri="{0D108BD9-81ED-4DB2-BD59-A6C34878D82A}">
                    <a16:rowId xmlns:a16="http://schemas.microsoft.com/office/drawing/2014/main" val="10003"/>
                  </a:ext>
                </a:extLst>
              </a:tr>
              <a:tr h="370840">
                <a:tc>
                  <a:txBody>
                    <a:bodyPr/>
                    <a:lstStyle/>
                    <a:p>
                      <a:r>
                        <a:rPr lang="en-US" sz="1200" dirty="0"/>
                        <a:t>Tuesday &amp; sometimes a Sunday Gravelly </a:t>
                      </a:r>
                    </a:p>
                  </a:txBody>
                  <a:tcPr/>
                </a:tc>
                <a:tc>
                  <a:txBody>
                    <a:bodyPr/>
                    <a:lstStyle/>
                    <a:p>
                      <a:r>
                        <a:rPr lang="en-US" sz="1200" dirty="0"/>
                        <a:t>Garth Pearson</a:t>
                      </a:r>
                      <a:r>
                        <a:rPr lang="en-US" sz="1200" baseline="0" dirty="0"/>
                        <a:t> &amp; others </a:t>
                      </a:r>
                      <a:endParaRPr lang="en-US" sz="1200" dirty="0"/>
                    </a:p>
                  </a:txBody>
                  <a:tcPr/>
                </a:tc>
                <a:tc>
                  <a:txBody>
                    <a:bodyPr/>
                    <a:lstStyle/>
                    <a:p>
                      <a:r>
                        <a:rPr lang="en-US" sz="1200" dirty="0"/>
                        <a:t>Kingsmeadow’s Car Park Tuesday 18.30</a:t>
                      </a:r>
                    </a:p>
                  </a:txBody>
                  <a:tcPr/>
                </a:tc>
                <a:extLst>
                  <a:ext uri="{0D108BD9-81ED-4DB2-BD59-A6C34878D82A}">
                    <a16:rowId xmlns:a16="http://schemas.microsoft.com/office/drawing/2014/main" val="10004"/>
                  </a:ext>
                </a:extLst>
              </a:tr>
              <a:tr h="370840">
                <a:tc>
                  <a:txBody>
                    <a:bodyPr/>
                    <a:lstStyle/>
                    <a:p>
                      <a:r>
                        <a:rPr lang="en-US" sz="1200" dirty="0">
                          <a:solidFill>
                            <a:schemeClr val="tx1"/>
                          </a:solidFill>
                        </a:rPr>
                        <a:t>Summer Time Trial</a:t>
                      </a:r>
                    </a:p>
                  </a:txBody>
                  <a:tcPr/>
                </a:tc>
                <a:tc>
                  <a:txBody>
                    <a:bodyPr/>
                    <a:lstStyle/>
                    <a:p>
                      <a:r>
                        <a:rPr lang="en-US" sz="1200" dirty="0">
                          <a:solidFill>
                            <a:schemeClr val="tx1"/>
                          </a:solidFill>
                        </a:rPr>
                        <a:t>Kevin Chalmers</a:t>
                      </a:r>
                    </a:p>
                  </a:txBody>
                  <a:tcPr/>
                </a:tc>
                <a:tc>
                  <a:txBody>
                    <a:bodyPr/>
                    <a:lstStyle/>
                    <a:p>
                      <a:r>
                        <a:rPr lang="en-US" sz="1200" dirty="0">
                          <a:solidFill>
                            <a:schemeClr val="tx1"/>
                          </a:solidFill>
                        </a:rPr>
                        <a:t>Location TT dependent published</a:t>
                      </a:r>
                      <a:r>
                        <a:rPr lang="en-US" sz="1200" baseline="0" dirty="0">
                          <a:solidFill>
                            <a:schemeClr val="tx1"/>
                          </a:solidFill>
                        </a:rPr>
                        <a:t> each week, Wednesday</a:t>
                      </a:r>
                      <a:endParaRPr lang="en-US" sz="1200" dirty="0">
                        <a:solidFill>
                          <a:schemeClr val="tx1"/>
                        </a:solidFill>
                      </a:endParaRPr>
                    </a:p>
                  </a:txBody>
                  <a:tcPr/>
                </a:tc>
                <a:extLst>
                  <a:ext uri="{0D108BD9-81ED-4DB2-BD59-A6C34878D82A}">
                    <a16:rowId xmlns:a16="http://schemas.microsoft.com/office/drawing/2014/main" val="10005"/>
                  </a:ext>
                </a:extLst>
              </a:tr>
              <a:tr h="370840">
                <a:tc>
                  <a:txBody>
                    <a:bodyPr/>
                    <a:lstStyle/>
                    <a:p>
                      <a:r>
                        <a:rPr lang="en-US" sz="1200" dirty="0">
                          <a:solidFill>
                            <a:schemeClr val="tx1"/>
                          </a:solidFill>
                        </a:rPr>
                        <a:t>Kids Club</a:t>
                      </a:r>
                    </a:p>
                  </a:txBody>
                  <a:tcPr/>
                </a:tc>
                <a:tc>
                  <a:txBody>
                    <a:bodyPr/>
                    <a:lstStyle/>
                    <a:p>
                      <a:r>
                        <a:rPr lang="en-US" sz="1200" dirty="0">
                          <a:solidFill>
                            <a:schemeClr val="tx1"/>
                          </a:solidFill>
                        </a:rPr>
                        <a:t>Colin Hutchison &amp; Scott Wardlaw </a:t>
                      </a:r>
                    </a:p>
                  </a:txBody>
                  <a:tcPr/>
                </a:tc>
                <a:tc>
                  <a:txBody>
                    <a:bodyPr/>
                    <a:lstStyle/>
                    <a:p>
                      <a:r>
                        <a:rPr lang="en-US" sz="1200" dirty="0">
                          <a:solidFill>
                            <a:schemeClr val="tx1"/>
                          </a:solidFill>
                        </a:rPr>
                        <a:t>Glentress</a:t>
                      </a:r>
                    </a:p>
                  </a:txBody>
                  <a:tcPr/>
                </a:tc>
                <a:extLst>
                  <a:ext uri="{0D108BD9-81ED-4DB2-BD59-A6C34878D82A}">
                    <a16:rowId xmlns:a16="http://schemas.microsoft.com/office/drawing/2014/main" val="10006"/>
                  </a:ext>
                </a:extLst>
              </a:tr>
              <a:tr h="370840">
                <a:tc>
                  <a:txBody>
                    <a:bodyPr/>
                    <a:lstStyle/>
                    <a:p>
                      <a:r>
                        <a:rPr lang="en-US" sz="1200" dirty="0">
                          <a:solidFill>
                            <a:schemeClr val="tx1"/>
                          </a:solidFill>
                        </a:rPr>
                        <a:t>Bike</a:t>
                      </a:r>
                      <a:r>
                        <a:rPr lang="en-US" sz="1200" baseline="0" dirty="0">
                          <a:solidFill>
                            <a:schemeClr val="tx1"/>
                          </a:solidFill>
                        </a:rPr>
                        <a:t> and Blether</a:t>
                      </a:r>
                      <a:endParaRPr lang="en-US" sz="1200" dirty="0">
                        <a:solidFill>
                          <a:schemeClr val="tx1"/>
                        </a:solidFill>
                      </a:endParaRPr>
                    </a:p>
                  </a:txBody>
                  <a:tcPr/>
                </a:tc>
                <a:tc>
                  <a:txBody>
                    <a:bodyPr/>
                    <a:lstStyle/>
                    <a:p>
                      <a:r>
                        <a:rPr lang="en-US" sz="1200" dirty="0">
                          <a:solidFill>
                            <a:schemeClr val="tx1"/>
                          </a:solidFill>
                        </a:rPr>
                        <a:t>Colin Hutchison</a:t>
                      </a:r>
                    </a:p>
                  </a:txBody>
                  <a:tcPr/>
                </a:tc>
                <a:tc>
                  <a:txBody>
                    <a:bodyPr/>
                    <a:lstStyle/>
                    <a:p>
                      <a:r>
                        <a:rPr lang="en-US" sz="1200" dirty="0">
                          <a:solidFill>
                            <a:schemeClr val="tx1"/>
                          </a:solidFill>
                        </a:rPr>
                        <a:t>Glentress </a:t>
                      </a:r>
                    </a:p>
                  </a:txBody>
                  <a:tcPr/>
                </a:tc>
                <a:extLst>
                  <a:ext uri="{0D108BD9-81ED-4DB2-BD59-A6C34878D82A}">
                    <a16:rowId xmlns:a16="http://schemas.microsoft.com/office/drawing/2014/main" val="10007"/>
                  </a:ext>
                </a:extLst>
              </a:tr>
              <a:tr h="370840">
                <a:tc>
                  <a:txBody>
                    <a:bodyPr/>
                    <a:lstStyle/>
                    <a:p>
                      <a:r>
                        <a:rPr lang="en-US" sz="1200" dirty="0">
                          <a:solidFill>
                            <a:schemeClr val="tx1"/>
                          </a:solidFill>
                        </a:rPr>
                        <a:t>Winter Zwift</a:t>
                      </a:r>
                    </a:p>
                  </a:txBody>
                  <a:tcPr/>
                </a:tc>
                <a:tc>
                  <a:txBody>
                    <a:bodyPr/>
                    <a:lstStyle/>
                    <a:p>
                      <a:r>
                        <a:rPr lang="en-US" sz="1200" dirty="0">
                          <a:solidFill>
                            <a:schemeClr val="tx1"/>
                          </a:solidFill>
                        </a:rPr>
                        <a:t>Keith Jardine</a:t>
                      </a:r>
                    </a:p>
                  </a:txBody>
                  <a:tcPr/>
                </a:tc>
                <a:tc>
                  <a:txBody>
                    <a:bodyPr/>
                    <a:lstStyle/>
                    <a:p>
                      <a:r>
                        <a:rPr lang="en-US" sz="1200" dirty="0">
                          <a:solidFill>
                            <a:schemeClr val="tx1"/>
                          </a:solidFill>
                        </a:rPr>
                        <a:t>Thursdays</a:t>
                      </a:r>
                      <a:r>
                        <a:rPr lang="en-US" sz="1200" baseline="0" dirty="0">
                          <a:solidFill>
                            <a:schemeClr val="tx1"/>
                          </a:solidFill>
                        </a:rPr>
                        <a:t> - check social media</a:t>
                      </a:r>
                      <a:endParaRPr lang="en-US" sz="1200" dirty="0">
                        <a:solidFill>
                          <a:schemeClr val="tx1"/>
                        </a:solidFill>
                      </a:endParaRPr>
                    </a:p>
                  </a:txBody>
                  <a:tcPr/>
                </a:tc>
                <a:extLst>
                  <a:ext uri="{0D108BD9-81ED-4DB2-BD59-A6C34878D82A}">
                    <a16:rowId xmlns:a16="http://schemas.microsoft.com/office/drawing/2014/main" val="10008"/>
                  </a:ext>
                </a:extLst>
              </a:tr>
              <a:tr h="370840">
                <a:tc>
                  <a:txBody>
                    <a:bodyPr/>
                    <a:lstStyle/>
                    <a:p>
                      <a:r>
                        <a:rPr lang="en-US" sz="1200" dirty="0">
                          <a:solidFill>
                            <a:schemeClr val="tx1"/>
                          </a:solidFill>
                        </a:rPr>
                        <a:t>Gravel Crit races</a:t>
                      </a:r>
                    </a:p>
                  </a:txBody>
                  <a:tcPr/>
                </a:tc>
                <a:tc>
                  <a:txBody>
                    <a:bodyPr/>
                    <a:lstStyle/>
                    <a:p>
                      <a:r>
                        <a:rPr lang="en-US" sz="1200" dirty="0">
                          <a:solidFill>
                            <a:schemeClr val="tx1"/>
                          </a:solidFill>
                        </a:rPr>
                        <a:t>Garth Pearson</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Location published</a:t>
                      </a:r>
                      <a:r>
                        <a:rPr lang="en-US" sz="1200" baseline="0" dirty="0">
                          <a:solidFill>
                            <a:schemeClr val="tx1"/>
                          </a:solidFill>
                        </a:rPr>
                        <a:t> each week, start late spring – Garth has confirmed he is not running these this year.</a:t>
                      </a:r>
                      <a:endParaRPr lang="en-US" sz="1200" dirty="0">
                        <a:solidFill>
                          <a:schemeClr val="tx1"/>
                        </a:solidFill>
                      </a:endParaRPr>
                    </a:p>
                  </a:txBody>
                  <a:tcPr/>
                </a:tc>
                <a:extLst>
                  <a:ext uri="{0D108BD9-81ED-4DB2-BD59-A6C34878D82A}">
                    <a16:rowId xmlns:a16="http://schemas.microsoft.com/office/drawing/2014/main" val="10009"/>
                  </a:ext>
                </a:extLst>
              </a:tr>
              <a:tr h="370840">
                <a:tc>
                  <a:txBody>
                    <a:bodyPr/>
                    <a:lstStyle/>
                    <a:p>
                      <a:r>
                        <a:rPr lang="en-US" sz="1200" dirty="0">
                          <a:solidFill>
                            <a:schemeClr val="tx1"/>
                          </a:solidFill>
                        </a:rPr>
                        <a:t>Pilates </a:t>
                      </a:r>
                    </a:p>
                  </a:txBody>
                  <a:tcPr/>
                </a:tc>
                <a:tc>
                  <a:txBody>
                    <a:bodyPr/>
                    <a:lstStyle/>
                    <a:p>
                      <a:r>
                        <a:rPr lang="en-US" sz="1200" dirty="0">
                          <a:solidFill>
                            <a:schemeClr val="tx1"/>
                          </a:solidFill>
                        </a:rPr>
                        <a:t>Judyta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Drill Hall Thursday 7.15pm</a:t>
                      </a:r>
                    </a:p>
                  </a:txBody>
                  <a:tcPr/>
                </a:tc>
                <a:extLst>
                  <a:ext uri="{0D108BD9-81ED-4DB2-BD59-A6C34878D82A}">
                    <a16:rowId xmlns:a16="http://schemas.microsoft.com/office/drawing/2014/main" val="10010"/>
                  </a:ext>
                </a:extLst>
              </a:tr>
              <a:tr h="370840">
                <a:tc>
                  <a:txBody>
                    <a:bodyPr/>
                    <a:lstStyle/>
                    <a:p>
                      <a:r>
                        <a:rPr lang="en-US" sz="1200" dirty="0">
                          <a:solidFill>
                            <a:schemeClr val="tx1"/>
                          </a:solidFill>
                        </a:rPr>
                        <a:t>Women’s Ride</a:t>
                      </a:r>
                    </a:p>
                  </a:txBody>
                  <a:tcPr/>
                </a:tc>
                <a:tc>
                  <a:txBody>
                    <a:bodyPr/>
                    <a:lstStyle/>
                    <a:p>
                      <a:r>
                        <a:rPr lang="en-US" sz="1200" dirty="0">
                          <a:solidFill>
                            <a:schemeClr val="tx1"/>
                          </a:solidFill>
                        </a:rPr>
                        <a:t>Ruth, Claire, Amy, Caroline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Every other Tuesday KMs Car Park, date / time TBC</a:t>
                      </a:r>
                    </a:p>
                  </a:txBody>
                  <a:tcPr/>
                </a:tc>
                <a:extLst>
                  <a:ext uri="{0D108BD9-81ED-4DB2-BD59-A6C34878D82A}">
                    <a16:rowId xmlns:a16="http://schemas.microsoft.com/office/drawing/2014/main" val="10011"/>
                  </a:ext>
                </a:extLst>
              </a:tr>
            </a:tbl>
          </a:graphicData>
        </a:graphic>
      </p:graphicFrame>
      <p:sp>
        <p:nvSpPr>
          <p:cNvPr id="2" name="Footer Placeholder 1">
            <a:extLst>
              <a:ext uri="{FF2B5EF4-FFF2-40B4-BE49-F238E27FC236}">
                <a16:creationId xmlns:a16="http://schemas.microsoft.com/office/drawing/2014/main" id="{2D007577-3276-6499-E7BE-6213811CA084}"/>
              </a:ext>
            </a:extLst>
          </p:cNvPr>
          <p:cNvSpPr>
            <a:spLocks noGrp="1"/>
          </p:cNvSpPr>
          <p:nvPr>
            <p:ph type="ftr" sz="quarter" idx="11"/>
          </p:nvPr>
        </p:nvSpPr>
        <p:spPr/>
        <p:txBody>
          <a:bodyPr/>
          <a:lstStyle/>
          <a:p>
            <a:r>
              <a:rPr lang="en-GB" dirty="0"/>
              <a:t>25-06-2024 PCC Committee meeting notes</a:t>
            </a:r>
            <a:endParaRPr lang="en-US" dirty="0"/>
          </a:p>
        </p:txBody>
      </p:sp>
      <p:sp>
        <p:nvSpPr>
          <p:cNvPr id="3" name="Slide Number Placeholder 2">
            <a:extLst>
              <a:ext uri="{FF2B5EF4-FFF2-40B4-BE49-F238E27FC236}">
                <a16:creationId xmlns:a16="http://schemas.microsoft.com/office/drawing/2014/main" id="{224AE424-C9B9-EA3D-AC82-AB16B8F48C40}"/>
              </a:ext>
            </a:extLst>
          </p:cNvPr>
          <p:cNvSpPr>
            <a:spLocks noGrp="1"/>
          </p:cNvSpPr>
          <p:nvPr>
            <p:ph type="sldNum" sz="quarter" idx="12"/>
          </p:nvPr>
        </p:nvSpPr>
        <p:spPr/>
        <p:txBody>
          <a:bodyPr/>
          <a:lstStyle/>
          <a:p>
            <a:fld id="{58241D35-DF87-BF46-9EF8-F3BBBA942A9A}" type="slidenum">
              <a:rPr lang="en-US" smtClean="0"/>
              <a:t>2</a:t>
            </a:fld>
            <a:endParaRPr lang="en-US" dirty="0"/>
          </a:p>
        </p:txBody>
      </p:sp>
    </p:spTree>
    <p:extLst>
      <p:ext uri="{BB962C8B-B14F-4D97-AF65-F5344CB8AC3E}">
        <p14:creationId xmlns:p14="http://schemas.microsoft.com/office/powerpoint/2010/main" val="10122387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1277" y="169863"/>
            <a:ext cx="2540000" cy="952500"/>
          </a:xfrm>
          <a:prstGeom prst="rect">
            <a:avLst/>
          </a:prstGeom>
        </p:spPr>
      </p:pic>
      <p:graphicFrame>
        <p:nvGraphicFramePr>
          <p:cNvPr id="5" name="Table 4"/>
          <p:cNvGraphicFramePr>
            <a:graphicFrameLocks noGrp="1"/>
          </p:cNvGraphicFramePr>
          <p:nvPr>
            <p:extLst>
              <p:ext uri="{D42A27DB-BD31-4B8C-83A1-F6EECF244321}">
                <p14:modId xmlns:p14="http://schemas.microsoft.com/office/powerpoint/2010/main" val="1020615661"/>
              </p:ext>
            </p:extLst>
          </p:nvPr>
        </p:nvGraphicFramePr>
        <p:xfrm>
          <a:off x="843685" y="1254567"/>
          <a:ext cx="10225667" cy="5102745"/>
        </p:xfrm>
        <a:graphic>
          <a:graphicData uri="http://schemas.openxmlformats.org/drawingml/2006/table">
            <a:tbl>
              <a:tblPr firstRow="1" bandRow="1">
                <a:tableStyleId>{5C22544A-7EE6-4342-B048-85BDC9FD1C3A}</a:tableStyleId>
              </a:tblPr>
              <a:tblGrid>
                <a:gridCol w="2888343">
                  <a:extLst>
                    <a:ext uri="{9D8B030D-6E8A-4147-A177-3AD203B41FA5}">
                      <a16:colId xmlns:a16="http://schemas.microsoft.com/office/drawing/2014/main" val="20000"/>
                    </a:ext>
                  </a:extLst>
                </a:gridCol>
                <a:gridCol w="4008685">
                  <a:extLst>
                    <a:ext uri="{9D8B030D-6E8A-4147-A177-3AD203B41FA5}">
                      <a16:colId xmlns:a16="http://schemas.microsoft.com/office/drawing/2014/main" val="20001"/>
                    </a:ext>
                  </a:extLst>
                </a:gridCol>
                <a:gridCol w="3328639">
                  <a:extLst>
                    <a:ext uri="{9D8B030D-6E8A-4147-A177-3AD203B41FA5}">
                      <a16:colId xmlns:a16="http://schemas.microsoft.com/office/drawing/2014/main" val="20002"/>
                    </a:ext>
                  </a:extLst>
                </a:gridCol>
              </a:tblGrid>
              <a:tr h="456538">
                <a:tc>
                  <a:txBody>
                    <a:bodyPr/>
                    <a:lstStyle/>
                    <a:p>
                      <a:r>
                        <a:rPr lang="en-US" sz="1200" dirty="0"/>
                        <a:t>Ride and social events 2024</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Date / Meet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a:t>Remember</a:t>
                      </a:r>
                      <a:r>
                        <a:rPr lang="en-US" sz="1200" baseline="0" dirty="0"/>
                        <a:t> to check social media for updates</a:t>
                      </a:r>
                      <a:endParaRPr lang="en-US" sz="1200" dirty="0"/>
                    </a:p>
                  </a:txBody>
                  <a:tcPr/>
                </a:tc>
                <a:tc>
                  <a:txBody>
                    <a:bodyPr/>
                    <a:lstStyle/>
                    <a:p>
                      <a:r>
                        <a:rPr lang="en-US" sz="1200" dirty="0"/>
                        <a:t>Organiser(s)</a:t>
                      </a:r>
                    </a:p>
                  </a:txBody>
                  <a:tcPr/>
                </a:tc>
                <a:extLst>
                  <a:ext uri="{0D108BD9-81ED-4DB2-BD59-A6C34878D82A}">
                    <a16:rowId xmlns:a16="http://schemas.microsoft.com/office/drawing/2014/main" val="10000"/>
                  </a:ext>
                </a:extLst>
              </a:tr>
              <a:tr h="281011">
                <a:tc>
                  <a:txBody>
                    <a:bodyPr/>
                    <a:lstStyle/>
                    <a:p>
                      <a:r>
                        <a:rPr lang="en-US" sz="900" dirty="0"/>
                        <a:t>Monthly pub social and occasional pub quiz (quiz will be advertised for March)</a:t>
                      </a:r>
                    </a:p>
                  </a:txBody>
                  <a:tcPr/>
                </a:tc>
                <a:tc>
                  <a:txBody>
                    <a:bodyPr/>
                    <a:lstStyle/>
                    <a:p>
                      <a:r>
                        <a:rPr lang="en-US" sz="900" dirty="0"/>
                        <a:t>Park Hotel, last</a:t>
                      </a:r>
                      <a:r>
                        <a:rPr lang="en-US" sz="900" baseline="0" dirty="0"/>
                        <a:t> Wednesday of the month 7.30pm starting </a:t>
                      </a:r>
                      <a:r>
                        <a:rPr lang="en-US" sz="900" baseline="0" dirty="0">
                          <a:solidFill>
                            <a:schemeClr val="tx1"/>
                          </a:solidFill>
                        </a:rPr>
                        <a:t>March 27, Park Hotel</a:t>
                      </a:r>
                      <a:endParaRPr lang="en-US" sz="900" dirty="0">
                        <a:solidFill>
                          <a:schemeClr val="tx1"/>
                        </a:solidFill>
                      </a:endParaRPr>
                    </a:p>
                  </a:txBody>
                  <a:tcPr/>
                </a:tc>
                <a:tc>
                  <a:txBody>
                    <a:bodyPr/>
                    <a:lstStyle/>
                    <a:p>
                      <a:r>
                        <a:rPr lang="en-US" sz="900" dirty="0"/>
                        <a:t>Committee</a:t>
                      </a:r>
                    </a:p>
                  </a:txBody>
                  <a:tcPr/>
                </a:tc>
                <a:extLst>
                  <a:ext uri="{0D108BD9-81ED-4DB2-BD59-A6C34878D82A}">
                    <a16:rowId xmlns:a16="http://schemas.microsoft.com/office/drawing/2014/main" val="10001"/>
                  </a:ext>
                </a:extLst>
              </a:tr>
              <a:tr h="240371">
                <a:tc>
                  <a:txBody>
                    <a:bodyPr/>
                    <a:lstStyle/>
                    <a:p>
                      <a:r>
                        <a:rPr lang="en-GB" sz="900" noProof="0" dirty="0"/>
                        <a:t>Gravel Meet TBC</a:t>
                      </a:r>
                      <a:r>
                        <a:rPr lang="en-GB" sz="900" baseline="0" noProof="0" dirty="0"/>
                        <a:t> on weather venue tbc closer to time</a:t>
                      </a:r>
                      <a:endParaRPr lang="en-GB" sz="900" noProof="0" dirty="0"/>
                    </a:p>
                  </a:txBody>
                  <a:tcPr/>
                </a:tc>
                <a:tc>
                  <a:txBody>
                    <a:bodyPr/>
                    <a:lstStyle/>
                    <a:p>
                      <a:r>
                        <a:rPr lang="en-GB" sz="900" baseline="0" noProof="0" dirty="0"/>
                        <a:t>24</a:t>
                      </a:r>
                      <a:r>
                        <a:rPr lang="en-GB" sz="900" baseline="30000" noProof="0" dirty="0"/>
                        <a:t>th</a:t>
                      </a:r>
                      <a:r>
                        <a:rPr lang="en-GB" sz="900" noProof="0" dirty="0"/>
                        <a:t> or 25</a:t>
                      </a:r>
                      <a:r>
                        <a:rPr lang="en-GB" sz="900" baseline="30000" noProof="0" dirty="0"/>
                        <a:t>th</a:t>
                      </a:r>
                      <a:r>
                        <a:rPr lang="en-GB" sz="900" noProof="0" dirty="0"/>
                        <a:t> Feb</a:t>
                      </a:r>
                    </a:p>
                  </a:txBody>
                  <a:tcPr/>
                </a:tc>
                <a:tc>
                  <a:txBody>
                    <a:bodyPr/>
                    <a:lstStyle/>
                    <a:p>
                      <a:r>
                        <a:rPr lang="en-GB" sz="900" noProof="0" dirty="0"/>
                        <a:t>Garth Pearson</a:t>
                      </a:r>
                      <a:r>
                        <a:rPr lang="en-GB" sz="900" baseline="0" noProof="0" dirty="0"/>
                        <a:t> , </a:t>
                      </a:r>
                      <a:r>
                        <a:rPr lang="en-GB" sz="900" baseline="0" noProof="0" dirty="0">
                          <a:solidFill>
                            <a:schemeClr val="tx1"/>
                          </a:solidFill>
                        </a:rPr>
                        <a:t>14 riders at Hawick</a:t>
                      </a:r>
                      <a:endParaRPr lang="en-GB" sz="900" noProof="0" dirty="0">
                        <a:solidFill>
                          <a:schemeClr val="tx1"/>
                        </a:solidFill>
                      </a:endParaRPr>
                    </a:p>
                  </a:txBody>
                  <a:tcPr/>
                </a:tc>
                <a:extLst>
                  <a:ext uri="{0D108BD9-81ED-4DB2-BD59-A6C34878D82A}">
                    <a16:rowId xmlns:a16="http://schemas.microsoft.com/office/drawing/2014/main" val="10002"/>
                  </a:ext>
                </a:extLst>
              </a:tr>
              <a:tr h="262054">
                <a:tc>
                  <a:txBody>
                    <a:bodyPr/>
                    <a:lstStyle/>
                    <a:p>
                      <a:r>
                        <a:rPr lang="en-GB" sz="900" noProof="0" dirty="0"/>
                        <a:t>Swap shop /</a:t>
                      </a:r>
                      <a:r>
                        <a:rPr lang="en-GB" sz="900" baseline="0" noProof="0" dirty="0"/>
                        <a:t> table sale of cycling kit / parts / general outdoor kit </a:t>
                      </a:r>
                      <a:endParaRPr lang="en-GB" sz="900" noProof="0" dirty="0"/>
                    </a:p>
                  </a:txBody>
                  <a:tcPr/>
                </a:tc>
                <a:tc>
                  <a:txBody>
                    <a:bodyPr/>
                    <a:lstStyle/>
                    <a:p>
                      <a:r>
                        <a:rPr lang="en-GB" sz="900" noProof="0" dirty="0"/>
                        <a:t> 23rd March </a:t>
                      </a:r>
                    </a:p>
                  </a:txBody>
                  <a:tcPr/>
                </a:tc>
                <a:tc>
                  <a:txBody>
                    <a:bodyPr/>
                    <a:lstStyle/>
                    <a:p>
                      <a:r>
                        <a:rPr lang="en-GB" sz="900" noProof="0" dirty="0"/>
                        <a:t>John</a:t>
                      </a:r>
                      <a:r>
                        <a:rPr lang="en-GB" sz="900" baseline="0" noProof="0" dirty="0"/>
                        <a:t> Miroslaw; </a:t>
                      </a:r>
                      <a:r>
                        <a:rPr lang="en-GB" sz="900" baseline="0" noProof="0" dirty="0">
                          <a:solidFill>
                            <a:schemeClr val="tx1"/>
                          </a:solidFill>
                        </a:rPr>
                        <a:t>10 tables to date, slide show, projector, gazebo and flags needed. Club clothing  sale, broke even.</a:t>
                      </a:r>
                      <a:endParaRPr lang="en-GB" sz="900" noProof="0" dirty="0">
                        <a:solidFill>
                          <a:schemeClr val="tx1"/>
                        </a:solidFill>
                      </a:endParaRPr>
                    </a:p>
                  </a:txBody>
                  <a:tcPr/>
                </a:tc>
                <a:extLst>
                  <a:ext uri="{0D108BD9-81ED-4DB2-BD59-A6C34878D82A}">
                    <a16:rowId xmlns:a16="http://schemas.microsoft.com/office/drawing/2014/main" val="10004"/>
                  </a:ext>
                </a:extLst>
              </a:tr>
              <a:tr h="262054">
                <a:tc>
                  <a:txBody>
                    <a:bodyPr/>
                    <a:lstStyle/>
                    <a:p>
                      <a:r>
                        <a:rPr lang="en-GB" sz="900" noProof="0" dirty="0"/>
                        <a:t>First Aid Course</a:t>
                      </a:r>
                    </a:p>
                  </a:txBody>
                  <a:tcPr/>
                </a:tc>
                <a:tc>
                  <a:txBody>
                    <a:bodyPr/>
                    <a:lstStyle/>
                    <a:p>
                      <a:r>
                        <a:rPr lang="en-GB" sz="900" noProof="0" dirty="0"/>
                        <a:t>February</a:t>
                      </a:r>
                    </a:p>
                  </a:txBody>
                  <a:tcPr/>
                </a:tc>
                <a:tc>
                  <a:txBody>
                    <a:bodyPr/>
                    <a:lstStyle/>
                    <a:p>
                      <a:r>
                        <a:rPr lang="en-GB" sz="900" noProof="0" dirty="0">
                          <a:solidFill>
                            <a:schemeClr val="tx1"/>
                          </a:solidFill>
                        </a:rPr>
                        <a:t>Ruth. Well attended</a:t>
                      </a:r>
                    </a:p>
                  </a:txBody>
                  <a:tcPr/>
                </a:tc>
                <a:extLst>
                  <a:ext uri="{0D108BD9-81ED-4DB2-BD59-A6C34878D82A}">
                    <a16:rowId xmlns:a16="http://schemas.microsoft.com/office/drawing/2014/main" val="10017"/>
                  </a:ext>
                </a:extLst>
              </a:tr>
              <a:tr h="219030">
                <a:tc>
                  <a:txBody>
                    <a:bodyPr/>
                    <a:lstStyle/>
                    <a:p>
                      <a:r>
                        <a:rPr lang="en-GB" sz="900" noProof="0" dirty="0"/>
                        <a:t>Concussion talk @ EG Theatre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900" noProof="0" dirty="0">
                          <a:solidFill>
                            <a:schemeClr val="tx1"/>
                          </a:solidFill>
                        </a:rPr>
                        <a:t>25</a:t>
                      </a:r>
                      <a:r>
                        <a:rPr lang="en-GB" sz="900" baseline="30000" noProof="0" dirty="0">
                          <a:solidFill>
                            <a:schemeClr val="tx1"/>
                          </a:solidFill>
                        </a:rPr>
                        <a:t>th</a:t>
                      </a:r>
                      <a:r>
                        <a:rPr lang="en-GB" sz="900" noProof="0" dirty="0">
                          <a:solidFill>
                            <a:schemeClr val="tx1"/>
                          </a:solidFill>
                        </a:rPr>
                        <a:t> April  7.30 pm</a:t>
                      </a:r>
                    </a:p>
                  </a:txBody>
                  <a:tcPr/>
                </a:tc>
                <a:tc>
                  <a:txBody>
                    <a:bodyPr/>
                    <a:lstStyle/>
                    <a:p>
                      <a:r>
                        <a:rPr lang="en-GB" sz="900" noProof="0" dirty="0">
                          <a:solidFill>
                            <a:schemeClr val="tx1"/>
                          </a:solidFill>
                        </a:rPr>
                        <a:t>Garth Pearson, Fiona Struther, Bob Soutter, Dave Winton</a:t>
                      </a:r>
                    </a:p>
                  </a:txBody>
                  <a:tcPr/>
                </a:tc>
                <a:extLst>
                  <a:ext uri="{0D108BD9-81ED-4DB2-BD59-A6C34878D82A}">
                    <a16:rowId xmlns:a16="http://schemas.microsoft.com/office/drawing/2014/main" val="10005"/>
                  </a:ext>
                </a:extLst>
              </a:tr>
              <a:tr h="224347">
                <a:tc>
                  <a:txBody>
                    <a:bodyPr/>
                    <a:lstStyle/>
                    <a:p>
                      <a:r>
                        <a:rPr lang="en-GB" sz="900" noProof="0" dirty="0"/>
                        <a:t>Roadside</a:t>
                      </a:r>
                      <a:r>
                        <a:rPr lang="en-GB" sz="900" baseline="0" noProof="0" dirty="0"/>
                        <a:t> repairs and maintenance session</a:t>
                      </a:r>
                      <a:endParaRPr lang="en-GB" sz="900" noProof="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900" noProof="0" dirty="0"/>
                        <a:t>8</a:t>
                      </a:r>
                      <a:r>
                        <a:rPr lang="en-GB" sz="900" baseline="30000" noProof="0" dirty="0"/>
                        <a:t>th</a:t>
                      </a:r>
                      <a:r>
                        <a:rPr lang="en-GB" sz="900" noProof="0" dirty="0"/>
                        <a:t>  April,</a:t>
                      </a:r>
                      <a:r>
                        <a:rPr lang="en-GB" sz="900" baseline="0" noProof="0" dirty="0"/>
                        <a:t> drill hall, 7:00 – 8:30</a:t>
                      </a:r>
                      <a:endParaRPr lang="en-GB" sz="900" noProof="0" dirty="0"/>
                    </a:p>
                  </a:txBody>
                  <a:tcPr/>
                </a:tc>
                <a:tc>
                  <a:txBody>
                    <a:bodyPr/>
                    <a:lstStyle/>
                    <a:p>
                      <a:r>
                        <a:rPr lang="en-GB" sz="900" noProof="0" dirty="0">
                          <a:solidFill>
                            <a:schemeClr val="tx1"/>
                          </a:solidFill>
                        </a:rPr>
                        <a:t>Ruth</a:t>
                      </a:r>
                      <a:r>
                        <a:rPr lang="en-GB" sz="900" baseline="0" noProof="0" dirty="0">
                          <a:solidFill>
                            <a:schemeClr val="tx1"/>
                          </a:solidFill>
                        </a:rPr>
                        <a:t> and Garth, successful evening circa 14 turned out.</a:t>
                      </a:r>
                      <a:endParaRPr lang="en-GB" sz="900" noProof="0" dirty="0">
                        <a:solidFill>
                          <a:schemeClr val="tx1"/>
                        </a:solidFill>
                      </a:endParaRPr>
                    </a:p>
                  </a:txBody>
                  <a:tcPr/>
                </a:tc>
                <a:extLst>
                  <a:ext uri="{0D108BD9-81ED-4DB2-BD59-A6C34878D82A}">
                    <a16:rowId xmlns:a16="http://schemas.microsoft.com/office/drawing/2014/main" val="10006"/>
                  </a:ext>
                </a:extLst>
              </a:tr>
              <a:tr h="227226">
                <a:tc>
                  <a:txBody>
                    <a:bodyPr/>
                    <a:lstStyle/>
                    <a:p>
                      <a:r>
                        <a:rPr lang="en-GB" sz="900" noProof="0" dirty="0"/>
                        <a:t>Tweed-Duro</a:t>
                      </a:r>
                      <a:r>
                        <a:rPr lang="en-GB" sz="900" baseline="0" noProof="0" dirty="0"/>
                        <a:t> Gravel</a:t>
                      </a:r>
                      <a:endParaRPr lang="en-GB" sz="900" noProof="0" dirty="0"/>
                    </a:p>
                  </a:txBody>
                  <a:tcPr/>
                </a:tc>
                <a:tc>
                  <a:txBody>
                    <a:bodyPr/>
                    <a:lstStyle/>
                    <a:p>
                      <a:r>
                        <a:rPr lang="en-GB" sz="900" noProof="0" dirty="0"/>
                        <a:t>27th April</a:t>
                      </a:r>
                    </a:p>
                  </a:txBody>
                  <a:tcPr/>
                </a:tc>
                <a:tc>
                  <a:txBody>
                    <a:bodyPr/>
                    <a:lstStyle/>
                    <a:p>
                      <a:r>
                        <a:rPr lang="en-GB" sz="900" noProof="0" dirty="0"/>
                        <a:t>Garth Pearson, </a:t>
                      </a:r>
                      <a:r>
                        <a:rPr lang="en-GB" sz="900" noProof="0" dirty="0">
                          <a:solidFill>
                            <a:schemeClr val="tx1"/>
                          </a:solidFill>
                        </a:rPr>
                        <a:t>Ruth to contact Murray. Club pays b/fast + lunch for 30 max</a:t>
                      </a:r>
                    </a:p>
                  </a:txBody>
                  <a:tcPr/>
                </a:tc>
                <a:extLst>
                  <a:ext uri="{0D108BD9-81ED-4DB2-BD59-A6C34878D82A}">
                    <a16:rowId xmlns:a16="http://schemas.microsoft.com/office/drawing/2014/main" val="10007"/>
                  </a:ext>
                </a:extLst>
              </a:tr>
              <a:tr h="262053">
                <a:tc>
                  <a:txBody>
                    <a:bodyPr/>
                    <a:lstStyle/>
                    <a:p>
                      <a:r>
                        <a:rPr lang="en-GB" sz="900" noProof="0" dirty="0"/>
                        <a:t>Road Race</a:t>
                      </a:r>
                    </a:p>
                  </a:txBody>
                  <a:tcPr/>
                </a:tc>
                <a:tc>
                  <a:txBody>
                    <a:bodyPr/>
                    <a:lstStyle/>
                    <a:p>
                      <a:r>
                        <a:rPr lang="en-GB" sz="900" noProof="0" dirty="0">
                          <a:solidFill>
                            <a:schemeClr val="tx1"/>
                          </a:solidFill>
                        </a:rPr>
                        <a:t>18</a:t>
                      </a:r>
                      <a:r>
                        <a:rPr lang="en-GB" sz="900" baseline="30000" noProof="0" dirty="0">
                          <a:solidFill>
                            <a:schemeClr val="tx1"/>
                          </a:solidFill>
                        </a:rPr>
                        <a:t>th</a:t>
                      </a:r>
                      <a:r>
                        <a:rPr lang="en-GB" sz="900" noProof="0" dirty="0">
                          <a:solidFill>
                            <a:schemeClr val="tx1"/>
                          </a:solidFill>
                        </a:rPr>
                        <a:t> May </a:t>
                      </a:r>
                    </a:p>
                  </a:txBody>
                  <a:tcPr/>
                </a:tc>
                <a:tc>
                  <a:txBody>
                    <a:bodyPr/>
                    <a:lstStyle/>
                    <a:p>
                      <a:r>
                        <a:rPr lang="en-GB" sz="900" noProof="0" dirty="0">
                          <a:solidFill>
                            <a:schemeClr val="tx1"/>
                          </a:solidFill>
                        </a:rPr>
                        <a:t>Alan Gray / Scott Finnie,</a:t>
                      </a:r>
                      <a:r>
                        <a:rPr lang="en-GB" sz="900" baseline="0" noProof="0" dirty="0">
                          <a:solidFill>
                            <a:schemeClr val="tx1"/>
                          </a:solidFill>
                        </a:rPr>
                        <a:t> Richard Allen. Event abandoned after 2 laps due to RTA.</a:t>
                      </a:r>
                      <a:endParaRPr lang="en-GB" sz="900" noProof="0" dirty="0">
                        <a:solidFill>
                          <a:schemeClr val="tx1"/>
                        </a:solidFill>
                      </a:endParaRPr>
                    </a:p>
                  </a:txBody>
                  <a:tcPr/>
                </a:tc>
                <a:extLst>
                  <a:ext uri="{0D108BD9-81ED-4DB2-BD59-A6C34878D82A}">
                    <a16:rowId xmlns:a16="http://schemas.microsoft.com/office/drawing/2014/main" val="10008"/>
                  </a:ext>
                </a:extLst>
              </a:tr>
              <a:tr h="242422">
                <a:tc>
                  <a:txBody>
                    <a:bodyPr/>
                    <a:lstStyle/>
                    <a:p>
                      <a:r>
                        <a:rPr lang="en-GB" sz="900" noProof="0" dirty="0"/>
                        <a:t>Bike packing trip</a:t>
                      </a:r>
                    </a:p>
                  </a:txBody>
                  <a:tcPr/>
                </a:tc>
                <a:tc>
                  <a:txBody>
                    <a:bodyPr/>
                    <a:lstStyle/>
                    <a:p>
                      <a:r>
                        <a:rPr lang="en-GB" sz="900" noProof="0" dirty="0"/>
                        <a:t>25</a:t>
                      </a:r>
                      <a:r>
                        <a:rPr lang="en-GB" sz="900" baseline="30000" noProof="0" dirty="0"/>
                        <a:t>th</a:t>
                      </a:r>
                      <a:r>
                        <a:rPr lang="en-GB" sz="900" noProof="0" dirty="0"/>
                        <a:t> 26</a:t>
                      </a:r>
                      <a:r>
                        <a:rPr lang="en-GB" sz="900" baseline="30000" noProof="0" dirty="0"/>
                        <a:t>th</a:t>
                      </a:r>
                      <a:r>
                        <a:rPr lang="en-GB" sz="900" noProof="0" dirty="0"/>
                        <a:t> 27</a:t>
                      </a:r>
                      <a:r>
                        <a:rPr lang="en-GB" sz="900" baseline="30000" noProof="0" dirty="0"/>
                        <a:t>th</a:t>
                      </a:r>
                      <a:r>
                        <a:rPr lang="en-GB" sz="900" noProof="0" dirty="0"/>
                        <a:t> May venue TBC based on interest expressed by members</a:t>
                      </a:r>
                    </a:p>
                  </a:txBody>
                  <a:tcPr/>
                </a:tc>
                <a:tc>
                  <a:txBody>
                    <a:bodyPr/>
                    <a:lstStyle/>
                    <a:p>
                      <a:r>
                        <a:rPr lang="en-GB" sz="900" noProof="0" dirty="0"/>
                        <a:t>Garth Pearson</a:t>
                      </a:r>
                      <a:r>
                        <a:rPr lang="en-GB" sz="900" baseline="0" noProof="0" dirty="0"/>
                        <a:t> &amp; another – event cancelled weather.</a:t>
                      </a:r>
                      <a:endParaRPr lang="en-GB" sz="900" noProof="0" dirty="0"/>
                    </a:p>
                  </a:txBody>
                  <a:tcPr/>
                </a:tc>
                <a:extLst>
                  <a:ext uri="{0D108BD9-81ED-4DB2-BD59-A6C34878D82A}">
                    <a16:rowId xmlns:a16="http://schemas.microsoft.com/office/drawing/2014/main" val="10009"/>
                  </a:ext>
                </a:extLst>
              </a:tr>
              <a:tr h="250903">
                <a:tc>
                  <a:txBody>
                    <a:bodyPr/>
                    <a:lstStyle/>
                    <a:p>
                      <a:r>
                        <a:rPr lang="en-GB" sz="900" noProof="0" dirty="0"/>
                        <a:t>Club cycling meet</a:t>
                      </a:r>
                      <a:r>
                        <a:rPr lang="en-GB" sz="900" baseline="0" noProof="0" dirty="0"/>
                        <a:t> Aviemore</a:t>
                      </a:r>
                      <a:endParaRPr lang="en-GB" sz="900" noProof="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900" baseline="0" noProof="0" dirty="0"/>
                        <a:t>8</a:t>
                      </a:r>
                      <a:r>
                        <a:rPr lang="en-GB" sz="900" baseline="30000" noProof="0" dirty="0"/>
                        <a:t>th</a:t>
                      </a:r>
                      <a:r>
                        <a:rPr lang="en-GB" sz="900" noProof="0" dirty="0"/>
                        <a:t> June / 9</a:t>
                      </a:r>
                      <a:r>
                        <a:rPr lang="en-GB" sz="900" baseline="30000" noProof="0" dirty="0"/>
                        <a:t>th</a:t>
                      </a:r>
                      <a:r>
                        <a:rPr lang="en-GB" sz="900" noProof="0" dirty="0"/>
                        <a:t> June more info</a:t>
                      </a:r>
                      <a:r>
                        <a:rPr lang="en-GB" sz="900" baseline="0" noProof="0" dirty="0"/>
                        <a:t> to follow</a:t>
                      </a:r>
                      <a:endParaRPr lang="en-GB" sz="900" noProof="0" dirty="0"/>
                    </a:p>
                  </a:txBody>
                  <a:tcPr/>
                </a:tc>
                <a:tc>
                  <a:txBody>
                    <a:bodyPr/>
                    <a:lstStyle/>
                    <a:p>
                      <a:r>
                        <a:rPr lang="en-GB" sz="900" noProof="0" dirty="0"/>
                        <a:t>Volunteer</a:t>
                      </a:r>
                      <a:r>
                        <a:rPr lang="en-GB" sz="900" baseline="0" noProof="0" dirty="0"/>
                        <a:t> needed. No volunteer to organise. Cancelled</a:t>
                      </a:r>
                      <a:endParaRPr lang="en-GB" sz="900" noProof="0" dirty="0"/>
                    </a:p>
                  </a:txBody>
                  <a:tcPr/>
                </a:tc>
                <a:extLst>
                  <a:ext uri="{0D108BD9-81ED-4DB2-BD59-A6C34878D82A}">
                    <a16:rowId xmlns:a16="http://schemas.microsoft.com/office/drawing/2014/main" val="10010"/>
                  </a:ext>
                </a:extLst>
              </a:tr>
              <a:tr h="27320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900" baseline="0" noProof="0" dirty="0">
                          <a:solidFill>
                            <a:schemeClr val="tx1"/>
                          </a:solidFill>
                        </a:rPr>
                        <a:t>Tweed Valley Sportive formerly  </a:t>
                      </a:r>
                      <a:r>
                        <a:rPr lang="en-GB" sz="900" noProof="0" dirty="0">
                          <a:solidFill>
                            <a:schemeClr val="tx1"/>
                          </a:solidFill>
                        </a:rPr>
                        <a:t>Tour of Tweeddale Sportive</a:t>
                      </a:r>
                    </a:p>
                  </a:txBody>
                  <a:tcPr/>
                </a:tc>
                <a:tc>
                  <a:txBody>
                    <a:bodyPr/>
                    <a:lstStyle/>
                    <a:p>
                      <a:r>
                        <a:rPr lang="en-GB" sz="900" noProof="0" dirty="0"/>
                        <a:t>1st September</a:t>
                      </a:r>
                    </a:p>
                  </a:txBody>
                  <a:tcPr/>
                </a:tc>
                <a:tc>
                  <a:txBody>
                    <a:bodyPr/>
                    <a:lstStyle/>
                    <a:p>
                      <a:r>
                        <a:rPr lang="en-GB" sz="900" noProof="0" dirty="0"/>
                        <a:t>Chris Gilfillan &amp; volunteers</a:t>
                      </a:r>
                    </a:p>
                  </a:txBody>
                  <a:tcPr/>
                </a:tc>
                <a:extLst>
                  <a:ext uri="{0D108BD9-81ED-4DB2-BD59-A6C34878D82A}">
                    <a16:rowId xmlns:a16="http://schemas.microsoft.com/office/drawing/2014/main" val="10011"/>
                  </a:ext>
                </a:extLst>
              </a:tr>
              <a:tr h="252504">
                <a:tc>
                  <a:txBody>
                    <a:bodyPr/>
                    <a:lstStyle/>
                    <a:p>
                      <a:r>
                        <a:rPr lang="en-GB" sz="900" noProof="0" dirty="0">
                          <a:solidFill>
                            <a:schemeClr val="tx1"/>
                          </a:solidFill>
                        </a:rPr>
                        <a:t>Summer social</a:t>
                      </a:r>
                      <a:r>
                        <a:rPr lang="en-GB" sz="900" baseline="0" noProof="0" dirty="0">
                          <a:solidFill>
                            <a:schemeClr val="tx1"/>
                          </a:solidFill>
                        </a:rPr>
                        <a:t> event </a:t>
                      </a:r>
                    </a:p>
                  </a:txBody>
                  <a:tcPr/>
                </a:tc>
                <a:tc>
                  <a:txBody>
                    <a:bodyPr/>
                    <a:lstStyle/>
                    <a:p>
                      <a:pPr marL="0" algn="l" defTabSz="914400" rtl="0" eaLnBrk="1" latinLnBrk="0" hangingPunct="1"/>
                      <a:r>
                        <a:rPr lang="en-GB" sz="900" kern="1200" noProof="0" dirty="0">
                          <a:solidFill>
                            <a:schemeClr val="dk1"/>
                          </a:solidFill>
                          <a:latin typeface="+mn-lt"/>
                          <a:ea typeface="+mn-ea"/>
                          <a:cs typeface="+mn-cs"/>
                        </a:rPr>
                        <a:t>Sunday 25th August, Road, Gravel and MTB rides.  B’fast &amp; lunch paid by PCC</a:t>
                      </a:r>
                      <a:br>
                        <a:rPr lang="en-GB" sz="900" kern="1200" noProof="0" dirty="0">
                          <a:solidFill>
                            <a:schemeClr val="dk1"/>
                          </a:solidFill>
                          <a:latin typeface="+mn-lt"/>
                          <a:ea typeface="+mn-ea"/>
                          <a:cs typeface="+mn-cs"/>
                        </a:rPr>
                      </a:br>
                      <a:r>
                        <a:rPr lang="en-GB" sz="900" kern="1200" noProof="0" dirty="0" err="1">
                          <a:solidFill>
                            <a:schemeClr val="dk1"/>
                          </a:solidFill>
                          <a:latin typeface="+mn-lt"/>
                          <a:ea typeface="+mn-ea"/>
                          <a:cs typeface="+mn-cs"/>
                        </a:rPr>
                        <a:t>Glentress</a:t>
                      </a:r>
                      <a:r>
                        <a:rPr lang="en-GB" sz="900" kern="1200" noProof="0" dirty="0">
                          <a:solidFill>
                            <a:schemeClr val="dk1"/>
                          </a:solidFill>
                          <a:latin typeface="+mn-lt"/>
                          <a:ea typeface="+mn-ea"/>
                          <a:cs typeface="+mn-cs"/>
                        </a:rPr>
                        <a:t> Hotel.</a:t>
                      </a:r>
                      <a:r>
                        <a:rPr lang="en-GB" sz="900" kern="1200" baseline="0" noProof="0" dirty="0">
                          <a:solidFill>
                            <a:schemeClr val="dk1"/>
                          </a:solidFill>
                          <a:latin typeface="+mn-lt"/>
                          <a:ea typeface="+mn-ea"/>
                          <a:cs typeface="+mn-cs"/>
                        </a:rPr>
                        <a:t> 9 am for breakfast.</a:t>
                      </a:r>
                      <a:endParaRPr lang="en-GB" sz="900" kern="1200" noProof="0" dirty="0">
                        <a:solidFill>
                          <a:schemeClr val="dk1"/>
                        </a:solidFill>
                        <a:latin typeface="+mn-lt"/>
                        <a:ea typeface="+mn-ea"/>
                        <a:cs typeface="+mn-cs"/>
                      </a:endParaRPr>
                    </a:p>
                  </a:txBody>
                  <a:tcPr/>
                </a:tc>
                <a:tc>
                  <a:txBody>
                    <a:bodyPr/>
                    <a:lstStyle/>
                    <a:p>
                      <a:pPr marL="0" algn="l" defTabSz="914400" rtl="0" eaLnBrk="1" latinLnBrk="0" hangingPunct="1"/>
                      <a:r>
                        <a:rPr lang="en-GB" sz="900" kern="1200" noProof="0" dirty="0">
                          <a:solidFill>
                            <a:schemeClr val="dk1"/>
                          </a:solidFill>
                          <a:latin typeface="+mn-lt"/>
                          <a:ea typeface="+mn-ea"/>
                          <a:cs typeface="+mn-cs"/>
                        </a:rPr>
                        <a:t>Claire, Caroline, Garth and rest of committee. Date agreed with Murray at hotel.</a:t>
                      </a:r>
                    </a:p>
                  </a:txBody>
                  <a:tcPr/>
                </a:tc>
                <a:extLst>
                  <a:ext uri="{0D108BD9-81ED-4DB2-BD59-A6C34878D82A}">
                    <a16:rowId xmlns:a16="http://schemas.microsoft.com/office/drawing/2014/main" val="10012"/>
                  </a:ext>
                </a:extLst>
              </a:tr>
              <a:tr h="262053">
                <a:tc>
                  <a:txBody>
                    <a:bodyPr/>
                    <a:lstStyle/>
                    <a:p>
                      <a:r>
                        <a:rPr lang="en-GB" sz="900" noProof="0" dirty="0">
                          <a:solidFill>
                            <a:schemeClr val="tx1"/>
                          </a:solidFill>
                        </a:rPr>
                        <a:t>Now 100 mile ride</a:t>
                      </a:r>
                    </a:p>
                  </a:txBody>
                  <a:tcPr/>
                </a:tc>
                <a:tc>
                  <a:txBody>
                    <a:bodyPr/>
                    <a:lstStyle/>
                    <a:p>
                      <a:pPr marL="0" algn="l" defTabSz="914400" rtl="0" eaLnBrk="1" latinLnBrk="0" hangingPunct="1"/>
                      <a:r>
                        <a:rPr lang="en-GB" sz="900" kern="1200" noProof="0" dirty="0">
                          <a:solidFill>
                            <a:schemeClr val="dk1"/>
                          </a:solidFill>
                          <a:latin typeface="+mn-lt"/>
                          <a:ea typeface="+mn-ea"/>
                          <a:cs typeface="+mn-cs"/>
                        </a:rPr>
                        <a:t>17th August</a:t>
                      </a:r>
                    </a:p>
                  </a:txBody>
                  <a:tcPr/>
                </a:tc>
                <a:tc>
                  <a:txBody>
                    <a:bodyPr/>
                    <a:lstStyle/>
                    <a:p>
                      <a:pPr marL="0" algn="l" defTabSz="914400" rtl="0" eaLnBrk="1" latinLnBrk="0" hangingPunct="1"/>
                      <a:r>
                        <a:rPr lang="en-GB" sz="900" kern="1200" noProof="0" dirty="0">
                          <a:solidFill>
                            <a:schemeClr val="dk1"/>
                          </a:solidFill>
                          <a:latin typeface="+mn-lt"/>
                          <a:ea typeface="+mn-ea"/>
                          <a:cs typeface="+mn-cs"/>
                        </a:rPr>
                        <a:t>Andrew Isherwood</a:t>
                      </a:r>
                    </a:p>
                  </a:txBody>
                  <a:tcPr/>
                </a:tc>
                <a:extLst>
                  <a:ext uri="{0D108BD9-81ED-4DB2-BD59-A6C34878D82A}">
                    <a16:rowId xmlns:a16="http://schemas.microsoft.com/office/drawing/2014/main" val="10013"/>
                  </a:ext>
                </a:extLst>
              </a:tr>
              <a:tr h="25982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900" noProof="0" dirty="0">
                          <a:solidFill>
                            <a:schemeClr val="tx1"/>
                          </a:solidFill>
                        </a:rPr>
                        <a:t>Runner V Bike with Moorfoot</a:t>
                      </a:r>
                      <a:r>
                        <a:rPr lang="en-GB" sz="900" baseline="0" noProof="0" dirty="0">
                          <a:solidFill>
                            <a:schemeClr val="tx1"/>
                          </a:solidFill>
                        </a:rPr>
                        <a:t> Runners (or relay race)</a:t>
                      </a:r>
                      <a:endParaRPr lang="en-GB" sz="900" noProof="0" dirty="0">
                        <a:solidFill>
                          <a:schemeClr val="tx1"/>
                        </a:solidFill>
                      </a:endParaRPr>
                    </a:p>
                  </a:txBody>
                  <a:tcPr/>
                </a:tc>
                <a:tc>
                  <a:txBody>
                    <a:bodyPr/>
                    <a:lstStyle/>
                    <a:p>
                      <a:r>
                        <a:rPr lang="en-GB" sz="900" noProof="0" dirty="0">
                          <a:solidFill>
                            <a:schemeClr val="tx1"/>
                          </a:solidFill>
                        </a:rPr>
                        <a:t>5</a:t>
                      </a:r>
                      <a:r>
                        <a:rPr lang="en-GB" sz="900" baseline="30000" noProof="0" dirty="0">
                          <a:solidFill>
                            <a:schemeClr val="tx1"/>
                          </a:solidFill>
                        </a:rPr>
                        <a:t>th</a:t>
                      </a:r>
                      <a:r>
                        <a:rPr lang="en-GB" sz="900" baseline="0" noProof="0" dirty="0">
                          <a:solidFill>
                            <a:schemeClr val="tx1"/>
                          </a:solidFill>
                        </a:rPr>
                        <a:t> October TBC with Moorfoots</a:t>
                      </a:r>
                      <a:endParaRPr lang="en-GB" sz="900" noProof="0" dirty="0">
                        <a:solidFill>
                          <a:schemeClr val="tx1"/>
                        </a:solidFill>
                      </a:endParaRPr>
                    </a:p>
                  </a:txBody>
                  <a:tcPr/>
                </a:tc>
                <a:tc>
                  <a:txBody>
                    <a:bodyPr/>
                    <a:lstStyle/>
                    <a:p>
                      <a:r>
                        <a:rPr lang="en-GB" sz="900" noProof="0" dirty="0">
                          <a:solidFill>
                            <a:schemeClr val="tx1"/>
                          </a:solidFill>
                        </a:rPr>
                        <a:t>Kenny Davidson</a:t>
                      </a:r>
                    </a:p>
                  </a:txBody>
                  <a:tcPr/>
                </a:tc>
                <a:extLst>
                  <a:ext uri="{0D108BD9-81ED-4DB2-BD59-A6C34878D82A}">
                    <a16:rowId xmlns:a16="http://schemas.microsoft.com/office/drawing/2014/main" val="10014"/>
                  </a:ext>
                </a:extLst>
              </a:tr>
              <a:tr h="178421">
                <a:tc>
                  <a:txBody>
                    <a:bodyPr/>
                    <a:lstStyle/>
                    <a:p>
                      <a:r>
                        <a:rPr lang="en-GB" sz="900" noProof="0" dirty="0"/>
                        <a:t>Hill Climb</a:t>
                      </a:r>
                    </a:p>
                  </a:txBody>
                  <a:tcPr/>
                </a:tc>
                <a:tc>
                  <a:txBody>
                    <a:bodyPr/>
                    <a:lstStyle/>
                    <a:p>
                      <a:r>
                        <a:rPr lang="en-GB" sz="900" noProof="0" dirty="0"/>
                        <a:t>End of October date TBC</a:t>
                      </a:r>
                    </a:p>
                  </a:txBody>
                  <a:tcPr/>
                </a:tc>
                <a:tc>
                  <a:txBody>
                    <a:bodyPr/>
                    <a:lstStyle/>
                    <a:p>
                      <a:r>
                        <a:rPr lang="en-GB" sz="900" noProof="0" dirty="0"/>
                        <a:t>Kevin Chalmers</a:t>
                      </a:r>
                    </a:p>
                  </a:txBody>
                  <a:tcPr/>
                </a:tc>
                <a:extLst>
                  <a:ext uri="{0D108BD9-81ED-4DB2-BD59-A6C34878D82A}">
                    <a16:rowId xmlns:a16="http://schemas.microsoft.com/office/drawing/2014/main" val="10015"/>
                  </a:ext>
                </a:extLst>
              </a:tr>
              <a:tr h="247557">
                <a:tc>
                  <a:txBody>
                    <a:bodyPr/>
                    <a:lstStyle/>
                    <a:p>
                      <a:r>
                        <a:rPr lang="en-GB" sz="900" noProof="0" dirty="0"/>
                        <a:t>AGM </a:t>
                      </a:r>
                    </a:p>
                  </a:txBody>
                  <a:tcPr/>
                </a:tc>
                <a:tc>
                  <a:txBody>
                    <a:bodyPr/>
                    <a:lstStyle/>
                    <a:p>
                      <a:r>
                        <a:rPr lang="en-GB" sz="900" noProof="0" dirty="0"/>
                        <a:t>November</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900" noProof="0" dirty="0"/>
                        <a:t>Committee</a:t>
                      </a:r>
                    </a:p>
                  </a:txBody>
                  <a:tcPr/>
                </a:tc>
                <a:extLst>
                  <a:ext uri="{0D108BD9-81ED-4DB2-BD59-A6C34878D82A}">
                    <a16:rowId xmlns:a16="http://schemas.microsoft.com/office/drawing/2014/main" val="10016"/>
                  </a:ext>
                </a:extLst>
              </a:tr>
            </a:tbl>
          </a:graphicData>
        </a:graphic>
      </p:graphicFrame>
      <p:sp>
        <p:nvSpPr>
          <p:cNvPr id="2" name="Footer Placeholder 1">
            <a:extLst>
              <a:ext uri="{FF2B5EF4-FFF2-40B4-BE49-F238E27FC236}">
                <a16:creationId xmlns:a16="http://schemas.microsoft.com/office/drawing/2014/main" id="{E58C072E-334F-7E25-6952-0A27AB806DBE}"/>
              </a:ext>
            </a:extLst>
          </p:cNvPr>
          <p:cNvSpPr>
            <a:spLocks noGrp="1"/>
          </p:cNvSpPr>
          <p:nvPr>
            <p:ph type="ftr" sz="quarter" idx="11"/>
          </p:nvPr>
        </p:nvSpPr>
        <p:spPr/>
        <p:txBody>
          <a:bodyPr/>
          <a:lstStyle/>
          <a:p>
            <a:r>
              <a:rPr lang="en-GB" dirty="0"/>
              <a:t>25-06-2024 PCC Committee meeting notes</a:t>
            </a:r>
            <a:endParaRPr lang="en-US" dirty="0"/>
          </a:p>
        </p:txBody>
      </p:sp>
      <p:sp>
        <p:nvSpPr>
          <p:cNvPr id="3" name="Slide Number Placeholder 2">
            <a:extLst>
              <a:ext uri="{FF2B5EF4-FFF2-40B4-BE49-F238E27FC236}">
                <a16:creationId xmlns:a16="http://schemas.microsoft.com/office/drawing/2014/main" id="{608E01B1-C5CF-316E-E692-F008472BF28C}"/>
              </a:ext>
            </a:extLst>
          </p:cNvPr>
          <p:cNvSpPr>
            <a:spLocks noGrp="1"/>
          </p:cNvSpPr>
          <p:nvPr>
            <p:ph type="sldNum" sz="quarter" idx="12"/>
          </p:nvPr>
        </p:nvSpPr>
        <p:spPr/>
        <p:txBody>
          <a:bodyPr/>
          <a:lstStyle/>
          <a:p>
            <a:fld id="{58241D35-DF87-BF46-9EF8-F3BBBA942A9A}" type="slidenum">
              <a:rPr lang="en-US" smtClean="0"/>
              <a:t>3</a:t>
            </a:fld>
            <a:endParaRPr lang="en-US" dirty="0"/>
          </a:p>
        </p:txBody>
      </p:sp>
    </p:spTree>
    <p:extLst>
      <p:ext uri="{BB962C8B-B14F-4D97-AF65-F5344CB8AC3E}">
        <p14:creationId xmlns:p14="http://schemas.microsoft.com/office/powerpoint/2010/main" val="18408529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1277" y="169863"/>
            <a:ext cx="2540000" cy="952500"/>
          </a:xfrm>
          <a:prstGeom prst="rect">
            <a:avLst/>
          </a:prstGeom>
        </p:spPr>
      </p:pic>
      <p:graphicFrame>
        <p:nvGraphicFramePr>
          <p:cNvPr id="5" name="Table 4"/>
          <p:cNvGraphicFramePr>
            <a:graphicFrameLocks noGrp="1"/>
          </p:cNvGraphicFramePr>
          <p:nvPr>
            <p:extLst>
              <p:ext uri="{D42A27DB-BD31-4B8C-83A1-F6EECF244321}">
                <p14:modId xmlns:p14="http://schemas.microsoft.com/office/powerpoint/2010/main" val="670414618"/>
              </p:ext>
            </p:extLst>
          </p:nvPr>
        </p:nvGraphicFramePr>
        <p:xfrm>
          <a:off x="545284" y="1325358"/>
          <a:ext cx="11351643" cy="5111247"/>
        </p:xfrm>
        <a:graphic>
          <a:graphicData uri="http://schemas.openxmlformats.org/drawingml/2006/table">
            <a:tbl>
              <a:tblPr firstRow="1" bandRow="1">
                <a:tableStyleId>{5C22544A-7EE6-4342-B048-85BDC9FD1C3A}</a:tableStyleId>
              </a:tblPr>
              <a:tblGrid>
                <a:gridCol w="687898">
                  <a:extLst>
                    <a:ext uri="{9D8B030D-6E8A-4147-A177-3AD203B41FA5}">
                      <a16:colId xmlns:a16="http://schemas.microsoft.com/office/drawing/2014/main" val="3790771069"/>
                    </a:ext>
                  </a:extLst>
                </a:gridCol>
                <a:gridCol w="2168386">
                  <a:extLst>
                    <a:ext uri="{9D8B030D-6E8A-4147-A177-3AD203B41FA5}">
                      <a16:colId xmlns:a16="http://schemas.microsoft.com/office/drawing/2014/main" val="20000"/>
                    </a:ext>
                  </a:extLst>
                </a:gridCol>
                <a:gridCol w="5317130">
                  <a:extLst>
                    <a:ext uri="{9D8B030D-6E8A-4147-A177-3AD203B41FA5}">
                      <a16:colId xmlns:a16="http://schemas.microsoft.com/office/drawing/2014/main" val="20001"/>
                    </a:ext>
                  </a:extLst>
                </a:gridCol>
                <a:gridCol w="3178229">
                  <a:extLst>
                    <a:ext uri="{9D8B030D-6E8A-4147-A177-3AD203B41FA5}">
                      <a16:colId xmlns:a16="http://schemas.microsoft.com/office/drawing/2014/main" val="20002"/>
                    </a:ext>
                  </a:extLst>
                </a:gridCol>
              </a:tblGrid>
              <a:tr h="370840">
                <a:tc>
                  <a:txBody>
                    <a:bodyPr/>
                    <a:lstStyle/>
                    <a:p>
                      <a:r>
                        <a:rPr lang="en-US" dirty="0"/>
                        <a:t>Ref</a:t>
                      </a:r>
                    </a:p>
                  </a:txBody>
                  <a:tcPr/>
                </a:tc>
                <a:tc>
                  <a:txBody>
                    <a:bodyPr/>
                    <a:lstStyle/>
                    <a:p>
                      <a:r>
                        <a:rPr lang="en-US" dirty="0"/>
                        <a:t>General</a:t>
                      </a:r>
                      <a:r>
                        <a:rPr lang="en-US" baseline="0" dirty="0"/>
                        <a:t> </a:t>
                      </a:r>
                      <a:r>
                        <a:rPr lang="en-US" dirty="0"/>
                        <a:t> Actions</a:t>
                      </a:r>
                    </a:p>
                  </a:txBody>
                  <a:tcPr/>
                </a:tc>
                <a:tc>
                  <a:txBody>
                    <a:bodyPr/>
                    <a:lstStyle/>
                    <a:p>
                      <a:r>
                        <a:rPr lang="en-US" dirty="0"/>
                        <a:t>Comments</a:t>
                      </a:r>
                    </a:p>
                  </a:txBody>
                  <a:tcPr/>
                </a:tc>
                <a:tc>
                  <a:txBody>
                    <a:bodyPr/>
                    <a:lstStyle/>
                    <a:p>
                      <a:r>
                        <a:rPr lang="en-US" dirty="0"/>
                        <a:t>Actions</a:t>
                      </a:r>
                    </a:p>
                  </a:txBody>
                  <a:tcPr/>
                </a:tc>
                <a:extLst>
                  <a:ext uri="{0D108BD9-81ED-4DB2-BD59-A6C34878D82A}">
                    <a16:rowId xmlns:a16="http://schemas.microsoft.com/office/drawing/2014/main" val="10000"/>
                  </a:ext>
                </a:extLst>
              </a:tr>
              <a:tr h="296187">
                <a:tc>
                  <a:txBody>
                    <a:bodyPr/>
                    <a:lstStyle/>
                    <a:p>
                      <a:r>
                        <a:rPr lang="en-US" sz="1200" dirty="0">
                          <a:solidFill>
                            <a:schemeClr val="tx1"/>
                          </a:solidFill>
                        </a:rPr>
                        <a:t>1</a:t>
                      </a:r>
                    </a:p>
                  </a:txBody>
                  <a:tcPr/>
                </a:tc>
                <a:tc>
                  <a:txBody>
                    <a:bodyPr/>
                    <a:lstStyle/>
                    <a:p>
                      <a:r>
                        <a:rPr lang="en-US" sz="1200" dirty="0">
                          <a:solidFill>
                            <a:schemeClr val="tx1"/>
                          </a:solidFill>
                        </a:rPr>
                        <a:t>Open interest bearing account</a:t>
                      </a:r>
                    </a:p>
                  </a:txBody>
                  <a:tcPr/>
                </a:tc>
                <a:tc>
                  <a:txBody>
                    <a:bodyPr/>
                    <a:lstStyle/>
                    <a:p>
                      <a:pPr marL="0" lvl="0" indent="0">
                        <a:lnSpc>
                          <a:spcPct val="107000"/>
                        </a:lnSpc>
                        <a:spcAft>
                          <a:spcPts val="800"/>
                        </a:spcAft>
                        <a:buFont typeface="+mj-lt"/>
                        <a:buNone/>
                      </a:pPr>
                      <a:r>
                        <a:rPr lang="en-GB" sz="1200" dirty="0">
                          <a:solidFill>
                            <a:schemeClr val="tx1"/>
                          </a:solidFill>
                          <a:ea typeface="Times New Roman" panose="02020603050405020304" pitchFamily="18" charset="0"/>
                        </a:rPr>
                        <a:t>Investigate putting some of club’s cash into interest bearing account carry fwd</a:t>
                      </a:r>
                    </a:p>
                  </a:txBody>
                  <a:tcPr/>
                </a:tc>
                <a:tc>
                  <a:txBody>
                    <a:bodyPr/>
                    <a:lstStyle/>
                    <a:p>
                      <a:r>
                        <a:rPr lang="en-US" sz="1200" dirty="0">
                          <a:solidFill>
                            <a:schemeClr val="tx1"/>
                          </a:solidFill>
                        </a:rPr>
                        <a:t>Andrew</a:t>
                      </a:r>
                    </a:p>
                  </a:txBody>
                  <a:tcPr/>
                </a:tc>
                <a:extLst>
                  <a:ext uri="{0D108BD9-81ED-4DB2-BD59-A6C34878D82A}">
                    <a16:rowId xmlns:a16="http://schemas.microsoft.com/office/drawing/2014/main" val="10002"/>
                  </a:ext>
                </a:extLst>
              </a:tr>
              <a:tr h="495017">
                <a:tc>
                  <a:txBody>
                    <a:bodyPr/>
                    <a:lstStyle/>
                    <a:p>
                      <a:r>
                        <a:rPr lang="en-US" sz="1200" dirty="0">
                          <a:solidFill>
                            <a:schemeClr val="tx1"/>
                          </a:solidFill>
                        </a:rPr>
                        <a:t>2</a:t>
                      </a:r>
                    </a:p>
                  </a:txBody>
                  <a:tcPr/>
                </a:tc>
                <a:tc>
                  <a:txBody>
                    <a:bodyPr/>
                    <a:lstStyle/>
                    <a:p>
                      <a:r>
                        <a:rPr lang="en-US" sz="1200" dirty="0">
                          <a:solidFill>
                            <a:schemeClr val="tx1"/>
                          </a:solidFill>
                        </a:rPr>
                        <a:t>Instagram</a:t>
                      </a:r>
                      <a:r>
                        <a:rPr lang="en-US" sz="1200" baseline="0" dirty="0">
                          <a:solidFill>
                            <a:schemeClr val="tx1"/>
                          </a:solidFill>
                        </a:rPr>
                        <a:t> account</a:t>
                      </a:r>
                      <a:endParaRPr lang="en-US" sz="1200" dirty="0">
                        <a:solidFill>
                          <a:schemeClr val="tx1"/>
                        </a:solidFill>
                      </a:endParaRPr>
                    </a:p>
                  </a:txBody>
                  <a:tcPr/>
                </a:tc>
                <a:tc>
                  <a:txBody>
                    <a:bodyPr/>
                    <a:lstStyle/>
                    <a:p>
                      <a:r>
                        <a:rPr lang="en-US" sz="1200" baseline="0" dirty="0">
                          <a:solidFill>
                            <a:schemeClr val="tx1"/>
                          </a:solidFill>
                        </a:rPr>
                        <a:t>New Instagram account to be set up.  Needs to be coupled to existing members only FaceBook page carry fwd. Given Social media challenges question on this.</a:t>
                      </a:r>
                    </a:p>
                  </a:txBody>
                  <a:tcPr/>
                </a:tc>
                <a:tc>
                  <a:txBody>
                    <a:bodyPr/>
                    <a:lstStyle/>
                    <a:p>
                      <a:r>
                        <a:rPr lang="en-US" sz="1200" dirty="0">
                          <a:solidFill>
                            <a:schemeClr val="tx1"/>
                          </a:solidFill>
                        </a:rPr>
                        <a:t>Claire , Caroline.</a:t>
                      </a:r>
                    </a:p>
                  </a:txBody>
                  <a:tcPr/>
                </a:tc>
                <a:extLst>
                  <a:ext uri="{0D108BD9-81ED-4DB2-BD59-A6C34878D82A}">
                    <a16:rowId xmlns:a16="http://schemas.microsoft.com/office/drawing/2014/main" val="10006"/>
                  </a:ext>
                </a:extLst>
              </a:tr>
              <a:tr h="370840">
                <a:tc>
                  <a:txBody>
                    <a:bodyPr/>
                    <a:lstStyle/>
                    <a:p>
                      <a:r>
                        <a:rPr lang="en-US" sz="1200" dirty="0">
                          <a:solidFill>
                            <a:schemeClr val="tx1"/>
                          </a:solidFill>
                        </a:rPr>
                        <a:t>3</a:t>
                      </a:r>
                    </a:p>
                  </a:txBody>
                  <a:tcPr/>
                </a:tc>
                <a:tc>
                  <a:txBody>
                    <a:bodyPr/>
                    <a:lstStyle/>
                    <a:p>
                      <a:r>
                        <a:rPr lang="en-US" sz="1200" dirty="0">
                          <a:solidFill>
                            <a:schemeClr val="tx1"/>
                          </a:solidFill>
                        </a:rPr>
                        <a:t>Contents of club’s container to be </a:t>
                      </a:r>
                      <a:r>
                        <a:rPr lang="en-GB" sz="1200" noProof="0" dirty="0">
                          <a:solidFill>
                            <a:schemeClr val="tx1"/>
                          </a:solidFill>
                        </a:rPr>
                        <a:t>rationalised</a:t>
                      </a:r>
                    </a:p>
                  </a:txBody>
                  <a:tcPr/>
                </a:tc>
                <a:tc>
                  <a:txBody>
                    <a:bodyPr/>
                    <a:lstStyle/>
                    <a:p>
                      <a:pPr marL="0" lvl="0" indent="0">
                        <a:lnSpc>
                          <a:spcPct val="107000"/>
                        </a:lnSpc>
                        <a:spcAft>
                          <a:spcPts val="800"/>
                        </a:spcAft>
                        <a:buFont typeface="+mj-lt"/>
                        <a:buNone/>
                      </a:pPr>
                      <a:r>
                        <a:rPr lang="en-GB" sz="1200" dirty="0">
                          <a:solidFill>
                            <a:schemeClr val="tx1"/>
                          </a:solidFill>
                          <a:ea typeface="Times New Roman" panose="02020603050405020304" pitchFamily="18" charset="0"/>
                        </a:rPr>
                        <a:t>Container Inventory list circulated. Andrew and Garth</a:t>
                      </a:r>
                      <a:r>
                        <a:rPr lang="en-GB" sz="1200" baseline="0" dirty="0">
                          <a:solidFill>
                            <a:schemeClr val="tx1"/>
                          </a:solidFill>
                          <a:ea typeface="Times New Roman" panose="02020603050405020304" pitchFamily="18" charset="0"/>
                        </a:rPr>
                        <a:t> will review contents in warmer/drier weather with a view to reducing stuff.</a:t>
                      </a:r>
                      <a:endParaRPr lang="en-GB" sz="1200" dirty="0">
                        <a:solidFill>
                          <a:schemeClr val="tx1"/>
                        </a:solidFill>
                        <a:ea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ea typeface="Times New Roman" panose="02020603050405020304" pitchFamily="18" charset="0"/>
                        </a:rPr>
                        <a:t>John, Andrew , Garth</a:t>
                      </a:r>
                    </a:p>
                    <a:p>
                      <a:endParaRPr lang="en-US" sz="1200" dirty="0">
                        <a:solidFill>
                          <a:schemeClr val="tx1"/>
                        </a:solidFill>
                      </a:endParaRPr>
                    </a:p>
                  </a:txBody>
                  <a:tcPr/>
                </a:tc>
                <a:extLst>
                  <a:ext uri="{0D108BD9-81ED-4DB2-BD59-A6C34878D82A}">
                    <a16:rowId xmlns:a16="http://schemas.microsoft.com/office/drawing/2014/main" val="3557005898"/>
                  </a:ext>
                </a:extLst>
              </a:tr>
              <a:tr h="370840">
                <a:tc>
                  <a:txBody>
                    <a:bodyPr/>
                    <a:lstStyle/>
                    <a:p>
                      <a:r>
                        <a:rPr lang="en-US" sz="1200" dirty="0">
                          <a:solidFill>
                            <a:schemeClr val="tx1"/>
                          </a:solidFill>
                        </a:rPr>
                        <a:t>7</a:t>
                      </a:r>
                    </a:p>
                  </a:txBody>
                  <a:tcPr/>
                </a:tc>
                <a:tc>
                  <a:txBody>
                    <a:bodyPr/>
                    <a:lstStyle/>
                    <a:p>
                      <a:r>
                        <a:rPr lang="en-US" sz="1200" dirty="0">
                          <a:solidFill>
                            <a:schemeClr val="tx1"/>
                          </a:solidFill>
                        </a:rPr>
                        <a:t>Disclaimer for “PCC rides”</a:t>
                      </a:r>
                    </a:p>
                  </a:txBody>
                  <a:tcPr/>
                </a:tc>
                <a:tc>
                  <a:txBody>
                    <a:bodyPr/>
                    <a:lstStyle/>
                    <a:p>
                      <a:pPr marL="0" lvl="0" indent="0">
                        <a:lnSpc>
                          <a:spcPct val="107000"/>
                        </a:lnSpc>
                        <a:spcAft>
                          <a:spcPts val="800"/>
                        </a:spcAft>
                        <a:buFont typeface="+mj-lt"/>
                        <a:buNone/>
                      </a:pPr>
                      <a:r>
                        <a:rPr lang="en-GB" sz="1200" dirty="0">
                          <a:solidFill>
                            <a:schemeClr val="tx1"/>
                          </a:solidFill>
                          <a:ea typeface="Times New Roman" panose="02020603050405020304" pitchFamily="18" charset="0"/>
                        </a:rPr>
                        <a:t>Investigate how to minimise responsibility of club for activities specifically gravel events. Garth</a:t>
                      </a:r>
                      <a:r>
                        <a:rPr lang="en-GB" sz="1200" baseline="0" dirty="0">
                          <a:solidFill>
                            <a:schemeClr val="tx1"/>
                          </a:solidFill>
                          <a:ea typeface="Times New Roman" panose="02020603050405020304" pitchFamily="18" charset="0"/>
                        </a:rPr>
                        <a:t> spoken with one of Rods solicitors, confirmed no issue.</a:t>
                      </a:r>
                      <a:endParaRPr lang="en-GB" sz="1200" dirty="0">
                        <a:solidFill>
                          <a:schemeClr val="tx1"/>
                        </a:solidFill>
                        <a:ea typeface="Times New Roman" panose="02020603050405020304" pitchFamily="18" charset="0"/>
                      </a:endParaRPr>
                    </a:p>
                  </a:txBody>
                  <a:tcPr/>
                </a:tc>
                <a:tc>
                  <a:txBody>
                    <a:bodyPr/>
                    <a:lstStyle/>
                    <a:p>
                      <a:r>
                        <a:rPr lang="en-US" sz="1200" dirty="0">
                          <a:solidFill>
                            <a:schemeClr val="tx1"/>
                          </a:solidFill>
                        </a:rPr>
                        <a:t>Garth to circulate information to John for storage</a:t>
                      </a:r>
                      <a:r>
                        <a:rPr lang="en-US" sz="1200" baseline="0" dirty="0">
                          <a:solidFill>
                            <a:schemeClr val="tx1"/>
                          </a:solidFill>
                        </a:rPr>
                        <a:t> and then action can close.  Complete.</a:t>
                      </a:r>
                      <a:endParaRPr lang="en-US" sz="1200" dirty="0">
                        <a:solidFill>
                          <a:schemeClr val="tx1"/>
                        </a:solidFill>
                      </a:endParaRPr>
                    </a:p>
                  </a:txBody>
                  <a:tcPr/>
                </a:tc>
                <a:extLst>
                  <a:ext uri="{0D108BD9-81ED-4DB2-BD59-A6C34878D82A}">
                    <a16:rowId xmlns:a16="http://schemas.microsoft.com/office/drawing/2014/main" val="3391321874"/>
                  </a:ext>
                </a:extLst>
              </a:tr>
              <a:tr h="370840">
                <a:tc>
                  <a:txBody>
                    <a:bodyPr/>
                    <a:lstStyle/>
                    <a:p>
                      <a:r>
                        <a:rPr lang="en-US" sz="1200" dirty="0">
                          <a:solidFill>
                            <a:schemeClr val="tx1"/>
                          </a:solidFill>
                        </a:rPr>
                        <a:t>9</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ea typeface="Times New Roman" panose="02020603050405020304" pitchFamily="18" charset="0"/>
                        </a:rPr>
                        <a:t>Help at Peebles Show</a:t>
                      </a:r>
                      <a:endParaRPr lang="en-US" sz="1200" dirty="0">
                        <a:solidFill>
                          <a:schemeClr val="tx1"/>
                        </a:solidFill>
                      </a:endParaRPr>
                    </a:p>
                  </a:txBody>
                  <a:tcPr/>
                </a:tc>
                <a:tc>
                  <a:txBody>
                    <a:bodyPr/>
                    <a:lstStyle/>
                    <a:p>
                      <a:pPr marL="0" marR="0" lvl="0" indent="0" algn="l" defTabSz="914400" rtl="0" eaLnBrk="1" fontAlgn="auto" latinLnBrk="0" hangingPunct="1">
                        <a:lnSpc>
                          <a:spcPct val="107000"/>
                        </a:lnSpc>
                        <a:spcBef>
                          <a:spcPts val="0"/>
                        </a:spcBef>
                        <a:spcAft>
                          <a:spcPts val="800"/>
                        </a:spcAft>
                        <a:buClrTx/>
                        <a:buSzTx/>
                        <a:buFont typeface="+mj-lt"/>
                        <a:buNone/>
                        <a:tabLst/>
                        <a:defRPr/>
                      </a:pPr>
                      <a:r>
                        <a:rPr lang="en-GB" sz="1200" dirty="0">
                          <a:solidFill>
                            <a:schemeClr val="tx1"/>
                          </a:solidFill>
                          <a:ea typeface="Times New Roman" panose="02020603050405020304" pitchFamily="18" charset="0"/>
                        </a:rPr>
                        <a:t>Go Tweed Valley requested help at Peebles Show. Discussed by</a:t>
                      </a:r>
                      <a:r>
                        <a:rPr lang="en-GB" sz="1200" baseline="0" dirty="0">
                          <a:solidFill>
                            <a:schemeClr val="tx1"/>
                          </a:solidFill>
                          <a:ea typeface="Times New Roman" panose="02020603050405020304" pitchFamily="18" charset="0"/>
                        </a:rPr>
                        <a:t> group, decided not to support for reasons of complexity, risk, difficult to get volunteers.</a:t>
                      </a:r>
                      <a:br>
                        <a:rPr lang="en-GB" sz="1200" baseline="0" dirty="0">
                          <a:solidFill>
                            <a:schemeClr val="tx1"/>
                          </a:solidFill>
                          <a:ea typeface="Times New Roman" panose="02020603050405020304" pitchFamily="18" charset="0"/>
                        </a:rPr>
                      </a:br>
                      <a:r>
                        <a:rPr lang="en-GB" sz="1200" baseline="0" dirty="0">
                          <a:solidFill>
                            <a:schemeClr val="tx1"/>
                          </a:solidFill>
                          <a:ea typeface="Times New Roman" panose="02020603050405020304" pitchFamily="18" charset="0"/>
                        </a:rPr>
                        <a:t>No entry payment system, insurance issues with BC, Safe guarding for minors, risk assessment negative.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ea typeface="Times New Roman" panose="02020603050405020304" pitchFamily="18" charset="0"/>
                        </a:rPr>
                        <a:t>Garth to contact</a:t>
                      </a:r>
                      <a:r>
                        <a:rPr lang="en-GB" sz="1200" baseline="0" dirty="0">
                          <a:solidFill>
                            <a:schemeClr val="tx1"/>
                          </a:solidFill>
                          <a:ea typeface="Times New Roman" panose="02020603050405020304" pitchFamily="18" charset="0"/>
                        </a:rPr>
                        <a:t> Jim Currie and explain. Done. Closed</a:t>
                      </a:r>
                      <a:endParaRPr lang="en-US" sz="1200" dirty="0">
                        <a:solidFill>
                          <a:schemeClr val="tx1"/>
                        </a:solidFill>
                      </a:endParaRPr>
                    </a:p>
                  </a:txBody>
                  <a:tcPr/>
                </a:tc>
                <a:extLst>
                  <a:ext uri="{0D108BD9-81ED-4DB2-BD59-A6C34878D82A}">
                    <a16:rowId xmlns:a16="http://schemas.microsoft.com/office/drawing/2014/main" val="1191327294"/>
                  </a:ext>
                </a:extLst>
              </a:tr>
              <a:tr h="395293">
                <a:tc>
                  <a:txBody>
                    <a:bodyPr/>
                    <a:lstStyle/>
                    <a:p>
                      <a:r>
                        <a:rPr lang="en-US" sz="1200" dirty="0">
                          <a:solidFill>
                            <a:schemeClr val="tx1"/>
                          </a:solidFill>
                        </a:rPr>
                        <a:t>10</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The importance of volunteers to the running of PCC</a:t>
                      </a:r>
                    </a:p>
                  </a:txBody>
                  <a:tcPr/>
                </a:tc>
                <a:tc>
                  <a:txBody>
                    <a:bodyPr/>
                    <a:lstStyle/>
                    <a:p>
                      <a:pPr marL="0" marR="0" lvl="0" indent="0" algn="l" defTabSz="914400" rtl="0" eaLnBrk="1" fontAlgn="auto" latinLnBrk="0" hangingPunct="1">
                        <a:lnSpc>
                          <a:spcPct val="107000"/>
                        </a:lnSpc>
                        <a:spcBef>
                          <a:spcPts val="0"/>
                        </a:spcBef>
                        <a:spcAft>
                          <a:spcPts val="800"/>
                        </a:spcAft>
                        <a:buClrTx/>
                        <a:buSzTx/>
                        <a:buFont typeface="+mj-lt"/>
                        <a:buNone/>
                        <a:tabLst/>
                        <a:defRPr/>
                      </a:pPr>
                      <a:r>
                        <a:rPr lang="en-GB" sz="1200" dirty="0">
                          <a:solidFill>
                            <a:schemeClr val="tx1"/>
                          </a:solidFill>
                          <a:ea typeface="Times New Roman" panose="02020603050405020304" pitchFamily="18" charset="0"/>
                        </a:rPr>
                        <a:t>Members need alerting to the dire need for new volunteers to help run the club, stand</a:t>
                      </a:r>
                      <a:r>
                        <a:rPr lang="en-GB" sz="1200" baseline="0" dirty="0">
                          <a:solidFill>
                            <a:schemeClr val="tx1"/>
                          </a:solidFill>
                          <a:ea typeface="Times New Roman" panose="02020603050405020304" pitchFamily="18" charset="0"/>
                        </a:rPr>
                        <a:t> for election </a:t>
                      </a:r>
                      <a:r>
                        <a:rPr lang="en-GB" sz="1200" dirty="0">
                          <a:solidFill>
                            <a:schemeClr val="tx1"/>
                          </a:solidFill>
                          <a:ea typeface="Times New Roman" panose="02020603050405020304" pitchFamily="18" charset="0"/>
                        </a:rPr>
                        <a:t>open letter</a:t>
                      </a:r>
                      <a:r>
                        <a:rPr lang="en-GB" sz="1200" baseline="0" dirty="0">
                          <a:solidFill>
                            <a:schemeClr val="tx1"/>
                          </a:solidFill>
                          <a:ea typeface="Times New Roman" panose="02020603050405020304" pitchFamily="18" charset="0"/>
                        </a:rPr>
                        <a:t> to members Garth to propose draft. To include job descriptions.</a:t>
                      </a:r>
                      <a:endParaRPr lang="en-GB" sz="1200" dirty="0">
                        <a:solidFill>
                          <a:schemeClr val="tx1"/>
                        </a:solidFill>
                        <a:ea typeface="Times New Roman" panose="02020603050405020304" pitchFamily="18"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solidFill>
                            <a:schemeClr val="tx1"/>
                          </a:solidFill>
                          <a:ea typeface="Times New Roman" panose="02020603050405020304" pitchFamily="18" charset="0"/>
                        </a:rPr>
                        <a:t>Garth to circulate draft.</a:t>
                      </a:r>
                      <a:r>
                        <a:rPr lang="en-GB" sz="1200" baseline="0" dirty="0">
                          <a:solidFill>
                            <a:schemeClr val="tx1"/>
                          </a:solidFill>
                          <a:ea typeface="Times New Roman" panose="02020603050405020304" pitchFamily="18" charset="0"/>
                        </a:rPr>
                        <a:t> Complete sent to Claire to issue on FB.</a:t>
                      </a:r>
                      <a:endParaRPr lang="en-US" sz="12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tx1"/>
                        </a:solidFill>
                      </a:endParaRPr>
                    </a:p>
                  </a:txBody>
                  <a:tcPr/>
                </a:tc>
                <a:extLst>
                  <a:ext uri="{0D108BD9-81ED-4DB2-BD59-A6C34878D82A}">
                    <a16:rowId xmlns:a16="http://schemas.microsoft.com/office/drawing/2014/main" val="1154421700"/>
                  </a:ext>
                </a:extLst>
              </a:tr>
              <a:tr h="395293">
                <a:tc>
                  <a:txBody>
                    <a:bodyPr/>
                    <a:lstStyle/>
                    <a:p>
                      <a:r>
                        <a:rPr lang="en-US" sz="1200" dirty="0"/>
                        <a:t>13</a:t>
                      </a:r>
                    </a:p>
                  </a:txBody>
                  <a:tcPr/>
                </a:tc>
                <a:tc>
                  <a:txBody>
                    <a:bodyPr/>
                    <a:lstStyle/>
                    <a:p>
                      <a:r>
                        <a:rPr lang="en-US" sz="1200" dirty="0">
                          <a:solidFill>
                            <a:schemeClr val="tx1"/>
                          </a:solidFill>
                        </a:rPr>
                        <a:t>Club clothing</a:t>
                      </a:r>
                    </a:p>
                  </a:txBody>
                  <a:tcPr/>
                </a:tc>
                <a:tc>
                  <a:txBody>
                    <a:bodyPr/>
                    <a:lstStyle/>
                    <a:p>
                      <a:r>
                        <a:rPr lang="en-US" sz="1200" dirty="0">
                          <a:solidFill>
                            <a:schemeClr val="tx1"/>
                          </a:solidFill>
                        </a:rPr>
                        <a:t>Need to manage both suppliers.</a:t>
                      </a:r>
                      <a:r>
                        <a:rPr lang="en-GB" sz="1200" dirty="0">
                          <a:solidFill>
                            <a:schemeClr val="tx1"/>
                          </a:solidFill>
                          <a:ea typeface="Times New Roman" panose="02020603050405020304" pitchFamily="18" charset="0"/>
                        </a:rPr>
                        <a:t> Need to make sure that we have consistent design between suppliers</a:t>
                      </a:r>
                      <a:r>
                        <a:rPr lang="en-GB" sz="1200" baseline="0" dirty="0">
                          <a:solidFill>
                            <a:schemeClr val="tx1"/>
                          </a:solidFill>
                          <a:ea typeface="Times New Roman" panose="02020603050405020304" pitchFamily="18" charset="0"/>
                        </a:rPr>
                        <a:t>, changes to be discussed at committee.</a:t>
                      </a:r>
                    </a:p>
                    <a:p>
                      <a:r>
                        <a:rPr lang="en-GB" sz="1200" baseline="0" dirty="0">
                          <a:solidFill>
                            <a:schemeClr val="tx1"/>
                          </a:solidFill>
                          <a:ea typeface="Times New Roman" panose="02020603050405020304" pitchFamily="18" charset="0"/>
                        </a:rPr>
                        <a:t>Kevin to discuss at SaddleDrunk if they could do order windows. </a:t>
                      </a:r>
                      <a:endParaRPr lang="en-US" sz="1200" dirty="0">
                        <a:solidFill>
                          <a:schemeClr val="tx1"/>
                        </a:solidFill>
                      </a:endParaRPr>
                    </a:p>
                  </a:txBody>
                  <a:tcPr/>
                </a:tc>
                <a:tc>
                  <a:txBody>
                    <a:bodyPr/>
                    <a:lstStyle/>
                    <a:p>
                      <a:r>
                        <a:rPr lang="en-US" sz="1200" dirty="0">
                          <a:solidFill>
                            <a:schemeClr val="tx1"/>
                          </a:solidFill>
                        </a:rPr>
                        <a:t>Kevin and all at committee</a:t>
                      </a:r>
                    </a:p>
                  </a:txBody>
                  <a:tcPr/>
                </a:tc>
                <a:extLst>
                  <a:ext uri="{0D108BD9-81ED-4DB2-BD59-A6C34878D82A}">
                    <a16:rowId xmlns:a16="http://schemas.microsoft.com/office/drawing/2014/main" val="3875799730"/>
                  </a:ext>
                </a:extLst>
              </a:tr>
              <a:tr h="395293">
                <a:tc>
                  <a:txBody>
                    <a:bodyPr/>
                    <a:lstStyle/>
                    <a:p>
                      <a:r>
                        <a:rPr lang="en-US" sz="1200" dirty="0"/>
                        <a:t>15</a:t>
                      </a:r>
                    </a:p>
                  </a:txBody>
                  <a:tcPr/>
                </a:tc>
                <a:tc>
                  <a:txBody>
                    <a:bodyPr/>
                    <a:lstStyle/>
                    <a:p>
                      <a:r>
                        <a:rPr lang="en-US" sz="1200" dirty="0">
                          <a:solidFill>
                            <a:schemeClr val="tx1"/>
                          </a:solidFill>
                        </a:rPr>
                        <a:t>TT entry mechanism</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WhatsApp group to be set up</a:t>
                      </a:r>
                    </a:p>
                  </a:txBody>
                  <a:tcPr/>
                </a:tc>
                <a:tc>
                  <a:txBody>
                    <a:bodyPr/>
                    <a:lstStyle/>
                    <a:p>
                      <a:r>
                        <a:rPr lang="en-US" sz="1200" dirty="0">
                          <a:solidFill>
                            <a:schemeClr val="tx1"/>
                          </a:solidFill>
                        </a:rPr>
                        <a:t>Kevin</a:t>
                      </a:r>
                    </a:p>
                  </a:txBody>
                  <a:tcPr/>
                </a:tc>
                <a:extLst>
                  <a:ext uri="{0D108BD9-81ED-4DB2-BD59-A6C34878D82A}">
                    <a16:rowId xmlns:a16="http://schemas.microsoft.com/office/drawing/2014/main" val="2370518457"/>
                  </a:ext>
                </a:extLst>
              </a:tr>
              <a:tr h="395293">
                <a:tc>
                  <a:txBody>
                    <a:bodyPr/>
                    <a:lstStyle/>
                    <a:p>
                      <a:r>
                        <a:rPr lang="en-US" sz="1200" dirty="0"/>
                        <a:t>16</a:t>
                      </a:r>
                    </a:p>
                  </a:txBody>
                  <a:tcPr/>
                </a:tc>
                <a:tc>
                  <a:txBody>
                    <a:bodyPr/>
                    <a:lstStyle/>
                    <a:p>
                      <a:r>
                        <a:rPr lang="en-US" sz="1200" dirty="0">
                          <a:solidFill>
                            <a:schemeClr val="tx1"/>
                          </a:solidFill>
                        </a:rPr>
                        <a:t>Membership</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latin typeface="+mn-lt"/>
                          <a:ea typeface="+mn-ea"/>
                          <a:cs typeface="+mn-cs"/>
                        </a:rPr>
                        <a:t>Currently around 200</a:t>
                      </a:r>
                    </a:p>
                  </a:txBody>
                  <a:tcPr/>
                </a:tc>
                <a:tc>
                  <a:txBody>
                    <a:bodyPr/>
                    <a:lstStyle/>
                    <a:p>
                      <a:r>
                        <a:rPr lang="en-US" sz="1200" dirty="0">
                          <a:solidFill>
                            <a:schemeClr val="tx1"/>
                          </a:solidFill>
                        </a:rPr>
                        <a:t>John</a:t>
                      </a:r>
                    </a:p>
                  </a:txBody>
                  <a:tcPr/>
                </a:tc>
                <a:extLst>
                  <a:ext uri="{0D108BD9-81ED-4DB2-BD59-A6C34878D82A}">
                    <a16:rowId xmlns:a16="http://schemas.microsoft.com/office/drawing/2014/main" val="2690235953"/>
                  </a:ext>
                </a:extLst>
              </a:tr>
            </a:tbl>
          </a:graphicData>
        </a:graphic>
      </p:graphicFrame>
      <p:sp>
        <p:nvSpPr>
          <p:cNvPr id="3" name="Footer Placeholder 2">
            <a:extLst>
              <a:ext uri="{FF2B5EF4-FFF2-40B4-BE49-F238E27FC236}">
                <a16:creationId xmlns:a16="http://schemas.microsoft.com/office/drawing/2014/main" id="{286B61FA-2C48-6437-BC8A-2482DDC3F837}"/>
              </a:ext>
            </a:extLst>
          </p:cNvPr>
          <p:cNvSpPr>
            <a:spLocks noGrp="1"/>
          </p:cNvSpPr>
          <p:nvPr>
            <p:ph type="ftr" sz="quarter" idx="11"/>
          </p:nvPr>
        </p:nvSpPr>
        <p:spPr/>
        <p:txBody>
          <a:bodyPr/>
          <a:lstStyle/>
          <a:p>
            <a:r>
              <a:rPr lang="en-GB" dirty="0"/>
              <a:t>25-06-2024 PCC Committee meeting notes</a:t>
            </a:r>
            <a:endParaRPr lang="en-US" dirty="0"/>
          </a:p>
        </p:txBody>
      </p:sp>
      <p:sp>
        <p:nvSpPr>
          <p:cNvPr id="6" name="Slide Number Placeholder 5">
            <a:extLst>
              <a:ext uri="{FF2B5EF4-FFF2-40B4-BE49-F238E27FC236}">
                <a16:creationId xmlns:a16="http://schemas.microsoft.com/office/drawing/2014/main" id="{955B95FD-1FB1-C42D-F050-A231DD4D58F5}"/>
              </a:ext>
            </a:extLst>
          </p:cNvPr>
          <p:cNvSpPr>
            <a:spLocks noGrp="1"/>
          </p:cNvSpPr>
          <p:nvPr>
            <p:ph type="sldNum" sz="quarter" idx="12"/>
          </p:nvPr>
        </p:nvSpPr>
        <p:spPr/>
        <p:txBody>
          <a:bodyPr/>
          <a:lstStyle/>
          <a:p>
            <a:fld id="{58241D35-DF87-BF46-9EF8-F3BBBA942A9A}" type="slidenum">
              <a:rPr lang="en-US" smtClean="0"/>
              <a:t>4</a:t>
            </a:fld>
            <a:endParaRPr lang="en-US" dirty="0"/>
          </a:p>
        </p:txBody>
      </p:sp>
    </p:spTree>
    <p:extLst>
      <p:ext uri="{BB962C8B-B14F-4D97-AF65-F5344CB8AC3E}">
        <p14:creationId xmlns:p14="http://schemas.microsoft.com/office/powerpoint/2010/main" val="7776597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1277" y="169863"/>
            <a:ext cx="2540000" cy="952500"/>
          </a:xfrm>
          <a:prstGeom prst="rect">
            <a:avLst/>
          </a:prstGeom>
        </p:spPr>
      </p:pic>
      <p:graphicFrame>
        <p:nvGraphicFramePr>
          <p:cNvPr id="5" name="Table 4"/>
          <p:cNvGraphicFramePr>
            <a:graphicFrameLocks noGrp="1"/>
          </p:cNvGraphicFramePr>
          <p:nvPr>
            <p:extLst>
              <p:ext uri="{D42A27DB-BD31-4B8C-83A1-F6EECF244321}">
                <p14:modId xmlns:p14="http://schemas.microsoft.com/office/powerpoint/2010/main" val="1862172847"/>
              </p:ext>
            </p:extLst>
          </p:nvPr>
        </p:nvGraphicFramePr>
        <p:xfrm>
          <a:off x="539826" y="1198860"/>
          <a:ext cx="11368118" cy="4303180"/>
        </p:xfrm>
        <a:graphic>
          <a:graphicData uri="http://schemas.openxmlformats.org/drawingml/2006/table">
            <a:tbl>
              <a:tblPr firstRow="1" bandRow="1">
                <a:tableStyleId>{5C22544A-7EE6-4342-B048-85BDC9FD1C3A}</a:tableStyleId>
              </a:tblPr>
              <a:tblGrid>
                <a:gridCol w="542354">
                  <a:extLst>
                    <a:ext uri="{9D8B030D-6E8A-4147-A177-3AD203B41FA5}">
                      <a16:colId xmlns:a16="http://schemas.microsoft.com/office/drawing/2014/main" val="1594945921"/>
                    </a:ext>
                  </a:extLst>
                </a:gridCol>
                <a:gridCol w="2827090">
                  <a:extLst>
                    <a:ext uri="{9D8B030D-6E8A-4147-A177-3AD203B41FA5}">
                      <a16:colId xmlns:a16="http://schemas.microsoft.com/office/drawing/2014/main" val="20000"/>
                    </a:ext>
                  </a:extLst>
                </a:gridCol>
                <a:gridCol w="4960410">
                  <a:extLst>
                    <a:ext uri="{9D8B030D-6E8A-4147-A177-3AD203B41FA5}">
                      <a16:colId xmlns:a16="http://schemas.microsoft.com/office/drawing/2014/main" val="20001"/>
                    </a:ext>
                  </a:extLst>
                </a:gridCol>
                <a:gridCol w="3038264">
                  <a:extLst>
                    <a:ext uri="{9D8B030D-6E8A-4147-A177-3AD203B41FA5}">
                      <a16:colId xmlns:a16="http://schemas.microsoft.com/office/drawing/2014/main" val="20002"/>
                    </a:ext>
                  </a:extLst>
                </a:gridCol>
              </a:tblGrid>
              <a:tr h="352920">
                <a:tc>
                  <a:txBody>
                    <a:bodyPr/>
                    <a:lstStyle/>
                    <a:p>
                      <a:r>
                        <a:rPr lang="en-US" dirty="0"/>
                        <a:t>Ref</a:t>
                      </a:r>
                    </a:p>
                  </a:txBody>
                  <a:tcPr/>
                </a:tc>
                <a:tc>
                  <a:txBody>
                    <a:bodyPr/>
                    <a:lstStyle/>
                    <a:p>
                      <a:r>
                        <a:rPr lang="en-US" dirty="0"/>
                        <a:t>General</a:t>
                      </a:r>
                      <a:r>
                        <a:rPr lang="en-US" baseline="0" dirty="0"/>
                        <a:t> </a:t>
                      </a:r>
                      <a:r>
                        <a:rPr lang="en-US" dirty="0"/>
                        <a:t> Actions</a:t>
                      </a:r>
                    </a:p>
                  </a:txBody>
                  <a:tcPr/>
                </a:tc>
                <a:tc>
                  <a:txBody>
                    <a:bodyPr/>
                    <a:lstStyle/>
                    <a:p>
                      <a:r>
                        <a:rPr lang="en-US" dirty="0"/>
                        <a:t>Comments</a:t>
                      </a:r>
                    </a:p>
                  </a:txBody>
                  <a:tcPr/>
                </a:tc>
                <a:tc>
                  <a:txBody>
                    <a:bodyPr/>
                    <a:lstStyle/>
                    <a:p>
                      <a:r>
                        <a:rPr lang="en-US" dirty="0"/>
                        <a:t>Actions</a:t>
                      </a:r>
                    </a:p>
                  </a:txBody>
                  <a:tcPr/>
                </a:tc>
                <a:extLst>
                  <a:ext uri="{0D108BD9-81ED-4DB2-BD59-A6C34878D82A}">
                    <a16:rowId xmlns:a16="http://schemas.microsoft.com/office/drawing/2014/main" val="10000"/>
                  </a:ext>
                </a:extLst>
              </a:tr>
              <a:tr h="311996">
                <a:tc>
                  <a:txBody>
                    <a:bodyPr/>
                    <a:lstStyle/>
                    <a:p>
                      <a:r>
                        <a:rPr lang="en-US" sz="1200" dirty="0"/>
                        <a:t>17</a:t>
                      </a:r>
                    </a:p>
                  </a:txBody>
                  <a:tcPr/>
                </a:tc>
                <a:tc>
                  <a:txBody>
                    <a:bodyPr/>
                    <a:lstStyle/>
                    <a:p>
                      <a:r>
                        <a:rPr lang="en-US" sz="1200" dirty="0">
                          <a:solidFill>
                            <a:schemeClr val="tx1"/>
                          </a:solidFill>
                        </a:rPr>
                        <a:t>On line club sign on to be updated</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to include “disclaimer” re photographs with opt out</a:t>
                      </a:r>
                    </a:p>
                  </a:txBody>
                  <a:tcPr/>
                </a:tc>
                <a:tc>
                  <a:txBody>
                    <a:bodyPr/>
                    <a:lstStyle/>
                    <a:p>
                      <a:r>
                        <a:rPr lang="en-US" sz="1200" dirty="0">
                          <a:solidFill>
                            <a:schemeClr val="tx1"/>
                          </a:solidFill>
                        </a:rPr>
                        <a:t>John</a:t>
                      </a:r>
                    </a:p>
                  </a:txBody>
                  <a:tcPr/>
                </a:tc>
                <a:extLst>
                  <a:ext uri="{0D108BD9-81ED-4DB2-BD59-A6C34878D82A}">
                    <a16:rowId xmlns:a16="http://schemas.microsoft.com/office/drawing/2014/main" val="4171012765"/>
                  </a:ext>
                </a:extLst>
              </a:tr>
              <a:tr h="311996">
                <a:tc>
                  <a:txBody>
                    <a:bodyPr/>
                    <a:lstStyle/>
                    <a:p>
                      <a:r>
                        <a:rPr lang="en-US" sz="1200" dirty="0">
                          <a:solidFill>
                            <a:schemeClr val="tx1"/>
                          </a:solidFill>
                        </a:rPr>
                        <a:t>18</a:t>
                      </a:r>
                    </a:p>
                  </a:txBody>
                  <a:tcPr/>
                </a:tc>
                <a:tc>
                  <a:txBody>
                    <a:bodyPr/>
                    <a:lstStyle/>
                    <a:p>
                      <a:r>
                        <a:rPr lang="en-US" sz="1200" dirty="0">
                          <a:solidFill>
                            <a:schemeClr val="tx1"/>
                          </a:solidFill>
                        </a:rPr>
                        <a:t>Charity </a:t>
                      </a:r>
                      <a:r>
                        <a:rPr lang="en-GB" sz="1200" noProof="0" dirty="0">
                          <a:solidFill>
                            <a:schemeClr val="tx1"/>
                          </a:solidFill>
                        </a:rPr>
                        <a:t>of</a:t>
                      </a:r>
                      <a:r>
                        <a:rPr lang="en-US" sz="1200" dirty="0">
                          <a:solidFill>
                            <a:schemeClr val="tx1"/>
                          </a:solidFill>
                        </a:rPr>
                        <a:t> the year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Proposed the “Cycling without age group”, Scott to do photo shoot and</a:t>
                      </a:r>
                      <a:r>
                        <a:rPr lang="en-US" sz="1200" baseline="0" dirty="0">
                          <a:solidFill>
                            <a:schemeClr val="tx1"/>
                          </a:solidFill>
                        </a:rPr>
                        <a:t> get Andrew bank details to pay £500</a:t>
                      </a:r>
                      <a:endParaRPr lang="en-US" sz="1200" dirty="0">
                        <a:solidFill>
                          <a:schemeClr val="tx1"/>
                        </a:solidFill>
                      </a:endParaRPr>
                    </a:p>
                  </a:txBody>
                  <a:tcPr/>
                </a:tc>
                <a:tc>
                  <a:txBody>
                    <a:bodyPr/>
                    <a:lstStyle/>
                    <a:p>
                      <a:r>
                        <a:rPr lang="en-US" sz="1200" dirty="0">
                          <a:solidFill>
                            <a:schemeClr val="tx1"/>
                          </a:solidFill>
                        </a:rPr>
                        <a:t>Scott / Andrew</a:t>
                      </a:r>
                    </a:p>
                  </a:txBody>
                  <a:tcPr/>
                </a:tc>
                <a:extLst>
                  <a:ext uri="{0D108BD9-81ED-4DB2-BD59-A6C34878D82A}">
                    <a16:rowId xmlns:a16="http://schemas.microsoft.com/office/drawing/2014/main" val="10008"/>
                  </a:ext>
                </a:extLst>
              </a:tr>
              <a:tr h="311996">
                <a:tc>
                  <a:txBody>
                    <a:bodyPr/>
                    <a:lstStyle/>
                    <a:p>
                      <a:r>
                        <a:rPr lang="en-US" sz="1200" dirty="0">
                          <a:solidFill>
                            <a:schemeClr val="tx1"/>
                          </a:solidFill>
                        </a:rPr>
                        <a:t>20</a:t>
                      </a:r>
                    </a:p>
                  </a:txBody>
                  <a:tcPr/>
                </a:tc>
                <a:tc>
                  <a:txBody>
                    <a:bodyPr/>
                    <a:lstStyle/>
                    <a:p>
                      <a:r>
                        <a:rPr lang="en-US" sz="1200" dirty="0">
                          <a:solidFill>
                            <a:schemeClr val="tx1"/>
                          </a:solidFill>
                        </a:rPr>
                        <a:t>Womens</a:t>
                      </a:r>
                      <a:r>
                        <a:rPr lang="en-US" sz="1200" baseline="0" dirty="0">
                          <a:solidFill>
                            <a:schemeClr val="tx1"/>
                          </a:solidFill>
                        </a:rPr>
                        <a:t> ride </a:t>
                      </a:r>
                      <a:endParaRPr lang="en-US" sz="120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noProof="0" dirty="0">
                          <a:solidFill>
                            <a:schemeClr val="tx1"/>
                          </a:solidFill>
                        </a:rPr>
                        <a:t>Organised</a:t>
                      </a:r>
                      <a:r>
                        <a:rPr lang="en-US" sz="1200" dirty="0">
                          <a:solidFill>
                            <a:schemeClr val="tx1"/>
                          </a:solidFill>
                        </a:rPr>
                        <a:t> womens</a:t>
                      </a:r>
                      <a:r>
                        <a:rPr lang="en-US" sz="1200" baseline="0" dirty="0">
                          <a:solidFill>
                            <a:schemeClr val="tx1"/>
                          </a:solidFill>
                        </a:rPr>
                        <a:t> ride every other Tuesday, fab initiative.</a:t>
                      </a:r>
                      <a:endParaRPr lang="en-US" sz="1200" dirty="0">
                        <a:solidFill>
                          <a:schemeClr val="tx1"/>
                        </a:solidFill>
                      </a:endParaRPr>
                    </a:p>
                  </a:txBody>
                  <a:tcPr/>
                </a:tc>
                <a:tc>
                  <a:txBody>
                    <a:bodyPr/>
                    <a:lstStyle/>
                    <a:p>
                      <a:r>
                        <a:rPr lang="en-US" sz="1200" dirty="0">
                          <a:solidFill>
                            <a:schemeClr val="tx1"/>
                          </a:solidFill>
                        </a:rPr>
                        <a:t>Amy, Claire, Ruth,</a:t>
                      </a:r>
                      <a:r>
                        <a:rPr lang="en-US" sz="1200" baseline="0" dirty="0">
                          <a:solidFill>
                            <a:schemeClr val="tx1"/>
                          </a:solidFill>
                        </a:rPr>
                        <a:t> Caroline</a:t>
                      </a:r>
                      <a:endParaRPr lang="en-US" sz="1200" dirty="0">
                        <a:solidFill>
                          <a:schemeClr val="tx1"/>
                        </a:solidFill>
                      </a:endParaRPr>
                    </a:p>
                  </a:txBody>
                  <a:tcPr/>
                </a:tc>
                <a:extLst>
                  <a:ext uri="{0D108BD9-81ED-4DB2-BD59-A6C34878D82A}">
                    <a16:rowId xmlns:a16="http://schemas.microsoft.com/office/drawing/2014/main" val="10009"/>
                  </a:ext>
                </a:extLst>
              </a:tr>
              <a:tr h="311996">
                <a:tc>
                  <a:txBody>
                    <a:bodyPr/>
                    <a:lstStyle/>
                    <a:p>
                      <a:r>
                        <a:rPr lang="en-US" sz="1200" dirty="0">
                          <a:solidFill>
                            <a:schemeClr val="tx1"/>
                          </a:solidFill>
                        </a:rPr>
                        <a:t>21</a:t>
                      </a:r>
                    </a:p>
                  </a:txBody>
                  <a:tcPr/>
                </a:tc>
                <a:tc>
                  <a:txBody>
                    <a:bodyPr/>
                    <a:lstStyle/>
                    <a:p>
                      <a:r>
                        <a:rPr lang="en-US" sz="1200" dirty="0">
                          <a:solidFill>
                            <a:schemeClr val="tx1"/>
                          </a:solidFill>
                        </a:rPr>
                        <a:t>Kids Club 1</a:t>
                      </a:r>
                      <a:r>
                        <a:rPr lang="en-US" sz="1200" baseline="30000" dirty="0">
                          <a:solidFill>
                            <a:schemeClr val="tx1"/>
                          </a:solidFill>
                        </a:rPr>
                        <a:t>st</a:t>
                      </a:r>
                      <a:r>
                        <a:rPr lang="en-US" sz="1200" dirty="0">
                          <a:solidFill>
                            <a:schemeClr val="tx1"/>
                          </a:solidFill>
                        </a:rPr>
                        <a:t> Aid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Agreed to fund 1</a:t>
                      </a:r>
                      <a:r>
                        <a:rPr lang="en-US" sz="1200" baseline="30000" dirty="0">
                          <a:solidFill>
                            <a:schemeClr val="tx1"/>
                          </a:solidFill>
                        </a:rPr>
                        <a:t>st</a:t>
                      </a:r>
                      <a:r>
                        <a:rPr lang="en-US" sz="1200" dirty="0">
                          <a:solidFill>
                            <a:schemeClr val="tx1"/>
                          </a:solidFill>
                        </a:rPr>
                        <a:t> Aid</a:t>
                      </a:r>
                      <a:r>
                        <a:rPr lang="en-US" sz="1200" baseline="0" dirty="0">
                          <a:solidFill>
                            <a:schemeClr val="tx1"/>
                          </a:solidFill>
                        </a:rPr>
                        <a:t> x 5 for leaders</a:t>
                      </a:r>
                      <a:endParaRPr lang="en-US" sz="1200" dirty="0">
                        <a:solidFill>
                          <a:schemeClr val="tx1"/>
                        </a:solidFill>
                      </a:endParaRPr>
                    </a:p>
                  </a:txBody>
                  <a:tcPr/>
                </a:tc>
                <a:tc>
                  <a:txBody>
                    <a:bodyPr/>
                    <a:lstStyle/>
                    <a:p>
                      <a:r>
                        <a:rPr lang="en-US" sz="1200" dirty="0">
                          <a:solidFill>
                            <a:schemeClr val="tx1"/>
                          </a:solidFill>
                        </a:rPr>
                        <a:t>Scott</a:t>
                      </a:r>
                    </a:p>
                  </a:txBody>
                  <a:tcPr/>
                </a:tc>
                <a:extLst>
                  <a:ext uri="{0D108BD9-81ED-4DB2-BD59-A6C34878D82A}">
                    <a16:rowId xmlns:a16="http://schemas.microsoft.com/office/drawing/2014/main" val="10010"/>
                  </a:ext>
                </a:extLst>
              </a:tr>
              <a:tr h="311996">
                <a:tc>
                  <a:txBody>
                    <a:bodyPr/>
                    <a:lstStyle/>
                    <a:p>
                      <a:r>
                        <a:rPr lang="en-US" sz="1200" dirty="0">
                          <a:solidFill>
                            <a:schemeClr val="tx1"/>
                          </a:solidFill>
                        </a:rPr>
                        <a:t>22</a:t>
                      </a:r>
                    </a:p>
                  </a:txBody>
                  <a:tcPr/>
                </a:tc>
                <a:tc>
                  <a:txBody>
                    <a:bodyPr/>
                    <a:lstStyle/>
                    <a:p>
                      <a:r>
                        <a:rPr lang="en-US" sz="1200" dirty="0">
                          <a:solidFill>
                            <a:schemeClr val="tx1"/>
                          </a:solidFill>
                        </a:rPr>
                        <a:t>Kids Club Leaders Gilet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rPr>
                        <a:t>Agreed to fund gilet for leaders of kids club</a:t>
                      </a:r>
                    </a:p>
                  </a:txBody>
                  <a:tcPr/>
                </a:tc>
                <a:tc>
                  <a:txBody>
                    <a:bodyPr/>
                    <a:lstStyle/>
                    <a:p>
                      <a:r>
                        <a:rPr lang="en-US" sz="1200" dirty="0">
                          <a:solidFill>
                            <a:schemeClr val="tx1"/>
                          </a:solidFill>
                        </a:rPr>
                        <a:t>Scott</a:t>
                      </a:r>
                    </a:p>
                  </a:txBody>
                  <a:tcPr/>
                </a:tc>
                <a:extLst>
                  <a:ext uri="{0D108BD9-81ED-4DB2-BD59-A6C34878D82A}">
                    <a16:rowId xmlns:a16="http://schemas.microsoft.com/office/drawing/2014/main" val="10011"/>
                  </a:ext>
                </a:extLst>
              </a:tr>
              <a:tr h="311996">
                <a:tc>
                  <a:txBody>
                    <a:bodyPr/>
                    <a:lstStyle/>
                    <a:p>
                      <a:r>
                        <a:rPr lang="en-US" sz="1200" dirty="0">
                          <a:solidFill>
                            <a:schemeClr val="tx1"/>
                          </a:solidFill>
                        </a:rPr>
                        <a:t>23</a:t>
                      </a:r>
                    </a:p>
                  </a:txBody>
                  <a:tcPr/>
                </a:tc>
                <a:tc>
                  <a:txBody>
                    <a:bodyPr/>
                    <a:lstStyle/>
                    <a:p>
                      <a:r>
                        <a:rPr lang="en-US" sz="1200" dirty="0">
                          <a:solidFill>
                            <a:schemeClr val="tx1"/>
                          </a:solidFill>
                        </a:rPr>
                        <a:t>Kids Club leadership </a:t>
                      </a:r>
                    </a:p>
                  </a:txBody>
                  <a:tcPr/>
                </a:tc>
                <a:tc>
                  <a:txBody>
                    <a:bodyPr/>
                    <a:lstStyle/>
                    <a:p>
                      <a:r>
                        <a:rPr lang="en-US" sz="1200" dirty="0">
                          <a:solidFill>
                            <a:schemeClr val="tx1"/>
                          </a:solidFill>
                        </a:rPr>
                        <a:t>Noted Colin H Co leading with Scott with a view to taking over.</a:t>
                      </a:r>
                    </a:p>
                  </a:txBody>
                  <a:tcPr/>
                </a:tc>
                <a:tc>
                  <a:txBody>
                    <a:bodyPr/>
                    <a:lstStyle/>
                    <a:p>
                      <a:endParaRPr lang="en-US" sz="1200" dirty="0">
                        <a:solidFill>
                          <a:schemeClr val="tx1"/>
                        </a:solidFill>
                      </a:endParaRPr>
                    </a:p>
                  </a:txBody>
                  <a:tcPr/>
                </a:tc>
                <a:extLst>
                  <a:ext uri="{0D108BD9-81ED-4DB2-BD59-A6C34878D82A}">
                    <a16:rowId xmlns:a16="http://schemas.microsoft.com/office/drawing/2014/main" val="673589318"/>
                  </a:ext>
                </a:extLst>
              </a:tr>
              <a:tr h="311996">
                <a:tc>
                  <a:txBody>
                    <a:bodyPr/>
                    <a:lstStyle/>
                    <a:p>
                      <a:r>
                        <a:rPr lang="en-US" sz="1200" dirty="0">
                          <a:solidFill>
                            <a:schemeClr val="tx1"/>
                          </a:solidFill>
                        </a:rPr>
                        <a:t>24</a:t>
                      </a:r>
                    </a:p>
                  </a:txBody>
                  <a:tcPr/>
                </a:tc>
                <a:tc>
                  <a:txBody>
                    <a:bodyPr/>
                    <a:lstStyle/>
                    <a:p>
                      <a:r>
                        <a:rPr lang="en-US" sz="1200" dirty="0">
                          <a:solidFill>
                            <a:schemeClr val="tx1"/>
                          </a:solidFill>
                        </a:rPr>
                        <a:t>Facebook </a:t>
                      </a:r>
                      <a:r>
                        <a:rPr lang="en-GB" sz="1200" noProof="0" dirty="0">
                          <a:solidFill>
                            <a:schemeClr val="tx1"/>
                          </a:solidFill>
                        </a:rPr>
                        <a:t>behaviour</a:t>
                      </a:r>
                      <a:r>
                        <a:rPr lang="en-US" sz="1200" dirty="0">
                          <a:solidFill>
                            <a:schemeClr val="tx1"/>
                          </a:solidFill>
                        </a:rPr>
                        <a:t>. </a:t>
                      </a:r>
                    </a:p>
                    <a:p>
                      <a:r>
                        <a:rPr lang="en-US" sz="1200" dirty="0">
                          <a:solidFill>
                            <a:schemeClr val="tx1"/>
                          </a:solidFill>
                        </a:rPr>
                        <a:t>In response to a number of incidents and</a:t>
                      </a:r>
                      <a:r>
                        <a:rPr lang="en-US" sz="1200" baseline="0" dirty="0">
                          <a:solidFill>
                            <a:schemeClr val="tx1"/>
                          </a:solidFill>
                        </a:rPr>
                        <a:t> to reduce spam actions were discussed.</a:t>
                      </a:r>
                      <a:endParaRPr lang="en-US" sz="1200" dirty="0">
                        <a:solidFill>
                          <a:schemeClr val="tx1"/>
                        </a:solidFill>
                      </a:endParaRPr>
                    </a:p>
                  </a:txBody>
                  <a:tcPr/>
                </a:tc>
                <a:tc>
                  <a:txBody>
                    <a:bodyPr/>
                    <a:lstStyle/>
                    <a:p>
                      <a:pPr marL="228600" indent="-228600">
                        <a:buFont typeface="+mj-lt"/>
                        <a:buAutoNum type="arabicPeriod"/>
                      </a:pPr>
                      <a:r>
                        <a:rPr lang="en-US" sz="1200" dirty="0">
                          <a:solidFill>
                            <a:schemeClr val="tx1"/>
                          </a:solidFill>
                        </a:rPr>
                        <a:t>All new</a:t>
                      </a:r>
                      <a:r>
                        <a:rPr lang="en-US" sz="1200" baseline="0" dirty="0">
                          <a:solidFill>
                            <a:schemeClr val="tx1"/>
                          </a:solidFill>
                        </a:rPr>
                        <a:t> requests to join group must complete all questions and be approved by 3 admins, unless Claire can work it out it this means circulating a screen shot on FaceBook.</a:t>
                      </a:r>
                    </a:p>
                    <a:p>
                      <a:pPr marL="228600" indent="-228600">
                        <a:buFont typeface="+mj-lt"/>
                        <a:buAutoNum type="arabicPeriod"/>
                      </a:pPr>
                      <a:r>
                        <a:rPr lang="en-US" sz="1200" baseline="0" dirty="0">
                          <a:solidFill>
                            <a:schemeClr val="tx1"/>
                          </a:solidFill>
                        </a:rPr>
                        <a:t>Rules of page will form part of mandatory process to join</a:t>
                      </a:r>
                    </a:p>
                    <a:p>
                      <a:pPr marL="228600" indent="-228600">
                        <a:buFont typeface="+mj-lt"/>
                        <a:buAutoNum type="arabicPeriod"/>
                      </a:pPr>
                      <a:r>
                        <a:rPr lang="en-US" sz="1200" baseline="0" dirty="0">
                          <a:solidFill>
                            <a:schemeClr val="tx1"/>
                          </a:solidFill>
                        </a:rPr>
                        <a:t>All members have been placed on approval to post. 3 admins must agree prior to post.</a:t>
                      </a:r>
                    </a:p>
                    <a:p>
                      <a:pPr marL="228600" indent="-228600">
                        <a:buFont typeface="+mj-lt"/>
                        <a:buAutoNum type="arabicPeriod"/>
                      </a:pPr>
                      <a:r>
                        <a:rPr lang="en-US" sz="1200" baseline="0" dirty="0">
                          <a:solidFill>
                            <a:schemeClr val="tx1"/>
                          </a:solidFill>
                        </a:rPr>
                        <a:t>Turn off comments as much as possible without being draconian</a:t>
                      </a:r>
                    </a:p>
                    <a:p>
                      <a:pPr marL="228600" indent="-228600">
                        <a:buFont typeface="+mj-lt"/>
                        <a:buAutoNum type="arabicPeriod"/>
                      </a:pPr>
                      <a:r>
                        <a:rPr lang="en-US" sz="1200" baseline="0" dirty="0">
                          <a:solidFill>
                            <a:schemeClr val="tx1"/>
                          </a:solidFill>
                        </a:rPr>
                        <a:t>Admins to check FB group regularly for traffic to approve and monitor comments.</a:t>
                      </a:r>
                    </a:p>
                    <a:p>
                      <a:pPr marL="228600" indent="-228600">
                        <a:buFont typeface="+mj-lt"/>
                        <a:buAutoNum type="arabicPeriod"/>
                      </a:pPr>
                      <a:r>
                        <a:rPr lang="en-US" sz="1200" baseline="0" dirty="0">
                          <a:solidFill>
                            <a:schemeClr val="tx1"/>
                          </a:solidFill>
                        </a:rPr>
                        <a:t>Generally need to be very aware of recent new hate crime legislation.</a:t>
                      </a:r>
                      <a:endParaRPr lang="en-US" sz="1200" dirty="0">
                        <a:solidFill>
                          <a:schemeClr val="tx1"/>
                        </a:solidFill>
                      </a:endParaRPr>
                    </a:p>
                  </a:txBody>
                  <a:tcPr/>
                </a:tc>
                <a:tc>
                  <a:txBody>
                    <a:bodyPr/>
                    <a:lstStyle/>
                    <a:p>
                      <a:r>
                        <a:rPr lang="en-US" sz="1200" dirty="0">
                          <a:solidFill>
                            <a:schemeClr val="tx1"/>
                          </a:solidFill>
                        </a:rPr>
                        <a:t>Claire to check FB process</a:t>
                      </a:r>
                    </a:p>
                    <a:p>
                      <a:r>
                        <a:rPr lang="en-US" sz="1200" dirty="0">
                          <a:solidFill>
                            <a:schemeClr val="tx1"/>
                          </a:solidFill>
                        </a:rPr>
                        <a:t>Admins</a:t>
                      </a:r>
                      <a:r>
                        <a:rPr lang="en-US" sz="1200" baseline="0" dirty="0">
                          <a:solidFill>
                            <a:schemeClr val="tx1"/>
                          </a:solidFill>
                        </a:rPr>
                        <a:t> to be aware of posts etc.</a:t>
                      </a:r>
                    </a:p>
                    <a:p>
                      <a:r>
                        <a:rPr lang="en-US" sz="1200" baseline="0" dirty="0">
                          <a:solidFill>
                            <a:schemeClr val="tx1"/>
                          </a:solidFill>
                        </a:rPr>
                        <a:t>Complete. </a:t>
                      </a:r>
                      <a:endParaRPr lang="en-US" sz="1200" dirty="0">
                        <a:solidFill>
                          <a:schemeClr val="tx1"/>
                        </a:solidFill>
                      </a:endParaRPr>
                    </a:p>
                  </a:txBody>
                  <a:tcPr/>
                </a:tc>
                <a:extLst>
                  <a:ext uri="{0D108BD9-81ED-4DB2-BD59-A6C34878D82A}">
                    <a16:rowId xmlns:a16="http://schemas.microsoft.com/office/drawing/2014/main" val="1991126729"/>
                  </a:ext>
                </a:extLst>
              </a:tr>
            </a:tbl>
          </a:graphicData>
        </a:graphic>
      </p:graphicFrame>
      <p:sp>
        <p:nvSpPr>
          <p:cNvPr id="3" name="Footer Placeholder 2">
            <a:extLst>
              <a:ext uri="{FF2B5EF4-FFF2-40B4-BE49-F238E27FC236}">
                <a16:creationId xmlns:a16="http://schemas.microsoft.com/office/drawing/2014/main" id="{9C4126B0-6935-69E1-ED35-83100407C768}"/>
              </a:ext>
            </a:extLst>
          </p:cNvPr>
          <p:cNvSpPr>
            <a:spLocks noGrp="1"/>
          </p:cNvSpPr>
          <p:nvPr>
            <p:ph type="ftr" sz="quarter" idx="11"/>
          </p:nvPr>
        </p:nvSpPr>
        <p:spPr/>
        <p:txBody>
          <a:bodyPr/>
          <a:lstStyle/>
          <a:p>
            <a:r>
              <a:rPr lang="en-GB" dirty="0"/>
              <a:t>25-06-2024 PCC Committee meeting notes</a:t>
            </a:r>
            <a:endParaRPr lang="en-US" dirty="0"/>
          </a:p>
        </p:txBody>
      </p:sp>
      <p:sp>
        <p:nvSpPr>
          <p:cNvPr id="6" name="Slide Number Placeholder 5">
            <a:extLst>
              <a:ext uri="{FF2B5EF4-FFF2-40B4-BE49-F238E27FC236}">
                <a16:creationId xmlns:a16="http://schemas.microsoft.com/office/drawing/2014/main" id="{1E0CF73B-6EC6-0651-2A9C-1270496D116D}"/>
              </a:ext>
            </a:extLst>
          </p:cNvPr>
          <p:cNvSpPr>
            <a:spLocks noGrp="1"/>
          </p:cNvSpPr>
          <p:nvPr>
            <p:ph type="sldNum" sz="quarter" idx="12"/>
          </p:nvPr>
        </p:nvSpPr>
        <p:spPr/>
        <p:txBody>
          <a:bodyPr/>
          <a:lstStyle/>
          <a:p>
            <a:fld id="{58241D35-DF87-BF46-9EF8-F3BBBA942A9A}" type="slidenum">
              <a:rPr lang="en-US" smtClean="0"/>
              <a:t>5</a:t>
            </a:fld>
            <a:endParaRPr lang="en-US" dirty="0"/>
          </a:p>
        </p:txBody>
      </p:sp>
    </p:spTree>
    <p:extLst>
      <p:ext uri="{BB962C8B-B14F-4D97-AF65-F5344CB8AC3E}">
        <p14:creationId xmlns:p14="http://schemas.microsoft.com/office/powerpoint/2010/main" val="20094146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1277" y="169863"/>
            <a:ext cx="2540000" cy="952500"/>
          </a:xfrm>
          <a:prstGeom prst="rect">
            <a:avLst/>
          </a:prstGeom>
        </p:spPr>
      </p:pic>
      <p:graphicFrame>
        <p:nvGraphicFramePr>
          <p:cNvPr id="5" name="Table 4"/>
          <p:cNvGraphicFramePr>
            <a:graphicFrameLocks noGrp="1"/>
          </p:cNvGraphicFramePr>
          <p:nvPr>
            <p:extLst>
              <p:ext uri="{D42A27DB-BD31-4B8C-83A1-F6EECF244321}">
                <p14:modId xmlns:p14="http://schemas.microsoft.com/office/powerpoint/2010/main" val="217640623"/>
              </p:ext>
            </p:extLst>
          </p:nvPr>
        </p:nvGraphicFramePr>
        <p:xfrm>
          <a:off x="539826" y="1157107"/>
          <a:ext cx="11368118" cy="4663440"/>
        </p:xfrm>
        <a:graphic>
          <a:graphicData uri="http://schemas.openxmlformats.org/drawingml/2006/table">
            <a:tbl>
              <a:tblPr firstRow="1" bandRow="1">
                <a:tableStyleId>{5C22544A-7EE6-4342-B048-85BDC9FD1C3A}</a:tableStyleId>
              </a:tblPr>
              <a:tblGrid>
                <a:gridCol w="542354">
                  <a:extLst>
                    <a:ext uri="{9D8B030D-6E8A-4147-A177-3AD203B41FA5}">
                      <a16:colId xmlns:a16="http://schemas.microsoft.com/office/drawing/2014/main" val="1594945921"/>
                    </a:ext>
                  </a:extLst>
                </a:gridCol>
                <a:gridCol w="2827090">
                  <a:extLst>
                    <a:ext uri="{9D8B030D-6E8A-4147-A177-3AD203B41FA5}">
                      <a16:colId xmlns:a16="http://schemas.microsoft.com/office/drawing/2014/main" val="20000"/>
                    </a:ext>
                  </a:extLst>
                </a:gridCol>
                <a:gridCol w="4960410">
                  <a:extLst>
                    <a:ext uri="{9D8B030D-6E8A-4147-A177-3AD203B41FA5}">
                      <a16:colId xmlns:a16="http://schemas.microsoft.com/office/drawing/2014/main" val="20001"/>
                    </a:ext>
                  </a:extLst>
                </a:gridCol>
                <a:gridCol w="3038264">
                  <a:extLst>
                    <a:ext uri="{9D8B030D-6E8A-4147-A177-3AD203B41FA5}">
                      <a16:colId xmlns:a16="http://schemas.microsoft.com/office/drawing/2014/main" val="20002"/>
                    </a:ext>
                  </a:extLst>
                </a:gridCol>
              </a:tblGrid>
              <a:tr h="352920">
                <a:tc>
                  <a:txBody>
                    <a:bodyPr/>
                    <a:lstStyle/>
                    <a:p>
                      <a:r>
                        <a:rPr lang="en-US" dirty="0"/>
                        <a:t>Ref</a:t>
                      </a:r>
                    </a:p>
                  </a:txBody>
                  <a:tcPr/>
                </a:tc>
                <a:tc>
                  <a:txBody>
                    <a:bodyPr/>
                    <a:lstStyle/>
                    <a:p>
                      <a:r>
                        <a:rPr lang="en-US" dirty="0"/>
                        <a:t>General</a:t>
                      </a:r>
                      <a:r>
                        <a:rPr lang="en-US" baseline="0" dirty="0"/>
                        <a:t> </a:t>
                      </a:r>
                      <a:r>
                        <a:rPr lang="en-US" dirty="0"/>
                        <a:t> Actions</a:t>
                      </a:r>
                    </a:p>
                  </a:txBody>
                  <a:tcPr/>
                </a:tc>
                <a:tc>
                  <a:txBody>
                    <a:bodyPr/>
                    <a:lstStyle/>
                    <a:p>
                      <a:r>
                        <a:rPr lang="en-US" dirty="0"/>
                        <a:t>Comments</a:t>
                      </a:r>
                    </a:p>
                  </a:txBody>
                  <a:tcPr/>
                </a:tc>
                <a:tc>
                  <a:txBody>
                    <a:bodyPr/>
                    <a:lstStyle/>
                    <a:p>
                      <a:r>
                        <a:rPr lang="en-US" dirty="0"/>
                        <a:t>Actions</a:t>
                      </a:r>
                    </a:p>
                  </a:txBody>
                  <a:tcPr/>
                </a:tc>
                <a:extLst>
                  <a:ext uri="{0D108BD9-81ED-4DB2-BD59-A6C34878D82A}">
                    <a16:rowId xmlns:a16="http://schemas.microsoft.com/office/drawing/2014/main" val="10000"/>
                  </a:ext>
                </a:extLst>
              </a:tr>
              <a:tr h="311996">
                <a:tc>
                  <a:txBody>
                    <a:bodyPr/>
                    <a:lstStyle/>
                    <a:p>
                      <a:pPr marL="0" algn="l" defTabSz="914400" rtl="0" eaLnBrk="1" latinLnBrk="0" hangingPunct="1"/>
                      <a:r>
                        <a:rPr lang="en-GB" sz="1000" kern="1200" dirty="0">
                          <a:solidFill>
                            <a:schemeClr val="dk1"/>
                          </a:solidFill>
                          <a:latin typeface="+mn-lt"/>
                          <a:ea typeface="+mn-ea"/>
                          <a:cs typeface="+mn-cs"/>
                        </a:rPr>
                        <a:t>25</a:t>
                      </a:r>
                    </a:p>
                  </a:txBody>
                  <a:tcPr/>
                </a:tc>
                <a:tc>
                  <a:txBody>
                    <a:bodyPr/>
                    <a:lstStyle/>
                    <a:p>
                      <a:pPr marL="0" algn="l" defTabSz="914400" rtl="0" eaLnBrk="1" latinLnBrk="0" hangingPunct="1"/>
                      <a:r>
                        <a:rPr lang="en-GB" sz="1000" kern="1200" dirty="0">
                          <a:solidFill>
                            <a:schemeClr val="dk1"/>
                          </a:solidFill>
                          <a:latin typeface="+mn-lt"/>
                          <a:ea typeface="+mn-ea"/>
                          <a:cs typeface="+mn-cs"/>
                        </a:rPr>
                        <a:t>Grand Fondo</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dk1"/>
                          </a:solidFill>
                          <a:latin typeface="+mn-lt"/>
                          <a:ea typeface="+mn-ea"/>
                          <a:cs typeface="+mn-cs"/>
                        </a:rPr>
                        <a:t>It was agreed that the club would not be involved with the organization of this event.  There were issues last year which the club do not want to be party to:  No route maps, no risk assessment, “ill” disciplined riding and non-PCC members taking part, Publicity of </a:t>
                      </a:r>
                      <a:r>
                        <a:rPr lang="en-GB" sz="1000" kern="1200" dirty="0" err="1">
                          <a:solidFill>
                            <a:schemeClr val="dk1"/>
                          </a:solidFill>
                          <a:latin typeface="+mn-lt"/>
                          <a:ea typeface="+mn-ea"/>
                          <a:cs typeface="+mn-cs"/>
                        </a:rPr>
                        <a:t>Francos</a:t>
                      </a:r>
                      <a:r>
                        <a:rPr lang="en-GB" sz="1000" kern="1200" dirty="0">
                          <a:solidFill>
                            <a:schemeClr val="dk1"/>
                          </a:solidFill>
                          <a:latin typeface="+mn-lt"/>
                          <a:ea typeface="+mn-ea"/>
                          <a:cs typeface="+mn-cs"/>
                        </a:rPr>
                        <a:t> business via cycling jerseys </a:t>
                      </a:r>
                      <a:r>
                        <a:rPr lang="en-GB" sz="1000" kern="1200" dirty="0" err="1">
                          <a:solidFill>
                            <a:schemeClr val="dk1"/>
                          </a:solidFill>
                          <a:latin typeface="+mn-lt"/>
                          <a:ea typeface="+mn-ea"/>
                          <a:cs typeface="+mn-cs"/>
                        </a:rPr>
                        <a:t>etc</a:t>
                      </a:r>
                      <a:r>
                        <a:rPr lang="en-GB" sz="1000" kern="1200" dirty="0">
                          <a:solidFill>
                            <a:schemeClr val="dk1"/>
                          </a:solidFill>
                          <a:latin typeface="+mn-lt"/>
                          <a:ea typeface="+mn-ea"/>
                          <a:cs typeface="+mn-cs"/>
                        </a:rPr>
                        <a:t> on club media. Processing of individual payments cost</a:t>
                      </a:r>
                      <a:r>
                        <a:rPr lang="en-GB" sz="1000" kern="1200" baseline="0" dirty="0">
                          <a:solidFill>
                            <a:schemeClr val="dk1"/>
                          </a:solidFill>
                          <a:latin typeface="+mn-lt"/>
                          <a:ea typeface="+mn-ea"/>
                          <a:cs typeface="+mn-cs"/>
                        </a:rPr>
                        <a:t> the club </a:t>
                      </a:r>
                      <a:r>
                        <a:rPr lang="en-GB" sz="1000" kern="1200" baseline="0" dirty="0" err="1">
                          <a:solidFill>
                            <a:schemeClr val="dk1"/>
                          </a:solidFill>
                          <a:latin typeface="+mn-lt"/>
                          <a:ea typeface="+mn-ea"/>
                          <a:cs typeface="+mn-cs"/>
                        </a:rPr>
                        <a:t>paypal</a:t>
                      </a:r>
                      <a:r>
                        <a:rPr lang="en-GB" sz="1000" kern="1200" baseline="0" dirty="0">
                          <a:solidFill>
                            <a:schemeClr val="dk1"/>
                          </a:solidFill>
                          <a:latin typeface="+mn-lt"/>
                          <a:ea typeface="+mn-ea"/>
                          <a:cs typeface="+mn-cs"/>
                        </a:rPr>
                        <a:t> transaction fees.</a:t>
                      </a:r>
                      <a:endParaRPr lang="en-GB" sz="1000" kern="1200" dirty="0">
                        <a:solidFill>
                          <a:schemeClr val="dk1"/>
                        </a:solidFill>
                        <a:latin typeface="+mn-lt"/>
                        <a:ea typeface="+mn-ea"/>
                        <a:cs typeface="+mn-cs"/>
                      </a:endParaRPr>
                    </a:p>
                  </a:txBody>
                  <a:tcPr/>
                </a:tc>
                <a:tc>
                  <a:txBody>
                    <a:bodyPr/>
                    <a:lstStyle/>
                    <a:p>
                      <a:pPr marL="0" algn="l" defTabSz="914400" rtl="0" eaLnBrk="1" latinLnBrk="0" hangingPunct="1"/>
                      <a:r>
                        <a:rPr lang="en-GB" sz="1000" kern="1200" dirty="0">
                          <a:solidFill>
                            <a:schemeClr val="dk1"/>
                          </a:solidFill>
                          <a:latin typeface="+mn-lt"/>
                          <a:ea typeface="+mn-ea"/>
                          <a:cs typeface="+mn-cs"/>
                        </a:rPr>
                        <a:t>Garth to contact Jo and explain. Done.</a:t>
                      </a:r>
                    </a:p>
                    <a:p>
                      <a:pPr marL="0" algn="l" defTabSz="914400" rtl="0" eaLnBrk="1" latinLnBrk="0" hangingPunct="1"/>
                      <a:endParaRPr lang="en-GB" sz="1000" kern="1200" dirty="0">
                        <a:solidFill>
                          <a:schemeClr val="dk1"/>
                        </a:solidFill>
                        <a:latin typeface="+mn-lt"/>
                        <a:ea typeface="+mn-ea"/>
                        <a:cs typeface="+mn-cs"/>
                      </a:endParaRPr>
                    </a:p>
                    <a:p>
                      <a:pPr marL="0" algn="l" defTabSz="914400" rtl="0" eaLnBrk="1" latinLnBrk="0" hangingPunct="1"/>
                      <a:r>
                        <a:rPr lang="en-GB" sz="1000" kern="1200" dirty="0">
                          <a:solidFill>
                            <a:schemeClr val="dk1"/>
                          </a:solidFill>
                          <a:latin typeface="+mn-lt"/>
                          <a:ea typeface="+mn-ea"/>
                          <a:cs typeface="+mn-cs"/>
                        </a:rPr>
                        <a:t>Jo happy.</a:t>
                      </a:r>
                    </a:p>
                  </a:txBody>
                  <a:tcPr/>
                </a:tc>
                <a:extLst>
                  <a:ext uri="{0D108BD9-81ED-4DB2-BD59-A6C34878D82A}">
                    <a16:rowId xmlns:a16="http://schemas.microsoft.com/office/drawing/2014/main" val="4050752157"/>
                  </a:ext>
                </a:extLst>
              </a:tr>
              <a:tr h="311996">
                <a:tc>
                  <a:txBody>
                    <a:bodyPr/>
                    <a:lstStyle/>
                    <a:p>
                      <a:pPr marL="0" algn="l" defTabSz="914400" rtl="0" eaLnBrk="1" latinLnBrk="0" hangingPunct="1"/>
                      <a:r>
                        <a:rPr lang="en-GB" sz="1000" kern="1200" dirty="0">
                          <a:solidFill>
                            <a:schemeClr val="dk1"/>
                          </a:solidFill>
                          <a:latin typeface="+mn-lt"/>
                          <a:ea typeface="+mn-ea"/>
                          <a:cs typeface="+mn-cs"/>
                        </a:rPr>
                        <a:t>26</a:t>
                      </a:r>
                    </a:p>
                  </a:txBody>
                  <a:tcPr/>
                </a:tc>
                <a:tc>
                  <a:txBody>
                    <a:bodyPr/>
                    <a:lstStyle/>
                    <a:p>
                      <a:pPr marL="0" algn="l" defTabSz="914400" rtl="0" eaLnBrk="1" latinLnBrk="0" hangingPunct="1"/>
                      <a:r>
                        <a:rPr lang="en-GB" sz="1000" kern="1200" dirty="0">
                          <a:solidFill>
                            <a:schemeClr val="dk1"/>
                          </a:solidFill>
                          <a:latin typeface="+mn-lt"/>
                          <a:ea typeface="+mn-ea"/>
                          <a:cs typeface="+mn-cs"/>
                        </a:rPr>
                        <a:t>PVG system changes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dk1"/>
                          </a:solidFill>
                          <a:latin typeface="+mn-lt"/>
                          <a:ea typeface="+mn-ea"/>
                          <a:cs typeface="+mn-cs"/>
                        </a:rPr>
                        <a:t>Changes were made in May 2024 to the PVG system.   </a:t>
                      </a:r>
                      <a:r>
                        <a:rPr lang="en-GB" sz="1000" kern="1200" dirty="0">
                          <a:solidFill>
                            <a:schemeClr val="dk1"/>
                          </a:solidFill>
                          <a:latin typeface="+mn-lt"/>
                          <a:ea typeface="+mn-ea"/>
                          <a:cs typeface="+mn-cs"/>
                          <a:hlinkClick r:id="rId3">
                            <a:extLst>
                              <a:ext uri="{A12FA001-AC4F-418D-AE19-62706E023703}">
                                <ahyp:hlinkClr xmlns:ahyp="http://schemas.microsoft.com/office/drawing/2018/hyperlinkcolor" val="tx"/>
                              </a:ext>
                            </a:extLst>
                          </a:hlinkClick>
                        </a:rPr>
                        <a:t>https://www.britishcycling.org.uk/scotland/article/pvg?c=SX</a:t>
                      </a:r>
                      <a:r>
                        <a:rPr lang="en-GB" sz="1000" kern="1200" dirty="0">
                          <a:solidFill>
                            <a:schemeClr val="dk1"/>
                          </a:solidFill>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dk1"/>
                          </a:solidFill>
                          <a:latin typeface="+mn-lt"/>
                          <a:ea typeface="+mn-ea"/>
                          <a:cs typeface="+mn-cs"/>
                        </a:rPr>
                        <a:t>This is not retrospective.  Our Policies, Processes and Procedures meet these requirements</a:t>
                      </a:r>
                    </a:p>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dk1"/>
                          </a:solidFill>
                          <a:latin typeface="+mn-lt"/>
                          <a:ea typeface="+mn-ea"/>
                          <a:cs typeface="+mn-cs"/>
                          <a:hlinkClick r:id="rId4">
                            <a:extLst>
                              <a:ext uri="{A12FA001-AC4F-418D-AE19-62706E023703}">
                                <ahyp:hlinkClr xmlns:ahyp="http://schemas.microsoft.com/office/drawing/2018/hyperlinkcolor" val="tx"/>
                              </a:ext>
                            </a:extLst>
                          </a:hlinkClick>
                        </a:rPr>
                        <a:t>Information on the updated PVG scheme and what it means for your club - YouTube</a:t>
                      </a:r>
                      <a:endParaRPr lang="en-GB" sz="1000" kern="1200" dirty="0">
                        <a:solidFill>
                          <a:schemeClr val="dk1"/>
                        </a:solidFill>
                        <a:latin typeface="+mn-lt"/>
                        <a:ea typeface="+mn-ea"/>
                        <a:cs typeface="+mn-cs"/>
                      </a:endParaRPr>
                    </a:p>
                  </a:txBody>
                  <a:tcPr/>
                </a:tc>
                <a:tc>
                  <a:txBody>
                    <a:bodyPr/>
                    <a:lstStyle/>
                    <a:p>
                      <a:pPr marL="0" algn="l" defTabSz="914400" rtl="0" eaLnBrk="1" latinLnBrk="0" hangingPunct="1"/>
                      <a:r>
                        <a:rPr lang="en-GB" sz="1000" kern="1200" dirty="0">
                          <a:solidFill>
                            <a:schemeClr val="dk1"/>
                          </a:solidFill>
                          <a:latin typeface="+mn-lt"/>
                          <a:ea typeface="+mn-ea"/>
                          <a:cs typeface="+mn-cs"/>
                        </a:rPr>
                        <a:t>Committee to familiarise themselves with new process.</a:t>
                      </a:r>
                    </a:p>
                    <a:p>
                      <a:pPr marL="0" algn="l" defTabSz="914400" rtl="0" eaLnBrk="1" latinLnBrk="0" hangingPunct="1"/>
                      <a:r>
                        <a:rPr lang="en-GB" sz="1000" kern="1200" dirty="0">
                          <a:solidFill>
                            <a:schemeClr val="dk1"/>
                          </a:solidFill>
                          <a:latin typeface="+mn-lt"/>
                          <a:ea typeface="+mn-ea"/>
                          <a:cs typeface="+mn-cs"/>
                        </a:rPr>
                        <a:t>John to upload docs to website.</a:t>
                      </a:r>
                    </a:p>
                    <a:p>
                      <a:pPr marL="0" algn="l" defTabSz="914400" rtl="0" eaLnBrk="1" latinLnBrk="0" hangingPunct="1"/>
                      <a:r>
                        <a:rPr lang="en-GB" sz="1000" kern="1200" dirty="0">
                          <a:solidFill>
                            <a:schemeClr val="dk1"/>
                          </a:solidFill>
                          <a:latin typeface="+mn-lt"/>
                          <a:ea typeface="+mn-ea"/>
                          <a:cs typeface="+mn-cs"/>
                        </a:rPr>
                        <a:t>Garth to sign documentation as chair and return to Amy. - Complete</a:t>
                      </a:r>
                    </a:p>
                  </a:txBody>
                  <a:tcPr/>
                </a:tc>
                <a:extLst>
                  <a:ext uri="{0D108BD9-81ED-4DB2-BD59-A6C34878D82A}">
                    <a16:rowId xmlns:a16="http://schemas.microsoft.com/office/drawing/2014/main" val="3418907378"/>
                  </a:ext>
                </a:extLst>
              </a:tr>
              <a:tr h="320908">
                <a:tc>
                  <a:txBody>
                    <a:bodyPr/>
                    <a:lstStyle/>
                    <a:p>
                      <a:pPr marL="0" algn="l" defTabSz="914400" rtl="0" eaLnBrk="1" latinLnBrk="0" hangingPunct="1"/>
                      <a:r>
                        <a:rPr lang="en-GB" sz="1000" kern="1200" dirty="0">
                          <a:solidFill>
                            <a:schemeClr val="dk1"/>
                          </a:solidFill>
                          <a:latin typeface="+mn-lt"/>
                          <a:ea typeface="+mn-ea"/>
                          <a:cs typeface="+mn-cs"/>
                        </a:rPr>
                        <a:t>27</a:t>
                      </a:r>
                    </a:p>
                  </a:txBody>
                  <a:tcPr/>
                </a:tc>
                <a:tc>
                  <a:txBody>
                    <a:bodyPr/>
                    <a:lstStyle/>
                    <a:p>
                      <a:pPr marL="0" algn="l" defTabSz="914400" rtl="0" eaLnBrk="1" latinLnBrk="0" hangingPunct="1"/>
                      <a:r>
                        <a:rPr lang="en-GB" sz="1000" kern="1200" dirty="0">
                          <a:solidFill>
                            <a:schemeClr val="dk1"/>
                          </a:solidFill>
                          <a:latin typeface="+mn-lt"/>
                          <a:ea typeface="+mn-ea"/>
                          <a:cs typeface="+mn-cs"/>
                        </a:rPr>
                        <a:t>Committee members </a:t>
                      </a:r>
                      <a:r>
                        <a:rPr lang="en-GB" sz="1000" kern="1200" noProof="0" dirty="0">
                          <a:solidFill>
                            <a:schemeClr val="dk1"/>
                          </a:solidFill>
                          <a:latin typeface="+mn-lt"/>
                          <a:ea typeface="+mn-ea"/>
                          <a:cs typeface="+mn-cs"/>
                        </a:rPr>
                        <a:t>succession</a:t>
                      </a:r>
                      <a:r>
                        <a:rPr lang="en-GB" sz="1000" kern="1200" dirty="0">
                          <a:solidFill>
                            <a:schemeClr val="dk1"/>
                          </a:solidFill>
                          <a:latin typeface="+mn-lt"/>
                          <a:ea typeface="+mn-ea"/>
                          <a:cs typeface="+mn-cs"/>
                        </a:rPr>
                        <a:t> plan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dk1"/>
                          </a:solidFill>
                          <a:latin typeface="+mn-lt"/>
                          <a:ea typeface="+mn-ea"/>
                          <a:cs typeface="+mn-cs"/>
                        </a:rPr>
                        <a:t>A generic appeal to members to step up onto the committee next year needs to be made given that many positions will need to be filled.</a:t>
                      </a:r>
                      <a:br>
                        <a:rPr lang="en-GB" sz="1000" kern="1200" dirty="0">
                          <a:solidFill>
                            <a:schemeClr val="dk1"/>
                          </a:solidFill>
                          <a:latin typeface="+mn-lt"/>
                          <a:ea typeface="+mn-ea"/>
                          <a:cs typeface="+mn-cs"/>
                        </a:rPr>
                      </a:br>
                      <a:r>
                        <a:rPr lang="en-GB" sz="1000" kern="1200" dirty="0">
                          <a:solidFill>
                            <a:schemeClr val="dk1"/>
                          </a:solidFill>
                          <a:latin typeface="+mn-lt"/>
                          <a:ea typeface="+mn-ea"/>
                          <a:cs typeface="+mn-cs"/>
                          <a:hlinkClick r:id="rId5"/>
                        </a:rPr>
                        <a:t>Committee Members: The engine behind every club – Scottish Cycling</a:t>
                      </a:r>
                      <a:endParaRPr lang="en-GB" sz="1000" kern="1200" dirty="0">
                        <a:solidFill>
                          <a:schemeClr val="dk1"/>
                        </a:solidFill>
                        <a:latin typeface="+mn-lt"/>
                        <a:ea typeface="+mn-ea"/>
                        <a:cs typeface="+mn-cs"/>
                      </a:endParaRPr>
                    </a:p>
                  </a:txBody>
                  <a:tcPr/>
                </a:tc>
                <a:tc>
                  <a:txBody>
                    <a:bodyPr/>
                    <a:lstStyle/>
                    <a:p>
                      <a:pPr marL="0" algn="l" defTabSz="914400" rtl="0" eaLnBrk="1" latinLnBrk="0" hangingPunct="1"/>
                      <a:r>
                        <a:rPr lang="en-GB" sz="1000" kern="1200" dirty="0">
                          <a:solidFill>
                            <a:schemeClr val="dk1"/>
                          </a:solidFill>
                          <a:latin typeface="+mn-lt"/>
                          <a:ea typeface="+mn-ea"/>
                          <a:cs typeface="+mn-cs"/>
                        </a:rPr>
                        <a:t>Garth and Claire to build social media plan, this has been done, Claire to publish.</a:t>
                      </a:r>
                    </a:p>
                  </a:txBody>
                  <a:tcPr/>
                </a:tc>
                <a:extLst>
                  <a:ext uri="{0D108BD9-81ED-4DB2-BD59-A6C34878D82A}">
                    <a16:rowId xmlns:a16="http://schemas.microsoft.com/office/drawing/2014/main" val="2536849298"/>
                  </a:ext>
                </a:extLst>
              </a:tr>
              <a:tr h="311996">
                <a:tc>
                  <a:txBody>
                    <a:bodyPr/>
                    <a:lstStyle/>
                    <a:p>
                      <a:pPr marL="0" algn="l" defTabSz="914400" rtl="0" eaLnBrk="1" latinLnBrk="0" hangingPunct="1"/>
                      <a:r>
                        <a:rPr lang="en-GB" sz="1000" kern="1200" dirty="0">
                          <a:solidFill>
                            <a:schemeClr val="dk1"/>
                          </a:solidFill>
                          <a:latin typeface="+mn-lt"/>
                          <a:ea typeface="+mn-ea"/>
                          <a:cs typeface="+mn-cs"/>
                        </a:rPr>
                        <a:t>28</a:t>
                      </a:r>
                    </a:p>
                  </a:txBody>
                  <a:tcPr/>
                </a:tc>
                <a:tc>
                  <a:txBody>
                    <a:bodyPr/>
                    <a:lstStyle/>
                    <a:p>
                      <a:pPr marL="0" algn="l" defTabSz="914400" rtl="0" eaLnBrk="1" latinLnBrk="0" hangingPunct="1"/>
                      <a:r>
                        <a:rPr lang="en-GB" sz="1000" kern="1200" dirty="0">
                          <a:solidFill>
                            <a:schemeClr val="dk1"/>
                          </a:solidFill>
                          <a:latin typeface="+mn-lt"/>
                          <a:ea typeface="+mn-ea"/>
                          <a:cs typeface="+mn-cs"/>
                        </a:rPr>
                        <a:t>Velodrome Session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dk1"/>
                          </a:solidFill>
                          <a:latin typeface="+mn-lt"/>
                          <a:ea typeface="+mn-ea"/>
                          <a:cs typeface="+mn-cs"/>
                        </a:rPr>
                        <a:t>A session to allow riders of all abilities to experience riding the Glasgow Velodrome  to be arranged.</a:t>
                      </a:r>
                    </a:p>
                  </a:txBody>
                  <a:tcPr/>
                </a:tc>
                <a:tc>
                  <a:txBody>
                    <a:bodyPr/>
                    <a:lstStyle/>
                    <a:p>
                      <a:pPr marL="0" algn="l" defTabSz="914400" rtl="0" eaLnBrk="1" latinLnBrk="0" hangingPunct="1"/>
                      <a:r>
                        <a:rPr lang="en-GB" sz="1000" kern="1200" dirty="0">
                          <a:solidFill>
                            <a:schemeClr val="dk1"/>
                          </a:solidFill>
                          <a:latin typeface="+mn-lt"/>
                          <a:ea typeface="+mn-ea"/>
                          <a:cs typeface="+mn-cs"/>
                        </a:rPr>
                        <a:t>John</a:t>
                      </a:r>
                    </a:p>
                  </a:txBody>
                  <a:tcPr/>
                </a:tc>
                <a:extLst>
                  <a:ext uri="{0D108BD9-81ED-4DB2-BD59-A6C34878D82A}">
                    <a16:rowId xmlns:a16="http://schemas.microsoft.com/office/drawing/2014/main" val="4171012765"/>
                  </a:ext>
                </a:extLst>
              </a:tr>
              <a:tr h="311996">
                <a:tc>
                  <a:txBody>
                    <a:bodyPr/>
                    <a:lstStyle/>
                    <a:p>
                      <a:pPr marL="0" algn="l" defTabSz="914400" rtl="0" eaLnBrk="1" latinLnBrk="0" hangingPunct="1"/>
                      <a:r>
                        <a:rPr lang="en-GB" sz="1000" kern="1200" dirty="0">
                          <a:solidFill>
                            <a:schemeClr val="dk1"/>
                          </a:solidFill>
                          <a:latin typeface="+mn-lt"/>
                          <a:ea typeface="+mn-ea"/>
                          <a:cs typeface="+mn-cs"/>
                        </a:rPr>
                        <a:t>29</a:t>
                      </a:r>
                    </a:p>
                  </a:txBody>
                  <a:tcPr/>
                </a:tc>
                <a:tc>
                  <a:txBody>
                    <a:bodyPr/>
                    <a:lstStyle/>
                    <a:p>
                      <a:pPr marL="0" algn="l" defTabSz="914400" rtl="0" eaLnBrk="1" latinLnBrk="0" hangingPunct="1"/>
                      <a:r>
                        <a:rPr lang="en-GB" sz="1000" kern="1200" dirty="0">
                          <a:solidFill>
                            <a:schemeClr val="dk1"/>
                          </a:solidFill>
                          <a:latin typeface="+mn-lt"/>
                          <a:ea typeface="+mn-ea"/>
                          <a:cs typeface="+mn-cs"/>
                        </a:rPr>
                        <a:t>Inappropriate post on the PCC Members Only page: </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dk1"/>
                          </a:solidFill>
                          <a:latin typeface="+mn-lt"/>
                          <a:ea typeface="+mn-ea"/>
                          <a:cs typeface="+mn-cs"/>
                        </a:rPr>
                        <a:t>Following  the posting of an item which was inappropriate under our guidelines and the Scottish Cycling Social media policy we have enhanced and clarified the rules regarding the acceptable use of our FB page. The committees approach to this was carried out and validated under guidance of Scottish Cycling.</a:t>
                      </a:r>
                    </a:p>
                  </a:txBody>
                  <a:tcPr/>
                </a:tc>
                <a:tc>
                  <a:txBody>
                    <a:bodyPr/>
                    <a:lstStyle/>
                    <a:p>
                      <a:pPr marL="0" algn="l" defTabSz="914400" rtl="0" eaLnBrk="1" latinLnBrk="0" hangingPunct="1"/>
                      <a:r>
                        <a:rPr lang="en-GB" sz="1000" kern="1200" dirty="0">
                          <a:solidFill>
                            <a:schemeClr val="dk1"/>
                          </a:solidFill>
                          <a:latin typeface="+mn-lt"/>
                          <a:ea typeface="+mn-ea"/>
                          <a:cs typeface="+mn-cs"/>
                        </a:rPr>
                        <a:t>Non members to be removed from our members only </a:t>
                      </a:r>
                      <a:r>
                        <a:rPr lang="en-GB" sz="1000" kern="1200" dirty="0" err="1">
                          <a:solidFill>
                            <a:schemeClr val="dk1"/>
                          </a:solidFill>
                          <a:latin typeface="+mn-lt"/>
                          <a:ea typeface="+mn-ea"/>
                          <a:cs typeface="+mn-cs"/>
                        </a:rPr>
                        <a:t>facebook</a:t>
                      </a:r>
                      <a:r>
                        <a:rPr lang="en-GB" sz="1000" kern="1200" dirty="0">
                          <a:solidFill>
                            <a:schemeClr val="dk1"/>
                          </a:solidFill>
                          <a:latin typeface="+mn-lt"/>
                          <a:ea typeface="+mn-ea"/>
                          <a:cs typeface="+mn-cs"/>
                        </a:rPr>
                        <a:t> page. </a:t>
                      </a:r>
                    </a:p>
                    <a:p>
                      <a:pPr marL="0" algn="l" defTabSz="914400" rtl="0" eaLnBrk="1" latinLnBrk="0" hangingPunct="1"/>
                      <a:r>
                        <a:rPr lang="en-GB" sz="1000" kern="1200" dirty="0">
                          <a:solidFill>
                            <a:schemeClr val="dk1"/>
                          </a:solidFill>
                          <a:latin typeface="+mn-lt"/>
                          <a:ea typeface="+mn-ea"/>
                          <a:cs typeface="+mn-cs"/>
                        </a:rPr>
                        <a:t>Process - notify on FB that they will be removed, offer chance to join club. Remove from FB.</a:t>
                      </a:r>
                    </a:p>
                    <a:p>
                      <a:pPr marL="0" algn="l" defTabSz="914400" rtl="0" eaLnBrk="1" latinLnBrk="0" hangingPunct="1"/>
                      <a:r>
                        <a:rPr lang="en-GB" sz="1000" kern="1200" dirty="0">
                          <a:solidFill>
                            <a:schemeClr val="dk1"/>
                          </a:solidFill>
                          <a:latin typeface="+mn-lt"/>
                          <a:ea typeface="+mn-ea"/>
                          <a:cs typeface="+mn-cs"/>
                        </a:rPr>
                        <a:t>Claire to undertake. </a:t>
                      </a:r>
                    </a:p>
                  </a:txBody>
                  <a:tcPr/>
                </a:tc>
                <a:extLst>
                  <a:ext uri="{0D108BD9-81ED-4DB2-BD59-A6C34878D82A}">
                    <a16:rowId xmlns:a16="http://schemas.microsoft.com/office/drawing/2014/main" val="774143797"/>
                  </a:ext>
                </a:extLst>
              </a:tr>
              <a:tr h="311996">
                <a:tc>
                  <a:txBody>
                    <a:bodyPr/>
                    <a:lstStyle/>
                    <a:p>
                      <a:pPr marL="0" algn="l" defTabSz="914400" rtl="0" eaLnBrk="1" latinLnBrk="0" hangingPunct="1"/>
                      <a:r>
                        <a:rPr lang="en-GB" sz="1000" kern="1200" dirty="0">
                          <a:solidFill>
                            <a:schemeClr val="dk1"/>
                          </a:solidFill>
                          <a:latin typeface="+mn-lt"/>
                          <a:ea typeface="+mn-ea"/>
                          <a:cs typeface="+mn-cs"/>
                        </a:rPr>
                        <a:t>30</a:t>
                      </a:r>
                    </a:p>
                  </a:txBody>
                  <a:tcPr/>
                </a:tc>
                <a:tc>
                  <a:txBody>
                    <a:bodyPr/>
                    <a:lstStyle/>
                    <a:p>
                      <a:pPr marL="0" algn="l" defTabSz="914400" rtl="0" eaLnBrk="1" latinLnBrk="0" hangingPunct="1"/>
                      <a:r>
                        <a:rPr lang="en-GB" sz="1000" kern="1200" dirty="0">
                          <a:solidFill>
                            <a:schemeClr val="dk1"/>
                          </a:solidFill>
                          <a:latin typeface="+mn-lt"/>
                          <a:ea typeface="+mn-ea"/>
                          <a:cs typeface="+mn-cs"/>
                        </a:rPr>
                        <a:t>PCC Membership</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dk1"/>
                          </a:solidFill>
                          <a:latin typeface="+mn-lt"/>
                          <a:ea typeface="+mn-ea"/>
                          <a:cs typeface="+mn-cs"/>
                        </a:rPr>
                        <a:t>The possible vetting of membership applications was discussed but rejected due to the administration load and that it could be construed as being non-inclusive. The clubs constitution provides for the removal of members due to poor behaviour.</a:t>
                      </a:r>
                    </a:p>
                  </a:txBody>
                  <a:tcPr/>
                </a:tc>
                <a:tc>
                  <a:txBody>
                    <a:bodyPr/>
                    <a:lstStyle/>
                    <a:p>
                      <a:pPr marL="0" algn="l" defTabSz="914400" rtl="0" eaLnBrk="1" latinLnBrk="0" hangingPunct="1"/>
                      <a:r>
                        <a:rPr lang="en-GB" sz="1000" kern="1200" dirty="0">
                          <a:solidFill>
                            <a:schemeClr val="dk1"/>
                          </a:solidFill>
                          <a:latin typeface="+mn-lt"/>
                          <a:ea typeface="+mn-ea"/>
                          <a:cs typeface="+mn-cs"/>
                        </a:rPr>
                        <a:t>No action for now.</a:t>
                      </a:r>
                    </a:p>
                  </a:txBody>
                  <a:tcPr/>
                </a:tc>
                <a:extLst>
                  <a:ext uri="{0D108BD9-81ED-4DB2-BD59-A6C34878D82A}">
                    <a16:rowId xmlns:a16="http://schemas.microsoft.com/office/drawing/2014/main" val="10010"/>
                  </a:ext>
                </a:extLst>
              </a:tr>
              <a:tr h="311996">
                <a:tc>
                  <a:txBody>
                    <a:bodyPr/>
                    <a:lstStyle/>
                    <a:p>
                      <a:pPr marL="0" algn="l" defTabSz="914400" rtl="0" eaLnBrk="1" latinLnBrk="0" hangingPunct="1"/>
                      <a:r>
                        <a:rPr lang="en-GB" sz="1200" kern="1200" dirty="0">
                          <a:solidFill>
                            <a:schemeClr val="dk1"/>
                          </a:solidFill>
                          <a:latin typeface="+mn-lt"/>
                          <a:ea typeface="+mn-ea"/>
                          <a:cs typeface="+mn-cs"/>
                        </a:rPr>
                        <a:t>31</a:t>
                      </a:r>
                    </a:p>
                  </a:txBody>
                  <a:tcPr/>
                </a:tc>
                <a:tc>
                  <a:txBody>
                    <a:bodyPr/>
                    <a:lstStyle/>
                    <a:p>
                      <a:pPr marL="0" algn="l" defTabSz="914400" rtl="0" eaLnBrk="1" latinLnBrk="0" hangingPunct="1"/>
                      <a:r>
                        <a:rPr lang="en-GB" sz="1000" kern="1200" dirty="0">
                          <a:solidFill>
                            <a:schemeClr val="dk1"/>
                          </a:solidFill>
                          <a:latin typeface="+mn-lt"/>
                          <a:ea typeface="+mn-ea"/>
                          <a:cs typeface="+mn-cs"/>
                        </a:rPr>
                        <a:t>Club Handbook – ride guidance </a:t>
                      </a:r>
                      <a:r>
                        <a:rPr lang="en-GB" sz="1000" kern="1200" dirty="0" err="1">
                          <a:solidFill>
                            <a:schemeClr val="dk1"/>
                          </a:solidFill>
                          <a:latin typeface="+mn-lt"/>
                          <a:ea typeface="+mn-ea"/>
                          <a:cs typeface="+mn-cs"/>
                        </a:rPr>
                        <a:t>specificlly</a:t>
                      </a:r>
                      <a:r>
                        <a:rPr lang="en-GB" sz="1000" kern="1200" dirty="0">
                          <a:solidFill>
                            <a:schemeClr val="dk1"/>
                          </a:solidFill>
                          <a:latin typeface="+mn-lt"/>
                          <a:ea typeface="+mn-ea"/>
                          <a:cs typeface="+mn-cs"/>
                        </a:rPr>
                        <a:t> on wearing of helmets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kern="1200" dirty="0">
                          <a:solidFill>
                            <a:schemeClr val="dk1"/>
                          </a:solidFill>
                          <a:latin typeface="+mn-lt"/>
                          <a:ea typeface="+mn-ea"/>
                          <a:cs typeface="+mn-cs"/>
                        </a:rPr>
                        <a:t>Post meeting confirmed that this is in the Members area on our website and members on signing up agree to abide by it.  It stipulates that ALL riders must wear a helmet on our rides.</a:t>
                      </a:r>
                    </a:p>
                  </a:txBody>
                  <a:tcPr/>
                </a:tc>
                <a:tc>
                  <a:txBody>
                    <a:bodyPr/>
                    <a:lstStyle/>
                    <a:p>
                      <a:pPr marL="0" algn="l" defTabSz="914400" rtl="0" eaLnBrk="1" latinLnBrk="0" hangingPunct="1"/>
                      <a:r>
                        <a:rPr lang="en-GB" sz="1000" kern="1200" dirty="0">
                          <a:solidFill>
                            <a:schemeClr val="dk1"/>
                          </a:solidFill>
                          <a:latin typeface="+mn-lt"/>
                          <a:ea typeface="+mn-ea"/>
                          <a:cs typeface="+mn-cs"/>
                        </a:rPr>
                        <a:t>Explore pulling together the handbook &amp; SC policies into one document and physically publish to members.</a:t>
                      </a:r>
                    </a:p>
                  </a:txBody>
                  <a:tcPr/>
                </a:tc>
                <a:extLst>
                  <a:ext uri="{0D108BD9-81ED-4DB2-BD59-A6C34878D82A}">
                    <a16:rowId xmlns:a16="http://schemas.microsoft.com/office/drawing/2014/main" val="10011"/>
                  </a:ext>
                </a:extLst>
              </a:tr>
            </a:tbl>
          </a:graphicData>
        </a:graphic>
      </p:graphicFrame>
      <p:sp>
        <p:nvSpPr>
          <p:cNvPr id="3" name="Footer Placeholder 2">
            <a:extLst>
              <a:ext uri="{FF2B5EF4-FFF2-40B4-BE49-F238E27FC236}">
                <a16:creationId xmlns:a16="http://schemas.microsoft.com/office/drawing/2014/main" id="{9C4126B0-6935-69E1-ED35-83100407C768}"/>
              </a:ext>
            </a:extLst>
          </p:cNvPr>
          <p:cNvSpPr>
            <a:spLocks noGrp="1"/>
          </p:cNvSpPr>
          <p:nvPr>
            <p:ph type="ftr" sz="quarter" idx="11"/>
          </p:nvPr>
        </p:nvSpPr>
        <p:spPr/>
        <p:txBody>
          <a:bodyPr/>
          <a:lstStyle/>
          <a:p>
            <a:r>
              <a:rPr lang="en-GB" dirty="0"/>
              <a:t>25-06-2024 PCC Committee meeting notes</a:t>
            </a:r>
            <a:endParaRPr lang="en-US" dirty="0"/>
          </a:p>
        </p:txBody>
      </p:sp>
      <p:sp>
        <p:nvSpPr>
          <p:cNvPr id="6" name="Slide Number Placeholder 5">
            <a:extLst>
              <a:ext uri="{FF2B5EF4-FFF2-40B4-BE49-F238E27FC236}">
                <a16:creationId xmlns:a16="http://schemas.microsoft.com/office/drawing/2014/main" id="{1E0CF73B-6EC6-0651-2A9C-1270496D116D}"/>
              </a:ext>
            </a:extLst>
          </p:cNvPr>
          <p:cNvSpPr>
            <a:spLocks noGrp="1"/>
          </p:cNvSpPr>
          <p:nvPr>
            <p:ph type="sldNum" sz="quarter" idx="12"/>
          </p:nvPr>
        </p:nvSpPr>
        <p:spPr/>
        <p:txBody>
          <a:bodyPr/>
          <a:lstStyle/>
          <a:p>
            <a:fld id="{58241D35-DF87-BF46-9EF8-F3BBBA942A9A}" type="slidenum">
              <a:rPr lang="en-US" smtClean="0"/>
              <a:t>6</a:t>
            </a:fld>
            <a:endParaRPr lang="en-US" dirty="0"/>
          </a:p>
        </p:txBody>
      </p:sp>
    </p:spTree>
    <p:extLst>
      <p:ext uri="{BB962C8B-B14F-4D97-AF65-F5344CB8AC3E}">
        <p14:creationId xmlns:p14="http://schemas.microsoft.com/office/powerpoint/2010/main" val="19645772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2418</TotalTime>
  <Words>1704</Words>
  <Application>Microsoft Office PowerPoint</Application>
  <PresentationFormat>Widescreen</PresentationFormat>
  <Paragraphs>230</Paragraphs>
  <Slides>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John Miroslaw</cp:lastModifiedBy>
  <cp:revision>130</cp:revision>
  <cp:lastPrinted>2024-01-14T17:08:59Z</cp:lastPrinted>
  <dcterms:created xsi:type="dcterms:W3CDTF">2022-12-22T14:12:43Z</dcterms:created>
  <dcterms:modified xsi:type="dcterms:W3CDTF">2024-06-30T09:20:41Z</dcterms:modified>
</cp:coreProperties>
</file>