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9" r:id="rId3"/>
    <p:sldId id="268" r:id="rId4"/>
    <p:sldId id="259" r:id="rId5"/>
    <p:sldId id="261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56"/>
    <p:restoredTop sz="97887"/>
  </p:normalViewPr>
  <p:slideViewPr>
    <p:cSldViewPr snapToGrid="0" snapToObjects="1">
      <p:cViewPr varScale="1">
        <p:scale>
          <a:sx n="106" d="100"/>
          <a:sy n="106" d="100"/>
        </p:scale>
        <p:origin x="127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28/04/2024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AB1F5-FCCE-7A47-8565-7860B9265C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82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244390" y="2330322"/>
            <a:ext cx="97032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Notes from PCC meeting 22 April 2024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(GP)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actions</a:t>
            </a:r>
          </a:p>
          <a:p>
            <a:r>
              <a:rPr lang="en-GB" sz="1800" dirty="0"/>
              <a:t>Present: Kevin Chalmers</a:t>
            </a:r>
            <a:r>
              <a:rPr lang="en-GB" dirty="0"/>
              <a:t>,</a:t>
            </a:r>
            <a:r>
              <a:rPr lang="en-GB" sz="1800" dirty="0"/>
              <a:t> Garth Pearson, Andrew Isherwood, </a:t>
            </a:r>
            <a:r>
              <a:rPr lang="en-GB" dirty="0"/>
              <a:t>Amy Ferry, Scott </a:t>
            </a:r>
            <a:r>
              <a:rPr lang="en-GB" dirty="0" err="1"/>
              <a:t>Wardlaw</a:t>
            </a:r>
            <a:r>
              <a:rPr lang="en-GB" dirty="0"/>
              <a:t>, Claire Cameron &amp; Finn the dog.</a:t>
            </a:r>
          </a:p>
          <a:p>
            <a:r>
              <a:rPr lang="en-GB" sz="1800" dirty="0" err="1"/>
              <a:t>Apologies:</a:t>
            </a:r>
            <a:r>
              <a:rPr lang="en-GB" dirty="0" err="1"/>
              <a:t>John</a:t>
            </a:r>
            <a:r>
              <a:rPr lang="en-GB" dirty="0"/>
              <a:t> </a:t>
            </a:r>
            <a:r>
              <a:rPr lang="en-GB" dirty="0" err="1"/>
              <a:t>Miroslaw</a:t>
            </a:r>
            <a:r>
              <a:rPr lang="en-GB" dirty="0"/>
              <a:t>, Ruth Isherwood, Caroline Harvey</a:t>
            </a:r>
          </a:p>
          <a:p>
            <a:br>
              <a:rPr lang="en-GB" sz="1800" dirty="0"/>
            </a:br>
            <a:br>
              <a:rPr lang="en-GB" sz="1800" dirty="0"/>
            </a:br>
            <a:r>
              <a:rPr lang="en-GB" sz="1800" dirty="0">
                <a:effectLst/>
                <a:ea typeface="Times New Roman" panose="02020603050405020304" pitchFamily="18" charset="0"/>
              </a:rPr>
              <a:t>Matters arising: see PowerPoint for actions.</a:t>
            </a: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404675"/>
              </p:ext>
            </p:extLst>
          </p:nvPr>
        </p:nvGraphicFramePr>
        <p:xfrm>
          <a:off x="395764" y="1200421"/>
          <a:ext cx="10158865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7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Weekly / Regular Cycling Events 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</a:t>
                      </a:r>
                      <a:r>
                        <a:rPr lang="en-US" sz="1200" baseline="0" dirty="0"/>
                        <a:t> (s)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Meet /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12 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Lucy Husband, Simon Allan,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Ruth Isherwood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New</a:t>
                      </a:r>
                      <a:r>
                        <a:rPr lang="en-US" sz="1000" baseline="0" dirty="0"/>
                        <a:t> Departure Point - </a:t>
                      </a:r>
                      <a:r>
                        <a:rPr lang="en-US" sz="10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15mph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Jo Merritt, Bob Souter,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Ewan Gowrie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New Departure Point - 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17mph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Club members who turn up and wish to 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Kingsmeadow’s car Park</a:t>
                      </a:r>
                      <a:r>
                        <a:rPr lang="en-US" sz="1000" baseline="0" dirty="0"/>
                        <a:t> 09.30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Tuesday &amp; sometimes a Sunday Gravelly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 Pearson</a:t>
                      </a:r>
                      <a:r>
                        <a:rPr lang="en-US" sz="1000" baseline="0" dirty="0"/>
                        <a:t> &amp; others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Kingsmeadow’s Car Park Tuesday 18.30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Kevin Chalmers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Location TT dependent published</a:t>
                      </a:r>
                      <a:r>
                        <a:rPr lang="en-US" sz="1000" baseline="0" dirty="0"/>
                        <a:t> each week, Wednesday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Colin Hutchison &amp; Scott Wardlaw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Glentress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Bike</a:t>
                      </a:r>
                      <a:r>
                        <a:rPr lang="en-US" sz="1000" baseline="0" dirty="0"/>
                        <a:t> and Blether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Colin Hutchison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Glentress</a:t>
                      </a:r>
                      <a:r>
                        <a:rPr lang="en-US" sz="10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Keith Jardine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Thursdays</a:t>
                      </a:r>
                      <a:r>
                        <a:rPr lang="en-US" sz="1000" baseline="0" dirty="0"/>
                        <a:t> - check social media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Gravel Crit races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 Pearson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Location published</a:t>
                      </a:r>
                      <a:r>
                        <a:rPr lang="en-US" sz="1000" baseline="0" dirty="0"/>
                        <a:t> each week, start late spring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Pilates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Judyta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Drill Hall Thursday 7.15pm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FF0000"/>
                          </a:solidFill>
                        </a:rPr>
                        <a:t>Women’s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Ruth, Claire, Amy, Caroline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Every other Tuesday KMs Car Park, date / time TBC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007577-3276-6499-E7BE-6213811CA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4AE424-C9B9-EA3D-AC82-AB16B8F4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466652"/>
              </p:ext>
            </p:extLst>
          </p:nvPr>
        </p:nvGraphicFramePr>
        <p:xfrm>
          <a:off x="418172" y="1326994"/>
          <a:ext cx="10225667" cy="5100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8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8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4288">
                <a:tc>
                  <a:txBody>
                    <a:bodyPr/>
                    <a:lstStyle/>
                    <a:p>
                      <a:r>
                        <a:rPr lang="en-US" sz="1200" dirty="0"/>
                        <a:t>Ride and social events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Date / Meet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011">
                <a:tc>
                  <a:txBody>
                    <a:bodyPr/>
                    <a:lstStyle/>
                    <a:p>
                      <a:r>
                        <a:rPr lang="en-US" sz="900" dirty="0"/>
                        <a:t>Monthly pub social and occasional pub quiz (quiz will be advertised for 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Park Hotel, last</a:t>
                      </a:r>
                      <a:r>
                        <a:rPr lang="en-US" sz="900" baseline="0" dirty="0"/>
                        <a:t> Wednesday of the month 7.30pm starting 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March 27, Park Hotel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054">
                <a:tc>
                  <a:txBody>
                    <a:bodyPr/>
                    <a:lstStyle/>
                    <a:p>
                      <a:r>
                        <a:rPr lang="en-US" sz="900" dirty="0"/>
                        <a:t>Gravel Meet TBC</a:t>
                      </a:r>
                      <a:r>
                        <a:rPr lang="en-US" sz="900" baseline="0" dirty="0"/>
                        <a:t> on weather venue tbc closer to time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aseline="0" dirty="0"/>
                        <a:t>24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or 25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Garth Pearson</a:t>
                      </a:r>
                      <a:r>
                        <a:rPr lang="en-US" sz="900" baseline="0" dirty="0"/>
                        <a:t> , 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14 riders at Hawick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054">
                <a:tc>
                  <a:txBody>
                    <a:bodyPr/>
                    <a:lstStyle/>
                    <a:p>
                      <a:r>
                        <a:rPr lang="en-US" sz="900" dirty="0"/>
                        <a:t>Swap shop /</a:t>
                      </a:r>
                      <a:r>
                        <a:rPr lang="en-US" sz="900" baseline="0" dirty="0"/>
                        <a:t> table sale of cycling kit / parts / general outdoor kit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 23rd March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John</a:t>
                      </a:r>
                      <a:r>
                        <a:rPr lang="en-US" sz="900" baseline="0" dirty="0"/>
                        <a:t> Miroslaw; 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10 tables to date, slide show, projector, gazebo and flags needed. Club clothing  sale, broke even.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371">
                <a:tc>
                  <a:txBody>
                    <a:bodyPr/>
                    <a:lstStyle/>
                    <a:p>
                      <a:r>
                        <a:rPr lang="en-US" sz="900" dirty="0"/>
                        <a:t>Concussion talk @ EG Theatre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April  7.30 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Garth Pearson, Fiona Struther, Bob Soutter, Dave Winton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/>
                        <a:t>Roadside</a:t>
                      </a:r>
                      <a:r>
                        <a:rPr lang="en-US" sz="900" baseline="0" dirty="0"/>
                        <a:t> repairs and maintenance session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8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 April,</a:t>
                      </a:r>
                      <a:r>
                        <a:rPr lang="en-US" sz="900" baseline="0" dirty="0"/>
                        <a:t> drill hall, 7:00 – 8:30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Ruth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and Garth, successful evening circa 14 turned out.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630">
                <a:tc>
                  <a:txBody>
                    <a:bodyPr/>
                    <a:lstStyle/>
                    <a:p>
                      <a:r>
                        <a:rPr lang="en-US" sz="900" dirty="0"/>
                        <a:t>Tweed-Duro</a:t>
                      </a:r>
                      <a:r>
                        <a:rPr lang="en-US" sz="900" baseline="0" dirty="0"/>
                        <a:t> Gravel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27th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Garth Pearson,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Ruth to contact Murray. Club pays b/fast + lunch for 30 max,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/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May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Alan Gray / Scott Finnie,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Richard Allen. Mark Davey contacted re registering as photographer. Catering Ruth.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234">
                <a:tc>
                  <a:txBody>
                    <a:bodyPr/>
                    <a:lstStyle/>
                    <a:p>
                      <a:r>
                        <a:rPr lang="en-US" sz="900" dirty="0"/>
                        <a:t>Bike packing trip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26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27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May venue TBC based on interest expressed by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Garth Pearson</a:t>
                      </a:r>
                      <a:r>
                        <a:rPr lang="en-US" sz="900" baseline="0" dirty="0"/>
                        <a:t> &amp; another</a:t>
                      </a:r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903">
                <a:tc>
                  <a:txBody>
                    <a:bodyPr/>
                    <a:lstStyle/>
                    <a:p>
                      <a:r>
                        <a:rPr lang="en-US" sz="900" dirty="0"/>
                        <a:t>Club cycling meet</a:t>
                      </a:r>
                      <a:r>
                        <a:rPr lang="en-US" sz="900" baseline="0" dirty="0"/>
                        <a:t> Aviemore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8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June / 9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June more info</a:t>
                      </a:r>
                      <a:r>
                        <a:rPr lang="en-US" sz="900" baseline="0" dirty="0"/>
                        <a:t> to follow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Volunteer</a:t>
                      </a:r>
                      <a:r>
                        <a:rPr lang="en-US" sz="900" baseline="0" dirty="0"/>
                        <a:t> needed</a:t>
                      </a:r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2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Tweed Valley Sportive formerly 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Tour of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Tweeddale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Sportive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1st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Chris Gilfillan &amp; volunteers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504">
                <a:tc>
                  <a:txBody>
                    <a:bodyPr/>
                    <a:lstStyle/>
                    <a:p>
                      <a:r>
                        <a:rPr lang="en-US" sz="900" dirty="0"/>
                        <a:t>Summer social</a:t>
                      </a:r>
                      <a:r>
                        <a:rPr lang="en-US" sz="900" baseline="0" dirty="0"/>
                        <a:t> event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aseline="0" dirty="0"/>
                        <a:t>25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baseline="0" dirty="0"/>
                        <a:t> August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Now 100 mile ride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21</a:t>
                      </a:r>
                      <a:r>
                        <a:rPr lang="en-US" sz="900" baseline="30000" dirty="0">
                          <a:solidFill>
                            <a:srgbClr val="FF0000"/>
                          </a:solidFill>
                        </a:rPr>
                        <a:t>st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 22</a:t>
                      </a:r>
                      <a:r>
                        <a:rPr lang="en-US" sz="900" baseline="30000" dirty="0">
                          <a:solidFill>
                            <a:srgbClr val="FF0000"/>
                          </a:solidFill>
                        </a:rPr>
                        <a:t>nd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 September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Andrew</a:t>
                      </a:r>
                      <a:r>
                        <a:rPr lang="en-US" sz="900" baseline="0" dirty="0"/>
                        <a:t> Isherwood</a:t>
                      </a:r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Runner V Bike with Moorfoot</a:t>
                      </a:r>
                      <a:r>
                        <a:rPr lang="en-US" sz="900" baseline="0" dirty="0"/>
                        <a:t> Runners (or relay race)</a:t>
                      </a:r>
                      <a:endParaRPr lang="en-US" sz="900" dirty="0"/>
                    </a:p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baseline="0" dirty="0"/>
                        <a:t> October TBC with Moorfoots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Kenny Davidson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421">
                <a:tc>
                  <a:txBody>
                    <a:bodyPr/>
                    <a:lstStyle/>
                    <a:p>
                      <a:r>
                        <a:rPr lang="en-US" sz="900" dirty="0"/>
                        <a:t>Hill Climb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End of October date 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Kevin Chalmers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7557">
                <a:tc>
                  <a:txBody>
                    <a:bodyPr/>
                    <a:lstStyle/>
                    <a:p>
                      <a:r>
                        <a:rPr lang="en-US" sz="900" dirty="0"/>
                        <a:t>AGM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8C072E-334F-7E25-6952-0A27AB80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E01B1-C5CF-316E-E692-F008472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5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874376"/>
              </p:ext>
            </p:extLst>
          </p:nvPr>
        </p:nvGraphicFramePr>
        <p:xfrm>
          <a:off x="545284" y="1325358"/>
          <a:ext cx="11351643" cy="5150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val="3790771069"/>
                    </a:ext>
                  </a:extLst>
                </a:gridCol>
                <a:gridCol w="2168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Open interest bearing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Investigate putting some of club’s cash into interest bearing account carry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fwd</a:t>
                      </a:r>
                      <a:endParaRPr lang="en-GB" sz="10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017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Instagram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account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New Instagram account to be set up.  Needs to be coupled to existing members only </a:t>
                      </a:r>
                      <a:r>
                        <a:rPr lang="en-US" sz="1000" baseline="0" dirty="0" err="1">
                          <a:solidFill>
                            <a:srgbClr val="FF0000"/>
                          </a:solidFill>
                        </a:rPr>
                        <a:t>FaceBook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page carry </a:t>
                      </a:r>
                      <a:r>
                        <a:rPr lang="en-US" sz="1000" baseline="0" dirty="0" err="1">
                          <a:solidFill>
                            <a:srgbClr val="FF0000"/>
                          </a:solidFill>
                        </a:rPr>
                        <a:t>fwd</a:t>
                      </a:r>
                      <a:endParaRPr lang="en-US" sz="100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Claire , Caroline,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Contents of club’s container to be </a:t>
                      </a:r>
                      <a:r>
                        <a:rPr lang="en-GB" sz="1000" noProof="0" dirty="0">
                          <a:solidFill>
                            <a:schemeClr val="tx1"/>
                          </a:solidFill>
                        </a:rPr>
                        <a:t>rationalised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Container Inventory list circulated. Andrew and Garth</a:t>
                      </a:r>
                      <a:r>
                        <a:rPr lang="en-GB" sz="10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will review contents in warmer/drier weather with a view to reducing stuff.</a:t>
                      </a:r>
                      <a:endParaRPr lang="en-GB" sz="1000" dirty="0">
                        <a:solidFill>
                          <a:srgbClr val="FF0000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John, Andrew , Garth</a:t>
                      </a:r>
                    </a:p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005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Instagram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/ Social Media / web site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All to review Elgin CC Web and FaceBook site and feed back.  Caroline and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Claire agreed to take on social media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. Garth /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Claire / Caroline to meet up and discuss. Completed </a:t>
                      </a:r>
                      <a:endParaRPr lang="en-GB" sz="10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Closed.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171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Club kit design discrepancy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Amy looking into existing Tempus concern on design. Confirmed not an issue by Scottish Cycling.</a:t>
                      </a:r>
                      <a:endParaRPr lang="en-GB" sz="10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Closed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847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Bike and Blether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Contact Colin re his plans to resume rides, postponed for now, Colin got a lot 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209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Disclaimer for “PCC rides”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Investigate how to minimise responsibility of club for activities specifically gravel events. Garth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spoken with one of Rods solicitors, confirmed no issue.</a:t>
                      </a:r>
                      <a:endParaRPr lang="en-GB" sz="10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Garth to circulate information to John for storage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and then action can close. 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321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Championship Jersey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2 jerseys to be procured for Guy Rorke,  different sizes. No contact from family. Closed.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907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Help at Peebles Show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Go Tweed Valley requested help at Peebles Show. Discussed by</a:t>
                      </a:r>
                      <a:r>
                        <a:rPr lang="en-GB" sz="10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group, decided not to support for reasons of complexity, risk, difficult to get volunteers.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No entry payment system, insurance issues with BC, Safe guarding for minors, risk assessment negative.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Garth to contact</a:t>
                      </a:r>
                      <a:r>
                        <a:rPr lang="en-GB" sz="10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Jim Currie and explain.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327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The importance of volunteers to the running of PCC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Members need alerting to the dire need for new volunteers to help run the club, stand</a:t>
                      </a:r>
                      <a:r>
                        <a:rPr lang="en-GB" sz="10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for election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open letter</a:t>
                      </a:r>
                      <a:r>
                        <a:rPr lang="en-GB" sz="10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to members Garth to propose draft. To include job descriptions.</a:t>
                      </a:r>
                      <a:endParaRPr lang="en-GB" sz="1000" dirty="0">
                        <a:solidFill>
                          <a:srgbClr val="FF0000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Garth to circulate draft 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421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Club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Reminder for 2023 members to renew for 2024, Done.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860714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461303"/>
              </p:ext>
            </p:extLst>
          </p:nvPr>
        </p:nvGraphicFramePr>
        <p:xfrm>
          <a:off x="539826" y="1198860"/>
          <a:ext cx="11368118" cy="4898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0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8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Roadside repairs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Arrange session for members to learn and practice basic roadside repairs.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 – great evening.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Need to manage both suppliers.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Need to make sure that we have consistent design between suppliers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, changes to be discussed at committee.</a:t>
                      </a: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Kevin to discuss at SaddleDrunk if they could do order windows.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 and all at 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owned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 existing clothing, attempt to sell at Jumble in March.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75215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TT entry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WhatsApp group to be set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907378"/>
                  </a:ext>
                </a:extLst>
              </a:tr>
              <a:tr h="320908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Currently around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849298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On line club sign on to be updated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to include “disclaimer” re photographs with opt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01276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Meet the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Committee members to post on FB a photo and ”resume” of what they do on the committee starting Sunday 17</a:t>
                      </a:r>
                      <a:r>
                        <a:rPr lang="en-US" sz="1200" baseline="30000" dirty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March,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schedule on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whats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app group.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Completed, good reaction from Members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Closed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4379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Charity of the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Proposed the cycling for age group, Scott to do photo shoot and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get Andrew bank details to pay £500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Scott / 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Womens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ride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Organised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womens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ride every other Tuesday, fab initiative.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Amy, Claire, Ruth,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Caroline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Kids Club 1</a:t>
                      </a:r>
                      <a:r>
                        <a:rPr lang="en-US" sz="1200" baseline="30000" dirty="0">
                          <a:solidFill>
                            <a:srgbClr val="FF0000"/>
                          </a:solidFill>
                        </a:rPr>
                        <a:t>st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Aid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Agreed to fund 1</a:t>
                      </a:r>
                      <a:r>
                        <a:rPr lang="en-US" sz="1200" baseline="30000" dirty="0">
                          <a:solidFill>
                            <a:srgbClr val="FF0000"/>
                          </a:solidFill>
                        </a:rPr>
                        <a:t>st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Aid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x 5 for leaders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Scott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Kids Club Leaders Gilet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Agreed to fund gilet for leaders of 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Scott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043794"/>
              </p:ext>
            </p:extLst>
          </p:nvPr>
        </p:nvGraphicFramePr>
        <p:xfrm>
          <a:off x="539826" y="1198860"/>
          <a:ext cx="11368118" cy="4753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0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8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leadership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Noted Colin H Co leading with Scott with a view to taking over.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Facebook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behaviour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. </a:t>
                      </a:r>
                    </a:p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In response to a number of incidents and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to reduce spam actions were discussed.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All new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requests to join group must complete all questions and be approved by 3 admins, unless Claire can work it out it this means circulating a screen shot on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facebook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Rules of page will form part of mandatory process to join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Certain members have been placed on approval to post. 3 admins must agree prior to post.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Turn off comments as much as possible without being draconian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Admins to check FB group regularly for traffic to approve and monitor comments.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Generally need to be very aware of recent new hate crime legislation.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Claire to check FB process</a:t>
                      </a:r>
                    </a:p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Admins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to be aware of posts etc.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75215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907378"/>
                  </a:ext>
                </a:extLst>
              </a:tr>
              <a:tr h="32090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849298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01276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4379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22-04-24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577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2078</TotalTime>
  <Words>1356</Words>
  <Application>Microsoft Office PowerPoint</Application>
  <PresentationFormat>Widescreen</PresentationFormat>
  <Paragraphs>226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112</cp:revision>
  <cp:lastPrinted>2024-01-14T17:08:59Z</cp:lastPrinted>
  <dcterms:created xsi:type="dcterms:W3CDTF">2022-12-22T14:12:43Z</dcterms:created>
  <dcterms:modified xsi:type="dcterms:W3CDTF">2024-04-28T09:28:46Z</dcterms:modified>
</cp:coreProperties>
</file>