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9" r:id="rId3"/>
    <p:sldId id="26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88"/>
    <p:restoredTop sz="96388"/>
  </p:normalViewPr>
  <p:slideViewPr>
    <p:cSldViewPr snapToGrid="0" snapToObjects="1">
      <p:cViewPr varScale="1">
        <p:scale>
          <a:sx n="63" d="100"/>
          <a:sy n="63" d="100"/>
        </p:scale>
        <p:origin x="11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16/03/2024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1AB1F5-FCCE-7A47-8565-7860B9265C3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82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8E61C8-8462-113A-342F-0F67FF338D7D}"/>
              </a:ext>
            </a:extLst>
          </p:cNvPr>
          <p:cNvSpPr txBox="1"/>
          <p:nvPr/>
        </p:nvSpPr>
        <p:spPr>
          <a:xfrm>
            <a:off x="1244390" y="2330322"/>
            <a:ext cx="9703220" cy="4072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Notes from PCC meeting 13 March 2024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Present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2/ Apologies (GP)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Review PowerPoint doc and agree actions</a:t>
            </a:r>
          </a:p>
          <a:p>
            <a:r>
              <a:rPr lang="en-GB" sz="1800" dirty="0"/>
              <a:t>Present: Kevin Chalmers, John Miroslaw, Garth Pearson, Andrew Isherwood, </a:t>
            </a:r>
            <a:r>
              <a:rPr lang="en-GB" dirty="0"/>
              <a:t>Amy Ferry, Scott Wardlow, </a:t>
            </a:r>
            <a:r>
              <a:rPr lang="en-GB" sz="1800" dirty="0"/>
              <a:t>Ruth Isherwood, Caroline Harvey</a:t>
            </a:r>
          </a:p>
          <a:p>
            <a:r>
              <a:rPr lang="en-GB" sz="1800" dirty="0"/>
              <a:t>Apologies: </a:t>
            </a:r>
            <a:r>
              <a:rPr lang="en-GB" dirty="0"/>
              <a:t>Claire Cameron,</a:t>
            </a:r>
            <a:r>
              <a:rPr lang="en-GB" sz="1800" dirty="0"/>
              <a:t> </a:t>
            </a:r>
            <a:r>
              <a:rPr lang="en-GB" dirty="0"/>
              <a:t>Keith Jardine</a:t>
            </a:r>
            <a:br>
              <a:rPr lang="en-GB" sz="1800" dirty="0"/>
            </a:br>
            <a:br>
              <a:rPr lang="en-GB" sz="1800" dirty="0"/>
            </a:br>
            <a:r>
              <a:rPr lang="en-GB" sz="1800" dirty="0">
                <a:effectLst/>
                <a:ea typeface="Times New Roman" panose="02020603050405020304" pitchFamily="18" charset="0"/>
              </a:rPr>
              <a:t>Matters arising: see PowerPoint for actions.</a:t>
            </a:r>
          </a:p>
          <a:p>
            <a:endParaRPr lang="en-GB" sz="1800" dirty="0">
              <a:effectLst/>
              <a:ea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Clr>
                <a:srgbClr val="FF0000"/>
              </a:buClr>
              <a:buSzPct val="100000"/>
            </a:pPr>
            <a:r>
              <a:rPr lang="en-GB" dirty="0">
                <a:solidFill>
                  <a:srgbClr val="FF0000"/>
                </a:solidFill>
                <a:ea typeface="Times New Roman" panose="02020603050405020304" pitchFamily="18" charset="0"/>
              </a:rPr>
              <a:t>U18 Event welfare plan , photography concern</a:t>
            </a:r>
            <a:br>
              <a:rPr lang="en-GB" dirty="0">
                <a:solidFill>
                  <a:srgbClr val="FF0000"/>
                </a:solidFill>
                <a:ea typeface="Times New Roman" panose="02020603050405020304" pitchFamily="18" charset="0"/>
              </a:rPr>
            </a:br>
            <a:r>
              <a:rPr lang="en-GB" sz="1800" dirty="0">
                <a:solidFill>
                  <a:srgbClr val="FF0000"/>
                </a:solidFill>
                <a:ea typeface="Times New Roman" panose="02020603050405020304" pitchFamily="18" charset="0"/>
              </a:rPr>
              <a:t>£22, 876 in </a:t>
            </a:r>
            <a:r>
              <a:rPr lang="en-GB" dirty="0">
                <a:solidFill>
                  <a:srgbClr val="FF0000"/>
                </a:solidFill>
                <a:ea typeface="Times New Roman" panose="02020603050405020304" pitchFamily="18" charset="0"/>
              </a:rPr>
              <a:t>account</a:t>
            </a:r>
            <a:endParaRPr lang="en-GB" sz="18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149772"/>
              </p:ext>
            </p:extLst>
          </p:nvPr>
        </p:nvGraphicFramePr>
        <p:xfrm>
          <a:off x="395764" y="1200421"/>
          <a:ext cx="10158865" cy="415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2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27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Weekly / Regular Cycling Events 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</a:t>
                      </a:r>
                      <a:r>
                        <a:rPr lang="en-US" sz="1200" baseline="0" dirty="0"/>
                        <a:t> (s)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Meet / 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12 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Lucy Husband, Simon Allan,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Ruth Isherwood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New</a:t>
                      </a:r>
                      <a:r>
                        <a:rPr lang="en-US" sz="1000" baseline="0" dirty="0"/>
                        <a:t> Departure Point - </a:t>
                      </a:r>
                      <a:r>
                        <a:rPr lang="en-US" sz="1000" dirty="0"/>
                        <a:t>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15mph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Jo Merritt, Bob Souter,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Ewan Gowrie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New Departure Point - 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17mph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Stuart Laidlaw / Andrew Isherwood/ Matt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Kingsmeadow’s car Park</a:t>
                      </a:r>
                      <a:r>
                        <a:rPr lang="en-US" sz="1000" baseline="0" dirty="0"/>
                        <a:t> 09.30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Tuesday &amp; sometimes a Sunday Gravelly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 Pearson</a:t>
                      </a:r>
                      <a:r>
                        <a:rPr lang="en-US" sz="1000" baseline="0" dirty="0"/>
                        <a:t> &amp; others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Kingsmeadow’s Car Park Tuesday 18.30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Kevin Chalmers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Location TT dependent published</a:t>
                      </a:r>
                      <a:r>
                        <a:rPr lang="en-US" sz="1000" baseline="0" dirty="0"/>
                        <a:t> each week, Wednesday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Colin Hutchison &amp; Scott Wardlaw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Glentress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Bike</a:t>
                      </a:r>
                      <a:r>
                        <a:rPr lang="en-US" sz="1000" baseline="0" dirty="0"/>
                        <a:t> and Blether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Colin Hutchison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Glentress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Winter Zwift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Keith Jardine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Thursdays</a:t>
                      </a:r>
                      <a:r>
                        <a:rPr lang="en-US" sz="1000" baseline="0" dirty="0"/>
                        <a:t> - check social media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Gravel Crit races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 Pearson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Location published</a:t>
                      </a:r>
                      <a:r>
                        <a:rPr lang="en-US" sz="1000" baseline="0" dirty="0"/>
                        <a:t> each week, start late spring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/>
                        <a:t>Pilates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Judyta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Drill Hall Thursday 7.15pm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D007577-3276-6499-E7BE-6213811CA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4AE424-C9B9-EA3D-AC82-AB16B8F48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61628"/>
              </p:ext>
            </p:extLst>
          </p:nvPr>
        </p:nvGraphicFramePr>
        <p:xfrm>
          <a:off x="418172" y="1326994"/>
          <a:ext cx="10225667" cy="5104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8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8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4288">
                <a:tc>
                  <a:txBody>
                    <a:bodyPr/>
                    <a:lstStyle/>
                    <a:p>
                      <a:r>
                        <a:rPr lang="en-US" sz="1200" dirty="0"/>
                        <a:t>Ride and social events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Date / Meet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011">
                <a:tc>
                  <a:txBody>
                    <a:bodyPr/>
                    <a:lstStyle/>
                    <a:p>
                      <a:r>
                        <a:rPr lang="en-US" sz="900" dirty="0"/>
                        <a:t>Monthly pub social and occasional pub quiz (quiz will be advertised for 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Park Hotel, last</a:t>
                      </a:r>
                      <a:r>
                        <a:rPr lang="en-US" sz="900" baseline="0" dirty="0"/>
                        <a:t> Wednesday of the month 7.30pm starting </a:t>
                      </a:r>
                      <a:r>
                        <a:rPr lang="en-US" sz="900" baseline="0" dirty="0">
                          <a:solidFill>
                            <a:srgbClr val="FF0000"/>
                          </a:solidFill>
                        </a:rPr>
                        <a:t>March 27, Park Hotel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054">
                <a:tc>
                  <a:txBody>
                    <a:bodyPr/>
                    <a:lstStyle/>
                    <a:p>
                      <a:r>
                        <a:rPr lang="en-US" sz="900" dirty="0"/>
                        <a:t>Gravel Meet TBC</a:t>
                      </a:r>
                      <a:r>
                        <a:rPr lang="en-US" sz="900" baseline="0" dirty="0"/>
                        <a:t> on weather venue tbc closer to time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aseline="0" dirty="0"/>
                        <a:t>24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or 25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Garth Pearson</a:t>
                      </a:r>
                      <a:r>
                        <a:rPr lang="en-US" sz="900" baseline="0" dirty="0"/>
                        <a:t> , </a:t>
                      </a:r>
                      <a:r>
                        <a:rPr lang="en-US" sz="900" baseline="0" dirty="0">
                          <a:solidFill>
                            <a:srgbClr val="FF0000"/>
                          </a:solidFill>
                        </a:rPr>
                        <a:t>14 riders at Hawick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054">
                <a:tc>
                  <a:txBody>
                    <a:bodyPr/>
                    <a:lstStyle/>
                    <a:p>
                      <a:r>
                        <a:rPr lang="en-US" sz="900" dirty="0"/>
                        <a:t>Swap shop /</a:t>
                      </a:r>
                      <a:r>
                        <a:rPr lang="en-US" sz="900" baseline="0" dirty="0"/>
                        <a:t> table sale of cycling kit / parts / general outdoor kit 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 23rd March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John</a:t>
                      </a:r>
                      <a:r>
                        <a:rPr lang="en-US" sz="900" baseline="0" dirty="0"/>
                        <a:t> Miroslaw; </a:t>
                      </a:r>
                      <a:r>
                        <a:rPr lang="en-US" sz="900" baseline="0" dirty="0">
                          <a:solidFill>
                            <a:srgbClr val="FF0000"/>
                          </a:solidFill>
                        </a:rPr>
                        <a:t>10 tables to date, slide show, projector, gazebo and flags needed. Club clothing  sale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371">
                <a:tc>
                  <a:txBody>
                    <a:bodyPr/>
                    <a:lstStyle/>
                    <a:p>
                      <a:r>
                        <a:rPr lang="en-US" sz="900" dirty="0"/>
                        <a:t>Concussion talk @ EG Theatre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25</a:t>
                      </a:r>
                      <a:r>
                        <a:rPr lang="en-US" sz="900" baseline="30000" dirty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 April  7pm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Garth Pearson, 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Fiona Struther, Bob Soutter, Dave Winton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/>
                        <a:t>Roadside</a:t>
                      </a:r>
                      <a:r>
                        <a:rPr lang="en-US" sz="900" baseline="0" dirty="0"/>
                        <a:t> repairs and maintenance session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8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 April,</a:t>
                      </a:r>
                      <a:r>
                        <a:rPr lang="en-US" sz="900" baseline="0" dirty="0"/>
                        <a:t> drill hall, 7:00 – 8:30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Ruth</a:t>
                      </a:r>
                      <a:r>
                        <a:rPr lang="en-US" sz="900" baseline="0" dirty="0"/>
                        <a:t> and Garth, </a:t>
                      </a:r>
                      <a:r>
                        <a:rPr lang="en-US" sz="900" baseline="0" dirty="0">
                          <a:solidFill>
                            <a:srgbClr val="FF0000"/>
                          </a:solidFill>
                        </a:rPr>
                        <a:t>8 pupils to date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7630">
                <a:tc>
                  <a:txBody>
                    <a:bodyPr/>
                    <a:lstStyle/>
                    <a:p>
                      <a:r>
                        <a:rPr lang="en-US" sz="900" dirty="0"/>
                        <a:t>Tweed-Duro</a:t>
                      </a:r>
                      <a:r>
                        <a:rPr lang="en-US" sz="900" baseline="0" dirty="0"/>
                        <a:t> Gravel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27th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Garth Pearson, 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Ruth to contact Murray. Club pays b/fast + lunch for 30 max, road ride to be arranged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/>
                        <a:t>Road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18</a:t>
                      </a:r>
                      <a:r>
                        <a:rPr lang="en-US" sz="900" baseline="30000" dirty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 May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Alan Gray / Scott Finnie,</a:t>
                      </a:r>
                      <a:r>
                        <a:rPr lang="en-US" sz="900" baseline="0" dirty="0"/>
                        <a:t> Richard Allen. </a:t>
                      </a:r>
                      <a:r>
                        <a:rPr lang="en-US" sz="900" baseline="0" dirty="0">
                          <a:solidFill>
                            <a:srgbClr val="FF0000"/>
                          </a:solidFill>
                        </a:rPr>
                        <a:t>Mark Davey contacted re registering as photographer. Catering Ruth.</a:t>
                      </a:r>
                      <a:endParaRPr lang="en-US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234">
                <a:tc>
                  <a:txBody>
                    <a:bodyPr/>
                    <a:lstStyle/>
                    <a:p>
                      <a:r>
                        <a:rPr lang="en-US" sz="900" dirty="0"/>
                        <a:t>Bike packing trip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25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26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27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May venue TBC based on interest expressed by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Garth Pearson</a:t>
                      </a:r>
                      <a:r>
                        <a:rPr lang="en-US" sz="900" baseline="0" dirty="0"/>
                        <a:t> &amp; another</a:t>
                      </a:r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903">
                <a:tc>
                  <a:txBody>
                    <a:bodyPr/>
                    <a:lstStyle/>
                    <a:p>
                      <a:r>
                        <a:rPr lang="en-US" sz="900" dirty="0"/>
                        <a:t>Club cycling meet</a:t>
                      </a:r>
                      <a:r>
                        <a:rPr lang="en-US" sz="900" baseline="0" dirty="0"/>
                        <a:t> Aviemore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/>
                        <a:t>8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June / 9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June more info</a:t>
                      </a:r>
                      <a:r>
                        <a:rPr lang="en-US" sz="900" baseline="0" dirty="0"/>
                        <a:t> to follow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Volunteer</a:t>
                      </a:r>
                      <a:r>
                        <a:rPr lang="en-US" sz="900" baseline="0" dirty="0"/>
                        <a:t> needed</a:t>
                      </a:r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32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Tour of </a:t>
                      </a:r>
                      <a:r>
                        <a:rPr lang="en-US" sz="900" dirty="0" err="1"/>
                        <a:t>Tweeddale</a:t>
                      </a:r>
                      <a:r>
                        <a:rPr lang="en-US" sz="900" dirty="0"/>
                        <a:t> Sportive 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new</a:t>
                      </a:r>
                      <a:r>
                        <a:rPr lang="en-US" sz="900" baseline="0" dirty="0">
                          <a:solidFill>
                            <a:srgbClr val="FF0000"/>
                          </a:solidFill>
                        </a:rPr>
                        <a:t> name “Tweed Valley Sportive”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25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dirty="0"/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Chris Gilfillan &amp; volunteers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6478">
                <a:tc>
                  <a:txBody>
                    <a:bodyPr/>
                    <a:lstStyle/>
                    <a:p>
                      <a:r>
                        <a:rPr lang="en-US" sz="900" dirty="0"/>
                        <a:t>Summer social</a:t>
                      </a:r>
                      <a:r>
                        <a:rPr lang="en-US" sz="900" baseline="0" dirty="0"/>
                        <a:t> event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aseline="0" dirty="0"/>
                        <a:t>31</a:t>
                      </a:r>
                      <a:r>
                        <a:rPr lang="en-US" sz="900" baseline="30000" dirty="0"/>
                        <a:t>st</a:t>
                      </a:r>
                      <a:r>
                        <a:rPr lang="en-US" sz="900" baseline="0" dirty="0"/>
                        <a:t> August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/>
                        <a:t>Club Cycling meet Lake District or Yorkshire</a:t>
                      </a:r>
                      <a:r>
                        <a:rPr lang="en-US" sz="900" baseline="0" dirty="0"/>
                        <a:t> 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21</a:t>
                      </a:r>
                      <a:r>
                        <a:rPr lang="en-US" sz="900" baseline="30000" dirty="0"/>
                        <a:t>st</a:t>
                      </a:r>
                      <a:r>
                        <a:rPr lang="en-US" sz="900" baseline="0" dirty="0"/>
                        <a:t> 22</a:t>
                      </a:r>
                      <a:r>
                        <a:rPr lang="en-US" sz="900" baseline="30000" dirty="0"/>
                        <a:t>nd</a:t>
                      </a:r>
                      <a:r>
                        <a:rPr lang="en-US" sz="900" baseline="0" dirty="0"/>
                        <a:t> September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Andrew</a:t>
                      </a:r>
                      <a:r>
                        <a:rPr lang="en-US" sz="900" baseline="0" dirty="0"/>
                        <a:t> Isherwood</a:t>
                      </a:r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Runner V Bike with Moorfoot</a:t>
                      </a:r>
                      <a:r>
                        <a:rPr lang="en-US" sz="900" baseline="0" dirty="0"/>
                        <a:t> Runners (or relay race)</a:t>
                      </a:r>
                      <a:endParaRPr lang="en-US" sz="900" dirty="0"/>
                    </a:p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5</a:t>
                      </a:r>
                      <a:r>
                        <a:rPr lang="en-US" sz="900" baseline="30000" dirty="0"/>
                        <a:t>th</a:t>
                      </a:r>
                      <a:r>
                        <a:rPr lang="en-US" sz="900" baseline="0" dirty="0"/>
                        <a:t> October TBC with Moorfoots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Kenny Davidson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421">
                <a:tc>
                  <a:txBody>
                    <a:bodyPr/>
                    <a:lstStyle/>
                    <a:p>
                      <a:r>
                        <a:rPr lang="en-US" sz="900" dirty="0"/>
                        <a:t>Hill Climb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End of October date 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Kevin Chalmers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7557">
                <a:tc>
                  <a:txBody>
                    <a:bodyPr/>
                    <a:lstStyle/>
                    <a:p>
                      <a:r>
                        <a:rPr lang="en-US" sz="900" dirty="0"/>
                        <a:t>AGM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8C072E-334F-7E25-6952-0A27AB80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8E01B1-C5CF-316E-E692-F008472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52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196971"/>
              </p:ext>
            </p:extLst>
          </p:nvPr>
        </p:nvGraphicFramePr>
        <p:xfrm>
          <a:off x="545284" y="1325358"/>
          <a:ext cx="11351643" cy="508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898">
                  <a:extLst>
                    <a:ext uri="{9D8B030D-6E8A-4147-A177-3AD203B41FA5}">
                      <a16:colId xmlns:a16="http://schemas.microsoft.com/office/drawing/2014/main" val="3790771069"/>
                    </a:ext>
                  </a:extLst>
                </a:gridCol>
                <a:gridCol w="2168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4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18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Open interest bearing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Investigate putting some of club’s cash into interest bearing account carry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fwd</a:t>
                      </a:r>
                      <a:endParaRPr lang="en-GB" sz="12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01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Instagram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account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New Instagram account to be set up (Stuart unwilling to hand over existing).  Needs to be coupled to existing members only </a:t>
                      </a:r>
                      <a:r>
                        <a:rPr lang="en-US" sz="1200" baseline="0" dirty="0" err="1">
                          <a:solidFill>
                            <a:srgbClr val="FF0000"/>
                          </a:solidFill>
                        </a:rPr>
                        <a:t>FaceBook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page carry </a:t>
                      </a:r>
                      <a:r>
                        <a:rPr lang="en-US" sz="1200" baseline="0" dirty="0" err="1">
                          <a:solidFill>
                            <a:srgbClr val="FF0000"/>
                          </a:solidFill>
                        </a:rPr>
                        <a:t>fwd</a:t>
                      </a:r>
                      <a:endParaRPr lang="en-US" sz="120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Andrew, Claire , Caroline,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Contents of club’s container to be 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rationalised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Container Inventory list circulated. Andrew and Garth</a:t>
                      </a:r>
                      <a:r>
                        <a:rPr lang="en-GB" sz="1200" baseline="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 will review contents in warmer/drier weather with a view to reducing stuff.</a:t>
                      </a:r>
                      <a:endParaRPr lang="en-GB" sz="1200" dirty="0">
                        <a:solidFill>
                          <a:srgbClr val="FF0000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John, Andrew , Garth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005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Instagram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/ Social Media / web site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All to review Elgin CC Web and FaceBook site and feed back.  Caroline and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Claire agreed to take on social media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. Garth /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Claire / Caroline to meet up and discuss.</a:t>
                      </a:r>
                      <a:endParaRPr lang="en-GB" sz="12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Completed by Claire, Caroline,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Garth Can be Closed.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171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kit design discrepancy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Amy looking into existing Tempus concern on design.</a:t>
                      </a:r>
                      <a:endParaRPr lang="en-GB" sz="12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Amy 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confirmed not an issue – Closed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847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Bike and Blether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Contact Colin re his plans to resume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Ruth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209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Disclaimer for “PCC rides”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Investigate how to minimise responsibility of club for activities specifically gravel events.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Garth</a:t>
                      </a:r>
                      <a:r>
                        <a:rPr lang="en-GB" sz="1200" baseline="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 spoken with one of Rods solicitors, confirmed no issue.</a:t>
                      </a:r>
                      <a:endParaRPr lang="en-GB" sz="1200" dirty="0">
                        <a:solidFill>
                          <a:srgbClr val="FF0000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Garth to circulate information to John for storage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and then action can close.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321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National Championship Jersey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2 jerseys to be procured for Guy Rorke,  different sizes.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907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Help at Peebles Show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Go Tweed Valley requested help at Peebles Show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Garth to circulate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327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The importance of volunteers to the running of PCC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Members need alerting to the dire need for new volunteers to help run the club, open letter</a:t>
                      </a:r>
                      <a:r>
                        <a:rPr lang="en-GB" sz="1200" baseline="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 to members Garth to propose draft.</a:t>
                      </a:r>
                      <a:endParaRPr lang="en-GB" sz="1200" dirty="0">
                        <a:solidFill>
                          <a:srgbClr val="FF0000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Garth to circulate draft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421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Club 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Reminder for 2023 members to renew for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860714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551924"/>
              </p:ext>
            </p:extLst>
          </p:nvPr>
        </p:nvGraphicFramePr>
        <p:xfrm>
          <a:off x="539826" y="1198860"/>
          <a:ext cx="11368118" cy="3306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0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8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564">
                <a:tc>
                  <a:txBody>
                    <a:bodyPr/>
                    <a:lstStyle/>
                    <a:p>
                      <a:r>
                        <a:rPr lang="en-US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Roadside repairs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Arrange session for members to learn and practice basic roadside repairs.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Organised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and ready to go Ruth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Need to manage both suppliers.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Need to make sure that we have consistent design between suppliers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, changes to be discussed at committee.</a:t>
                      </a:r>
                    </a:p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Kevin to discuss at SaddleDrunk if they could do order windows.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 and all at 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owned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Advertise existing clothing, attempt to sell at Jumble in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752157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TT entry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WhatsApp group to be set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907378"/>
                  </a:ext>
                </a:extLst>
              </a:tr>
              <a:tr h="320908"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Currently around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849298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On line club sign on to be updated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to include “disclaimer” re photographs with opt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01276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Meet the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Committee members to post on FB a photo and ”resume” of what they do on the committee starting Sunday 17</a:t>
                      </a:r>
                      <a:r>
                        <a:rPr lang="en-US" sz="1200" baseline="30000" dirty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March,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schedule on </a:t>
                      </a:r>
                      <a:r>
                        <a:rPr lang="en-US" sz="1200" baseline="0" dirty="0" err="1">
                          <a:solidFill>
                            <a:srgbClr val="FF0000"/>
                          </a:solidFill>
                        </a:rPr>
                        <a:t>whats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app group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143797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Charity of the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Proposed the cycling for age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Scott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13-03-24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14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2034</TotalTime>
  <Words>1055</Words>
  <Application>Microsoft Office PowerPoint</Application>
  <PresentationFormat>Widescreen</PresentationFormat>
  <Paragraphs>188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John Miroslaw</cp:lastModifiedBy>
  <cp:revision>105</cp:revision>
  <cp:lastPrinted>2024-01-14T17:08:59Z</cp:lastPrinted>
  <dcterms:created xsi:type="dcterms:W3CDTF">2022-12-22T14:12:43Z</dcterms:created>
  <dcterms:modified xsi:type="dcterms:W3CDTF">2024-03-16T13:02:41Z</dcterms:modified>
</cp:coreProperties>
</file>