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60" r:id="rId2"/>
    <p:sldId id="256" r:id="rId3"/>
    <p:sldId id="263" r:id="rId4"/>
    <p:sldId id="257" r:id="rId5"/>
    <p:sldId id="258" r:id="rId6"/>
    <p:sldId id="259" r:id="rId7"/>
    <p:sldId id="261" r:id="rId8"/>
    <p:sldId id="264" r:id="rId9"/>
    <p:sldId id="265" r:id="rId10"/>
    <p:sldId id="269" r:id="rId11"/>
    <p:sldId id="262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hn Miroslaw" initials="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60"/>
    <p:restoredTop sz="96388"/>
  </p:normalViewPr>
  <p:slideViewPr>
    <p:cSldViewPr snapToGrid="0" snapToObjects="1">
      <p:cViewPr varScale="1">
        <p:scale>
          <a:sx n="84" d="100"/>
          <a:sy n="84" d="100"/>
        </p:scale>
        <p:origin x="216" y="2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commentAuthors" Target="commentAuthors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04247F-9062-42CA-B88F-E39143E31DE7}" type="datetimeFigureOut">
              <a:rPr lang="en-GB" smtClean="0"/>
              <a:t>16/10/2023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406951-E3B2-4CDA-A82F-879ABBF2421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58240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19/01/2023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24/08/23 PCC Committee meeting notes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9827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19/01/2023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24/08/23 PCC Committee meeting notes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996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19/01/2023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24/08/23 PCC Committee meeting notes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1213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19/01/2023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24/08/23 PCC Committee meeting notes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2694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19/01/2023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24/08/23 PCC Committee meeting notes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8155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19/01/2023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24/08/23 PCC Committee meeting notes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156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19/01/2023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24/08/23 PCC Committee meeting notes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5752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19/01/2023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24/08/23 PCC Committee meeting notes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4199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19/01/2023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24/08/23 PCC Committee meeting notes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8527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19/01/2023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24/08/23 PCC Committee meeting notes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283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19/01/2023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24/08/23 PCC Committee meeting notes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2880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19/01/2023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24/08/23 PCC Committee meeting notes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7793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76" y="169863"/>
            <a:ext cx="5377495" cy="201656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148289" y="2930487"/>
            <a:ext cx="75465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F98E61C8-8462-113A-342F-0F67FF338D7D}"/>
              </a:ext>
            </a:extLst>
          </p:cNvPr>
          <p:cNvSpPr txBox="1"/>
          <p:nvPr/>
        </p:nvSpPr>
        <p:spPr>
          <a:xfrm>
            <a:off x="1337594" y="2919394"/>
            <a:ext cx="97032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1/ Present (</a:t>
            </a:r>
            <a:r>
              <a:rPr lang="en-GB" dirty="0">
                <a:latin typeface="Calibri" panose="020F0502020204030204" pitchFamily="34" charset="0"/>
                <a:ea typeface="Times New Roman" panose="02020603050405020304" pitchFamily="18" charset="0"/>
              </a:rPr>
              <a:t>GP</a:t>
            </a: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)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2/ Apologies (GP)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3/ Minutes of last meeting (</a:t>
            </a:r>
            <a:r>
              <a:rPr lang="en-GB" dirty="0">
                <a:latin typeface="Calibri" panose="020F0502020204030204" pitchFamily="34" charset="0"/>
                <a:ea typeface="Times New Roman" panose="02020603050405020304" pitchFamily="18" charset="0"/>
              </a:rPr>
              <a:t>GP</a:t>
            </a: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)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4/ Review PowerPoint doc and agree actions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D21D3B3-839E-453B-6300-652C391252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24/08/23 PCC Committee meeting notes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C51B56C-4FB9-1055-5591-5C88AC428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11899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24/08/23 PCC Committee meeting notes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10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77" y="240656"/>
            <a:ext cx="2540000" cy="952500"/>
          </a:xfrm>
          <a:prstGeom prst="rect">
            <a:avLst/>
          </a:prstGeom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0375957"/>
              </p:ext>
            </p:extLst>
          </p:nvPr>
        </p:nvGraphicFramePr>
        <p:xfrm>
          <a:off x="395835" y="1207752"/>
          <a:ext cx="10957965" cy="31424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2354">
                  <a:extLst>
                    <a:ext uri="{9D8B030D-6E8A-4147-A177-3AD203B41FA5}">
                      <a16:colId xmlns:a16="http://schemas.microsoft.com/office/drawing/2014/main" xmlns="" val="1594945921"/>
                    </a:ext>
                  </a:extLst>
                </a:gridCol>
                <a:gridCol w="241693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32033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67834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Ref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General</a:t>
                      </a:r>
                      <a:r>
                        <a:rPr lang="en-US" baseline="0" dirty="0"/>
                        <a:t> </a:t>
                      </a:r>
                      <a:r>
                        <a:rPr lang="en-US" dirty="0"/>
                        <a:t> Actions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Comments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Actions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2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39</a:t>
                      </a:r>
                      <a:endParaRPr lang="en-US" sz="12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2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Pub night</a:t>
                      </a:r>
                      <a:endParaRPr lang="en-US" sz="12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Arrange for one night per month, suggest Park Hotel.  </a:t>
                      </a:r>
                    </a:p>
                    <a:p>
                      <a:pPr marL="0" algn="l" defTabSz="914400" rtl="0" eaLnBrk="1" latinLnBrk="0" hangingPunct="1"/>
                      <a:endParaRPr lang="en-US" sz="12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GB" sz="12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Action Garth</a:t>
                      </a:r>
                      <a:endParaRPr lang="en-US" sz="12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38</a:t>
                      </a:r>
                      <a:endParaRPr lang="en-US" sz="12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Cardrona</a:t>
                      </a:r>
                      <a:r>
                        <a:rPr lang="en-GB" sz="12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Hotel Gym: </a:t>
                      </a:r>
                      <a:endParaRPr lang="en-US" sz="12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visit to get firm details of offer and assess the facilities offered. </a:t>
                      </a:r>
                      <a:endParaRPr lang="en-US" sz="12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Action John</a:t>
                      </a:r>
                    </a:p>
                    <a:p>
                      <a:endParaRPr lang="en-US" sz="12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8761595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39</a:t>
                      </a:r>
                      <a:endParaRPr lang="en-US" sz="12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Donation of MTB</a:t>
                      </a:r>
                      <a:endParaRPr lang="en-US" sz="12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Donated MTBs to be passed to PHS MTB club.  </a:t>
                      </a:r>
                      <a:endParaRPr lang="en-US" sz="12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Action Scott Complete - closed</a:t>
                      </a:r>
                    </a:p>
                    <a:p>
                      <a:endParaRPr lang="en-US" sz="12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87454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40 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FF0000"/>
                          </a:solidFill>
                        </a:rPr>
                        <a:t>Members of Committee 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FF0000"/>
                          </a:solidFill>
                        </a:rPr>
                        <a:t>Consider tenure into 2024</a:t>
                      </a:r>
                      <a:r>
                        <a:rPr lang="en-US" sz="1200" baseline="0" dirty="0" smtClean="0">
                          <a:solidFill>
                            <a:srgbClr val="FF0000"/>
                          </a:solidFill>
                        </a:rPr>
                        <a:t> in advance of AGM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FF0000"/>
                          </a:solidFill>
                        </a:rPr>
                        <a:t>all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kern="1200" dirty="0">
                        <a:solidFill>
                          <a:srgbClr val="FF0000"/>
                        </a:solidFill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kern="1200" dirty="0">
                        <a:solidFill>
                          <a:srgbClr val="FF0000"/>
                        </a:solidFill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vl="0"/>
                      <a:endParaRPr lang="en-GB" sz="1200" kern="1200" dirty="0">
                        <a:solidFill>
                          <a:srgbClr val="FF0000"/>
                        </a:solidFill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78280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77" y="240656"/>
            <a:ext cx="2540000" cy="952500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2222412"/>
              </p:ext>
            </p:extLst>
          </p:nvPr>
        </p:nvGraphicFramePr>
        <p:xfrm>
          <a:off x="539826" y="1193156"/>
          <a:ext cx="11368117" cy="445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205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62730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21875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Other Ideas to develop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Daft</a:t>
                      </a:r>
                      <a:r>
                        <a:rPr lang="en-US" baseline="0" dirty="0"/>
                        <a:t> or Not?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aseline="0" dirty="0"/>
                        <a:t> Fund raising calendar for 2024?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Race Team for Adults,</a:t>
                      </a:r>
                      <a:r>
                        <a:rPr lang="en-US" sz="1200" baseline="0" dirty="0"/>
                        <a:t> lead by example?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Kids bikepacking</a:t>
                      </a:r>
                      <a:r>
                        <a:rPr lang="en-US" sz="1200" baseline="0" dirty="0"/>
                        <a:t> trip?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</a:tbl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4D61A162-C9EB-E838-936F-8D346CCEB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24/08/23 PCC Committee meeting notes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1C7D938-65F3-52D0-1CCF-F8F91D5E45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85662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77" y="240656"/>
            <a:ext cx="2540000" cy="952500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8255977"/>
              </p:ext>
            </p:extLst>
          </p:nvPr>
        </p:nvGraphicFramePr>
        <p:xfrm>
          <a:off x="539826" y="1193156"/>
          <a:ext cx="9970959" cy="5252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7454">
                  <a:extLst>
                    <a:ext uri="{9D8B030D-6E8A-4147-A177-3AD203B41FA5}">
                      <a16:colId xmlns:a16="http://schemas.microsoft.com/office/drawing/2014/main" xmlns="" val="1594945921"/>
                    </a:ext>
                  </a:extLst>
                </a:gridCol>
                <a:gridCol w="201168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05479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34702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Ref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Completed Actions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Comments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Complete Actions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Club event calendar issued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Version 1 issued / refreshed with added dates to go out.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Complete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Sponsorship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Gart</a:t>
                      </a:r>
                      <a:r>
                        <a:rPr lang="en-US" sz="1200" baseline="0" dirty="0"/>
                        <a:t>h met Rod Mitchell, options discussed e.g. funding of TOT and some other individual events £2500 agreed</a:t>
                      </a:r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Complete – sponsorship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received. 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8761595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13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Communication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Remove password for members area on web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John -complete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19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Club member discount at Bspoke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Garth in discussion with Nick and Pip, agreed at 10%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Advertised.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Complete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87454">
                <a:tc>
                  <a:txBody>
                    <a:bodyPr/>
                    <a:lstStyle/>
                    <a:p>
                      <a:r>
                        <a:rPr lang="en-US" sz="1200" dirty="0"/>
                        <a:t>20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Club Member Discount</a:t>
                      </a:r>
                      <a:r>
                        <a:rPr lang="en-US" sz="1200" baseline="0" dirty="0"/>
                        <a:t> at Glentress</a:t>
                      </a:r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Murray has agreed to support rides with</a:t>
                      </a:r>
                      <a:r>
                        <a:rPr lang="en-US" sz="1200" baseline="0" dirty="0"/>
                        <a:t> discount deal if ride leaders advise in advance.</a:t>
                      </a:r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Completed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21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Club member discount at Alpine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Andrew discussed with Alpine 10% agreed. Advertised and completed.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Completed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28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Saddle</a:t>
                      </a:r>
                      <a:r>
                        <a:rPr lang="en-US" sz="1200" baseline="0" dirty="0"/>
                        <a:t> drunk review </a:t>
                      </a:r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Poll members on experience - completed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Complete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– Kevin has written and complained to </a:t>
                      </a:r>
                      <a:r>
                        <a:rPr lang="en-US" sz="1200" baseline="0" dirty="0" err="1">
                          <a:solidFill>
                            <a:schemeClr val="tx1"/>
                          </a:solidFill>
                        </a:rPr>
                        <a:t>Saddledrunk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29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Road Race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Al / Scott F / Richard Allen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Complete-</a:t>
                      </a:r>
                      <a:r>
                        <a:rPr lang="en-US" sz="1200" baseline="0" dirty="0">
                          <a:solidFill>
                            <a:srgbClr val="FF0000"/>
                          </a:solidFill>
                        </a:rPr>
                        <a:t> successful event. 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30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Tweed-duro</a:t>
                      </a:r>
                      <a:r>
                        <a:rPr lang="en-US" sz="1200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Complete – successful event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Complete – successful event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31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Gravel meet</a:t>
                      </a:r>
                      <a:r>
                        <a:rPr lang="en-US" sz="1200" baseline="0" dirty="0">
                          <a:solidFill>
                            <a:srgbClr val="FF0000"/>
                          </a:solidFill>
                        </a:rPr>
                        <a:t> Aviemore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Complete</a:t>
                      </a:r>
                      <a:r>
                        <a:rPr lang="en-US" sz="1200" baseline="0" dirty="0">
                          <a:solidFill>
                            <a:srgbClr val="FF0000"/>
                          </a:solidFill>
                        </a:rPr>
                        <a:t> – successful event 10+ attendees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Complete</a:t>
                      </a:r>
                      <a:r>
                        <a:rPr lang="en-US" sz="1200" baseline="0" dirty="0">
                          <a:solidFill>
                            <a:srgbClr val="FF0000"/>
                          </a:solidFill>
                        </a:rPr>
                        <a:t> – successful event 10+ attendees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rgbClr val="FF0000"/>
                          </a:solidFill>
                        </a:rPr>
                        <a:t>Talks Mark Beaumont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Complete – successful event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Complete – successful event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rgbClr val="FF0000"/>
                          </a:solidFill>
                        </a:rPr>
                        <a:t>Talk Jenny Graham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Complete – successful event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Complete – successful event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998092833"/>
                  </a:ext>
                </a:extLst>
              </a:tr>
            </a:tbl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9C4126B0-6935-69E1-ED35-83100407C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24/08/23 PCC Committee meeting notes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E0CF73B-6EC6-0651-2A9C-1270496D1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42886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77" y="240656"/>
            <a:ext cx="2540000" cy="952500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764088"/>
              </p:ext>
            </p:extLst>
          </p:nvPr>
        </p:nvGraphicFramePr>
        <p:xfrm>
          <a:off x="539826" y="1193156"/>
          <a:ext cx="9970959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7454">
                  <a:extLst>
                    <a:ext uri="{9D8B030D-6E8A-4147-A177-3AD203B41FA5}">
                      <a16:colId xmlns:a16="http://schemas.microsoft.com/office/drawing/2014/main" xmlns="" val="1594945921"/>
                    </a:ext>
                  </a:extLst>
                </a:gridCol>
                <a:gridCol w="201168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05479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34702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Ref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Completed Actions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Comments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Complete Actions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Jenny Graham ladies ride out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Complete very successful event 20+ attendees</a:t>
                      </a:r>
                      <a:endParaRPr 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Jenny Graham all ride</a:t>
                      </a:r>
                      <a:r>
                        <a:rPr lang="en-US" sz="1200" baseline="0" dirty="0">
                          <a:solidFill>
                            <a:srgbClr val="FF0000"/>
                          </a:solidFill>
                        </a:rPr>
                        <a:t> out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aseline="0" dirty="0">
                          <a:solidFill>
                            <a:srgbClr val="FF0000"/>
                          </a:solidFill>
                        </a:rPr>
                        <a:t>Agreed with Jenny Graham to cancel.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8761595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Grand Fondo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Complete very successful event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9C4126B0-6935-69E1-ED35-83100407C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24/08/23 PCC Committee meeting notes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E0CF73B-6EC6-0651-2A9C-1270496D1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91731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77" y="143737"/>
            <a:ext cx="2540000" cy="9525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004EBFC2-03AD-FE7F-846E-24D85170933D}"/>
              </a:ext>
            </a:extLst>
          </p:cNvPr>
          <p:cNvSpPr txBox="1"/>
          <p:nvPr/>
        </p:nvSpPr>
        <p:spPr>
          <a:xfrm>
            <a:off x="705854" y="1728132"/>
            <a:ext cx="10812378" cy="2891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Notes from PCC meeting 27 Sept ember 2023</a:t>
            </a:r>
          </a:p>
          <a:p>
            <a:r>
              <a:rPr lang="en-GB" sz="1400" dirty="0"/>
              <a:t>Present; Alan </a:t>
            </a:r>
            <a:r>
              <a:rPr lang="en-GB" sz="1400" dirty="0" err="1"/>
              <a:t>Gray</a:t>
            </a:r>
            <a:r>
              <a:rPr lang="en-GB" sz="1400" dirty="0"/>
              <a:t>, Keith Jardine, Kevin Chalmers, John </a:t>
            </a:r>
            <a:r>
              <a:rPr lang="en-GB" sz="1400" dirty="0" err="1"/>
              <a:t>Miroslaw</a:t>
            </a:r>
            <a:r>
              <a:rPr lang="en-GB" sz="1400" dirty="0"/>
              <a:t>, Garth Pearson, Amy Ferry, Scott </a:t>
            </a:r>
            <a:r>
              <a:rPr lang="en-GB" sz="1400" dirty="0" err="1"/>
              <a:t>Wardlow</a:t>
            </a:r>
            <a:r>
              <a:rPr lang="en-GB" sz="1400" dirty="0"/>
              <a:t>, Andrew Isherwood, Ruth Isherwood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endParaRPr lang="en-GB" sz="1400" dirty="0" smtClean="0">
              <a:effectLst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GB" sz="1400" dirty="0" smtClean="0">
                <a:effectLst/>
                <a:ea typeface="Times New Roman" panose="02020603050405020304" pitchFamily="18" charset="0"/>
              </a:rPr>
              <a:t>Notes </a:t>
            </a:r>
            <a:r>
              <a:rPr lang="en-GB" sz="1400" dirty="0">
                <a:effectLst/>
                <a:ea typeface="Times New Roman" panose="02020603050405020304" pitchFamily="18" charset="0"/>
              </a:rPr>
              <a:t>of last meeting were agreed as a true record of the meeting.</a:t>
            </a:r>
            <a:br>
              <a:rPr lang="en-GB" sz="1400" dirty="0">
                <a:effectLst/>
                <a:ea typeface="Times New Roman" panose="02020603050405020304" pitchFamily="18" charset="0"/>
              </a:rPr>
            </a:br>
            <a:r>
              <a:rPr lang="en-GB" sz="1400" dirty="0">
                <a:effectLst/>
                <a:ea typeface="Times New Roman" panose="02020603050405020304" pitchFamily="18" charset="0"/>
              </a:rPr>
              <a:t>Matters arising: see PowerPoint for action </a:t>
            </a:r>
            <a:endParaRPr lang="en-GB" sz="1400" dirty="0"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endParaRPr lang="en-GB" sz="1400" dirty="0" smtClean="0">
              <a:solidFill>
                <a:srgbClr val="FF0000"/>
              </a:solidFill>
              <a:effectLst/>
              <a:ea typeface="Times New Roman" panose="02020603050405020304" pitchFamily="18" charset="0"/>
            </a:endParaRPr>
          </a:p>
          <a:p>
            <a:r>
              <a:rPr lang="en-GB" sz="1400" dirty="0" smtClean="0">
                <a:solidFill>
                  <a:srgbClr val="FF0000"/>
                </a:solidFill>
                <a:ea typeface="Times New Roman" panose="02020603050405020304" pitchFamily="18" charset="0"/>
              </a:rPr>
              <a:t>Key Actions for October Meeting</a:t>
            </a:r>
          </a:p>
          <a:p>
            <a:r>
              <a:rPr lang="en-GB" sz="1400" dirty="0" smtClean="0">
                <a:solidFill>
                  <a:srgbClr val="FF0000"/>
                </a:solidFill>
                <a:ea typeface="Times New Roman" panose="02020603050405020304" pitchFamily="18" charset="0"/>
              </a:rPr>
              <a:t>1/ Discuss AGM</a:t>
            </a:r>
          </a:p>
          <a:p>
            <a:r>
              <a:rPr lang="en-GB" sz="1400" dirty="0" smtClean="0">
                <a:solidFill>
                  <a:srgbClr val="FF0000"/>
                </a:solidFill>
                <a:ea typeface="Times New Roman" panose="02020603050405020304" pitchFamily="18" charset="0"/>
              </a:rPr>
              <a:t>2/ Committee nominations</a:t>
            </a:r>
          </a:p>
          <a:p>
            <a:r>
              <a:rPr lang="en-GB" sz="1400" dirty="0" smtClean="0">
                <a:solidFill>
                  <a:srgbClr val="FF0000"/>
                </a:solidFill>
                <a:ea typeface="Times New Roman" panose="02020603050405020304" pitchFamily="18" charset="0"/>
              </a:rPr>
              <a:t>3/ Christmas Party</a:t>
            </a:r>
            <a:endParaRPr lang="en-GB" sz="1400" dirty="0">
              <a:solidFill>
                <a:srgbClr val="FF0000"/>
              </a:solidFill>
            </a:endParaRPr>
          </a:p>
          <a:p>
            <a:endParaRPr lang="en-GB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xmlns="" id="{7846BC0D-8A37-AF0A-B21D-1D07F064DC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24/08/23 PCC Committee meeting notes</a:t>
            </a:r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xmlns="" id="{FE577586-D0E0-A941-7104-2854E4B12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05335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77" y="169863"/>
            <a:ext cx="2540000" cy="952500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898094"/>
              </p:ext>
            </p:extLst>
          </p:nvPr>
        </p:nvGraphicFramePr>
        <p:xfrm>
          <a:off x="486562" y="1216404"/>
          <a:ext cx="10764593" cy="46932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5886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0613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9459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13516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306983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687897">
                <a:tc>
                  <a:txBody>
                    <a:bodyPr/>
                    <a:lstStyle/>
                    <a:p>
                      <a:r>
                        <a:rPr lang="en-US" dirty="0"/>
                        <a:t>Weekly /Regular Cycling Events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Organiser</a:t>
                      </a:r>
                      <a:r>
                        <a:rPr lang="en-US" baseline="0" dirty="0"/>
                        <a:t> (s)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Confirmed Y/N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Added to Calendar &amp; comms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44616">
                <a:tc>
                  <a:txBody>
                    <a:bodyPr/>
                    <a:lstStyle/>
                    <a:p>
                      <a:r>
                        <a:rPr lang="en-US" sz="1100" dirty="0"/>
                        <a:t>New 12mph social </a:t>
                      </a:r>
                      <a:r>
                        <a:rPr lang="en-US" sz="1100" baseline="0" dirty="0"/>
                        <a:t>group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Ruth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Update from Ruth –</a:t>
                      </a:r>
                      <a:r>
                        <a:rPr lang="en-US" sz="11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Pete Baxter and Rick </a:t>
                      </a:r>
                      <a:r>
                        <a:rPr lang="en-US" sz="1100" b="0" i="0" u="none" strike="noStrike" kern="1200" baseline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Turton</a:t>
                      </a:r>
                      <a:r>
                        <a:rPr lang="en-US" sz="11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stepped forward to lead 14 group. Watch how this goes.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3622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Saturday</a:t>
                      </a:r>
                      <a:r>
                        <a:rPr lang="en-US" sz="1100" baseline="0" dirty="0"/>
                        <a:t> 17mph Road Ride</a:t>
                      </a:r>
                      <a:endParaRPr lang="en-US" sz="11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Andrew, Stuart ,</a:t>
                      </a:r>
                      <a:r>
                        <a:rPr lang="en-US" sz="1100" baseline="0" dirty="0"/>
                        <a:t> Matt</a:t>
                      </a:r>
                      <a:endParaRPr lang="en-US" sz="11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Need declared  person for PVG and CWP? For Under 18 riders.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Garth to speak to Richard Allen and Dominic </a:t>
                      </a:r>
                      <a:r>
                        <a:rPr kumimoji="0" lang="en-US" sz="11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Rorke</a:t>
                      </a: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 if they would do CWP.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84354143"/>
                  </a:ext>
                </a:extLst>
              </a:tr>
              <a:tr h="486561">
                <a:tc>
                  <a:txBody>
                    <a:bodyPr/>
                    <a:lstStyle/>
                    <a:p>
                      <a:r>
                        <a:rPr lang="en-US" sz="1100" dirty="0"/>
                        <a:t>Saturday</a:t>
                      </a:r>
                      <a:r>
                        <a:rPr lang="en-US" sz="1100" baseline="0" dirty="0"/>
                        <a:t> 15mph social ride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Ewan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All in place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57003">
                <a:tc>
                  <a:txBody>
                    <a:bodyPr/>
                    <a:lstStyle/>
                    <a:p>
                      <a:r>
                        <a:rPr lang="en-US" sz="1100" dirty="0"/>
                        <a:t>Tuesday</a:t>
                      </a:r>
                      <a:r>
                        <a:rPr lang="en-US" sz="1100" baseline="0" dirty="0"/>
                        <a:t> and Sunday Gravelly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Garth, Scott, Nige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All in place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19675">
                <a:tc>
                  <a:txBody>
                    <a:bodyPr/>
                    <a:lstStyle/>
                    <a:p>
                      <a:r>
                        <a:rPr lang="en-US" sz="1100" dirty="0"/>
                        <a:t>Summer Time Trial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Kevin, John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Need declared  person for PVG and CWP? For Under 18 riders.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60547">
                <a:tc>
                  <a:txBody>
                    <a:bodyPr/>
                    <a:lstStyle/>
                    <a:p>
                      <a:r>
                        <a:rPr lang="en-US" sz="1100" dirty="0"/>
                        <a:t>Kids Club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Scott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All in place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94680">
                <a:tc>
                  <a:txBody>
                    <a:bodyPr/>
                    <a:lstStyle/>
                    <a:p>
                      <a:r>
                        <a:rPr lang="en-US" sz="1100" dirty="0"/>
                        <a:t>Bike</a:t>
                      </a:r>
                      <a:r>
                        <a:rPr lang="en-US" sz="1100" baseline="0" dirty="0"/>
                        <a:t> and Blether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Colin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All in place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419675">
                <a:tc>
                  <a:txBody>
                    <a:bodyPr/>
                    <a:lstStyle/>
                    <a:p>
                      <a:r>
                        <a:rPr lang="en-US" sz="1100" dirty="0"/>
                        <a:t>Winter Zwift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Keith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All in place</a:t>
                      </a:r>
                    </a:p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1815341"/>
                  </a:ext>
                </a:extLst>
              </a:tr>
              <a:tr h="394680">
                <a:tc>
                  <a:txBody>
                    <a:bodyPr/>
                    <a:lstStyle/>
                    <a:p>
                      <a:r>
                        <a:rPr lang="en-US" sz="1100" dirty="0"/>
                        <a:t>Gravel crit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Garth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First</a:t>
                      </a:r>
                      <a:r>
                        <a:rPr lang="en-US" sz="1100" baseline="0" dirty="0">
                          <a:solidFill>
                            <a:schemeClr val="tx1"/>
                          </a:solidFill>
                        </a:rPr>
                        <a:t> race held second set for 27</a:t>
                      </a:r>
                      <a:r>
                        <a:rPr lang="en-US" sz="1100" baseline="30000" dirty="0">
                          <a:solidFill>
                            <a:schemeClr val="tx1"/>
                          </a:solidFill>
                        </a:rPr>
                        <a:t>th</a:t>
                      </a:r>
                      <a:r>
                        <a:rPr lang="en-US" sz="1100" baseline="0" dirty="0">
                          <a:solidFill>
                            <a:schemeClr val="tx1"/>
                          </a:solidFill>
                        </a:rPr>
                        <a:t> July.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36868406"/>
                  </a:ext>
                </a:extLst>
              </a:tr>
            </a:tbl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8E5FBF7C-E52A-4048-830D-8D25FBC59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24/08/23 PCC Committee meeting notes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08CB37C-D8D2-4DF3-0995-EC219276C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97555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77" y="169863"/>
            <a:ext cx="2540000" cy="952500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866633"/>
              </p:ext>
            </p:extLst>
          </p:nvPr>
        </p:nvGraphicFramePr>
        <p:xfrm>
          <a:off x="426720" y="1232875"/>
          <a:ext cx="11273194" cy="39340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043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4771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7445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21640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73791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5240391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621422">
                <a:tc>
                  <a:txBody>
                    <a:bodyPr/>
                    <a:lstStyle/>
                    <a:p>
                      <a:r>
                        <a:rPr lang="en-US" dirty="0"/>
                        <a:t>Ride Events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Organiser</a:t>
                      </a:r>
                      <a:r>
                        <a:rPr lang="en-US" baseline="0" dirty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Confirmed Y/N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Added to Calendar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003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Tour of Tweeddale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27</a:t>
                      </a:r>
                      <a:r>
                        <a:rPr lang="en-US" sz="1200" baseline="30000" dirty="0">
                          <a:solidFill>
                            <a:schemeClr val="tx1"/>
                          </a:solidFill>
                        </a:rPr>
                        <a:t>th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 August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Chris / Garth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aseline="0" dirty="0">
                          <a:solidFill>
                            <a:srgbClr val="FF0000"/>
                          </a:solidFill>
                        </a:rPr>
                        <a:t>Approx 120 entries, , we will have post event review, need to avoid date clashes in future, Rename “Tweedvalley Sportive”.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08573">
                <a:tc>
                  <a:txBody>
                    <a:bodyPr/>
                    <a:lstStyle/>
                    <a:p>
                      <a:r>
                        <a:rPr lang="en-US" sz="1200" dirty="0"/>
                        <a:t>Road meet</a:t>
                      </a:r>
                    </a:p>
                    <a:p>
                      <a:r>
                        <a:rPr lang="en-US" sz="1200" baseline="0" dirty="0"/>
                        <a:t>Lake District 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July</a:t>
                      </a:r>
                      <a:r>
                        <a:rPr lang="en-US" sz="1200" baseline="0" dirty="0"/>
                        <a:t> 15</a:t>
                      </a:r>
                      <a:r>
                        <a:rPr lang="en-US" sz="1200" baseline="30000" dirty="0"/>
                        <a:t>th</a:t>
                      </a:r>
                      <a:r>
                        <a:rPr lang="en-US" sz="1200" baseline="0" dirty="0"/>
                        <a:t> 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Andrew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Fred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Whitton – Routes issued by Andrew for two days of riding led by Andrew and Ruth. </a:t>
                      </a:r>
                      <a:r>
                        <a:rPr lang="en-US" sz="1200" baseline="0" dirty="0">
                          <a:solidFill>
                            <a:srgbClr val="FF0000"/>
                          </a:solidFill>
                        </a:rPr>
                        <a:t>Postponed due to bad weather.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69966">
                <a:tc>
                  <a:txBody>
                    <a:bodyPr/>
                    <a:lstStyle/>
                    <a:p>
                      <a:r>
                        <a:rPr lang="en-US" sz="1200" dirty="0"/>
                        <a:t>Fun Race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TBC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Matt?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Andrew/Garth to liaise with Matt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87861">
                <a:tc>
                  <a:txBody>
                    <a:bodyPr/>
                    <a:lstStyle/>
                    <a:p>
                      <a:r>
                        <a:rPr lang="en-US" sz="1200" dirty="0"/>
                        <a:t>Gravel TOT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16</a:t>
                      </a:r>
                      <a:r>
                        <a:rPr lang="en-US" sz="1200" baseline="30000" dirty="0"/>
                        <a:t>th</a:t>
                      </a:r>
                      <a:r>
                        <a:rPr lang="en-US" sz="1200" dirty="0"/>
                        <a:t> Sept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Chris &amp; Garth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Might not happen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. Postponed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 to next year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60030">
                <a:tc>
                  <a:txBody>
                    <a:bodyPr/>
                    <a:lstStyle/>
                    <a:p>
                      <a:r>
                        <a:rPr lang="en-US" sz="1200" dirty="0" err="1"/>
                        <a:t>Chaingang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Committee agreed to remove Chain Gang as a PCC</a:t>
                      </a:r>
                      <a:r>
                        <a:rPr lang="en-US" sz="1200" baseline="0" dirty="0"/>
                        <a:t> event, to be removed from website and Facebook.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3600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Runner v bike with Moorfoots</a:t>
                      </a:r>
                    </a:p>
                    <a:p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29 August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Garth &amp; Kenny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Kenny is arranging this, 7:15 at the foot of </a:t>
                      </a:r>
                      <a:r>
                        <a:rPr lang="en-US" sz="1200" dirty="0" err="1">
                          <a:solidFill>
                            <a:srgbClr val="FF0000"/>
                          </a:solidFill>
                        </a:rPr>
                        <a:t>Janets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’ Brae. </a:t>
                      </a:r>
                      <a:r>
                        <a:rPr lang="en-US" sz="1200" dirty="0" smtClean="0">
                          <a:solidFill>
                            <a:srgbClr val="FF0000"/>
                          </a:solidFill>
                        </a:rPr>
                        <a:t> Successful event action complete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83616617"/>
                  </a:ext>
                </a:extLst>
              </a:tr>
              <a:tr h="36003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6402662"/>
                  </a:ext>
                </a:extLst>
              </a:tr>
              <a:tr h="36003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23155654"/>
                  </a:ext>
                </a:extLst>
              </a:tr>
            </a:tbl>
          </a:graphicData>
        </a:graphic>
      </p:graphicFrame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5C41423-4684-1924-05D9-EA4A63942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24/08/23 PCC Committee meeting notes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7294E4D-20E1-05AB-4435-292ED6E323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23765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77" y="169863"/>
            <a:ext cx="2540000" cy="952500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233027"/>
              </p:ext>
            </p:extLst>
          </p:nvPr>
        </p:nvGraphicFramePr>
        <p:xfrm>
          <a:off x="442416" y="1122860"/>
          <a:ext cx="10855353" cy="49681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6369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4929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26753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250996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4209434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618626">
                <a:tc>
                  <a:txBody>
                    <a:bodyPr/>
                    <a:lstStyle/>
                    <a:p>
                      <a:r>
                        <a:rPr lang="en-US" dirty="0"/>
                        <a:t>Social Events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Organiser</a:t>
                      </a:r>
                      <a:r>
                        <a:rPr lang="en-US" baseline="0" dirty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Confirmed Y/N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Added to Calendar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41876">
                <a:tc>
                  <a:txBody>
                    <a:bodyPr/>
                    <a:lstStyle/>
                    <a:p>
                      <a:r>
                        <a:rPr lang="en-US" sz="1000" dirty="0"/>
                        <a:t>Trial Club Quiz night</a:t>
                      </a:r>
                      <a:r>
                        <a:rPr lang="en-US" sz="1000" baseline="0" dirty="0"/>
                        <a:t> GT Hotel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TBC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Garth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Murray at GT has agreed to host / run</a:t>
                      </a:r>
                      <a:r>
                        <a:rPr lang="en-US" sz="1000" baseline="0" dirty="0"/>
                        <a:t> in autumn?</a:t>
                      </a:r>
                      <a:endParaRPr lang="en-US" sz="1000" dirty="0"/>
                    </a:p>
                    <a:p>
                      <a:r>
                        <a:rPr lang="en-US" sz="1000" dirty="0"/>
                        <a:t>Matt Smith or Chris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41876"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rgbClr val="FF0000"/>
                          </a:solidFill>
                        </a:rPr>
                        <a:t>Larger social event summer similar</a:t>
                      </a:r>
                      <a:r>
                        <a:rPr lang="en-US" sz="1000" baseline="0" dirty="0">
                          <a:solidFill>
                            <a:srgbClr val="FF0000"/>
                          </a:solidFill>
                        </a:rPr>
                        <a:t> to 25</a:t>
                      </a:r>
                      <a:r>
                        <a:rPr lang="en-US" sz="1000" baseline="30000" dirty="0">
                          <a:solidFill>
                            <a:srgbClr val="FF0000"/>
                          </a:solidFill>
                        </a:rPr>
                        <a:t>th</a:t>
                      </a:r>
                      <a:r>
                        <a:rPr lang="en-US" sz="1000" baseline="0" dirty="0">
                          <a:solidFill>
                            <a:srgbClr val="FF0000"/>
                          </a:solidFill>
                        </a:rPr>
                        <a:t>.  At Glentress Hotel</a:t>
                      </a:r>
                      <a:endParaRPr lang="en-US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rgbClr val="FF0000"/>
                          </a:solidFill>
                        </a:rPr>
                        <a:t>2 September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rgbClr val="FF0000"/>
                          </a:solidFill>
                        </a:rPr>
                        <a:t>Road rides - Andrew</a:t>
                      </a:r>
                      <a:br>
                        <a:rPr lang="en-US" sz="1000" dirty="0">
                          <a:solidFill>
                            <a:srgbClr val="FF0000"/>
                          </a:solidFill>
                        </a:rPr>
                      </a:br>
                      <a:r>
                        <a:rPr lang="en-US" sz="1000" dirty="0">
                          <a:solidFill>
                            <a:srgbClr val="FF0000"/>
                          </a:solidFill>
                        </a:rPr>
                        <a:t>Gravel ride – Paul Jardine</a:t>
                      </a:r>
                    </a:p>
                    <a:p>
                      <a:r>
                        <a:rPr lang="en-US" sz="1000" dirty="0">
                          <a:solidFill>
                            <a:srgbClr val="FF0000"/>
                          </a:solidFill>
                        </a:rPr>
                        <a:t>MTB ride Nigel </a:t>
                      </a:r>
                      <a:r>
                        <a:rPr lang="en-US" sz="1000" dirty="0" err="1">
                          <a:solidFill>
                            <a:srgbClr val="FF0000"/>
                          </a:solidFill>
                        </a:rPr>
                        <a:t>Shekleton</a:t>
                      </a:r>
                      <a:endParaRPr lang="en-US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rgbClr val="FF0000"/>
                          </a:solidFill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rgbClr val="FF0000"/>
                          </a:solidFill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aseline="0" dirty="0">
                          <a:solidFill>
                            <a:srgbClr val="FF0000"/>
                          </a:solidFill>
                        </a:rPr>
                        <a:t>Club to pay total cost.  3 regular Saturday road rides, Kids Club, Gravel ride and adult MTB ride.  9:00 – 9:30 Coffee and rolls.  1:00 lunch.  </a:t>
                      </a:r>
                    </a:p>
                    <a:p>
                      <a:r>
                        <a:rPr lang="en-US" sz="1000" baseline="0" dirty="0">
                          <a:solidFill>
                            <a:srgbClr val="FF0000"/>
                          </a:solidFill>
                        </a:rPr>
                        <a:t>Raffle prizes, we have Jenny Graham books x 2, Markus Stitz ticket x 2, £50 spend at local bike shops for other prizes.</a:t>
                      </a:r>
                    </a:p>
                    <a:p>
                      <a:r>
                        <a:rPr lang="en-US" sz="1000" baseline="0" dirty="0">
                          <a:solidFill>
                            <a:srgbClr val="FF0000"/>
                          </a:solidFill>
                        </a:rPr>
                        <a:t>Advertising needed once Murray confirms. </a:t>
                      </a:r>
                      <a:endParaRPr lang="en-US" sz="1000" baseline="0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en-US" sz="1000" baseline="0" dirty="0" smtClean="0">
                          <a:solidFill>
                            <a:srgbClr val="FF0000"/>
                          </a:solidFill>
                        </a:rPr>
                        <a:t>Successful event action complete</a:t>
                      </a:r>
                      <a:endParaRPr lang="en-US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0705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Talk </a:t>
                      </a:r>
                      <a:r>
                        <a:rPr lang="en-US" sz="1000" baseline="0" dirty="0">
                          <a:solidFill>
                            <a:schemeClr val="tx1"/>
                          </a:solidFill>
                        </a:rPr>
                        <a:t>Christina McKenzie 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3/10/23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Ruth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Booked Christina Mackenzie and the back room of the </a:t>
                      </a:r>
                      <a:r>
                        <a:rPr lang="en-US" sz="11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Eastgate</a:t>
                      </a:r>
                      <a:r>
                        <a:rPr lang="en-U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for 3rd October 7-9 pm .I have let her know we will pay her a £100 which will include her travel expenses. She is happy with this. We just need a laptop and projector. Can </a:t>
                      </a:r>
                      <a:r>
                        <a:rPr lang="en-US" sz="11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Eastgate</a:t>
                      </a:r>
                      <a:r>
                        <a:rPr lang="en-U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provide that or can we?</a:t>
                      </a:r>
                    </a:p>
                    <a:p>
                      <a:r>
                        <a:rPr lang="en-U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Ruth has advertised on Facebook</a:t>
                      </a:r>
                      <a:r>
                        <a:rPr lang="en-US" sz="11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Close successful event</a:t>
                      </a:r>
                      <a:endParaRPr 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76467728"/>
                  </a:ext>
                </a:extLst>
              </a:tr>
              <a:tr h="457682"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Talk</a:t>
                      </a:r>
                      <a:r>
                        <a:rPr lang="en-US" sz="1000" baseline="0" dirty="0">
                          <a:solidFill>
                            <a:schemeClr val="tx1"/>
                          </a:solidFill>
                        </a:rPr>
                        <a:t> Markus </a:t>
                      </a:r>
                      <a:r>
                        <a:rPr lang="en-US" sz="1000" baseline="0" dirty="0" err="1">
                          <a:solidFill>
                            <a:schemeClr val="tx1"/>
                          </a:solidFill>
                        </a:rPr>
                        <a:t>Stitz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14/09/23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Garth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All in place £1000 fee underwritten. Now advertised to members via social media, open to</a:t>
                      </a:r>
                      <a:r>
                        <a:rPr lang="en-US" sz="1000" baseline="0" dirty="0">
                          <a:solidFill>
                            <a:schemeClr val="tx1"/>
                          </a:solidFill>
                        </a:rPr>
                        <a:t> public in July. C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omplimentary seats.</a:t>
                      </a:r>
                      <a:r>
                        <a:rPr lang="en-US" sz="1000" baseline="0" dirty="0">
                          <a:solidFill>
                            <a:schemeClr val="tx1"/>
                          </a:solidFill>
                        </a:rPr>
                        <a:t> 2 to Rod, 2 to go to Tour of Tweeddale  raffle, 1 to Chris G, 1 for the September club event as raffle. </a:t>
                      </a:r>
                      <a:r>
                        <a:rPr lang="en-US" sz="10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Close successful event</a:t>
                      </a:r>
                      <a:endParaRPr lang="en-US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73751"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Cycle Law Scotland Talk – Rod Mitchell offer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TBC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Andrew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Andrew to chat through with Rod.  Invite other local clubs, may be in EG studio,</a:t>
                      </a:r>
                      <a:r>
                        <a:rPr lang="en-US" sz="1000" baseline="0" dirty="0">
                          <a:solidFill>
                            <a:schemeClr val="tx1"/>
                          </a:solidFill>
                        </a:rPr>
                        <a:t> Andrew to approach EG to get dates for this and AGM</a:t>
                      </a:r>
                      <a:r>
                        <a:rPr lang="en-US" sz="1000" baseline="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  <a:p>
                      <a:r>
                        <a:rPr lang="en-US" sz="1000" baseline="0" dirty="0" smtClean="0">
                          <a:solidFill>
                            <a:srgbClr val="FF0000"/>
                          </a:solidFill>
                        </a:rPr>
                        <a:t>All arranged ready to go!</a:t>
                      </a:r>
                      <a:endParaRPr lang="en-US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5861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Maybe Lucy Grant, Grant Ferguson, Cameron Mason, </a:t>
                      </a:r>
                      <a:r>
                        <a:rPr lang="en-US" sz="10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Naiomi</a:t>
                      </a:r>
                      <a:r>
                        <a:rPr lang="en-US" sz="10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000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Frierich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Doug McDonald,</a:t>
                      </a:r>
                      <a:r>
                        <a:rPr lang="en-US" sz="10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Chris Hoy, Callum Thornley, Rhoda, Jen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TBC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Keith, Kevin, Garth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Everyone to have a think about speaker for AGM ideas next time.</a:t>
                      </a:r>
                      <a:r>
                        <a:rPr lang="en-US" sz="10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lang="en-US" sz="10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Ruth a couple of suggestions </a:t>
                      </a:r>
                      <a:r>
                        <a:rPr lang="en-US" sz="1000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eg</a:t>
                      </a:r>
                      <a:r>
                        <a:rPr lang="en-US" sz="10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bob, Rhoda on their adventures. Garth spoke to Gavin </a:t>
                      </a:r>
                      <a:r>
                        <a:rPr lang="en-US" sz="1000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Thornley</a:t>
                      </a:r>
                      <a:r>
                        <a:rPr lang="en-US" sz="10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-  </a:t>
                      </a:r>
                      <a:r>
                        <a:rPr lang="en-US" sz="1000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Calum</a:t>
                      </a:r>
                      <a:r>
                        <a:rPr lang="en-US" sz="10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000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Thornley</a:t>
                      </a:r>
                      <a:r>
                        <a:rPr lang="en-US" sz="10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is unlikely as he will likely be living in Spain</a:t>
                      </a:r>
                      <a:r>
                        <a:rPr lang="en-US" sz="1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en-US" sz="100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Action Complete speakers arranged</a:t>
                      </a:r>
                      <a:endParaRPr lang="en-US" sz="10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656055F-9204-0B48-F4B8-AA3726B70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>
                <a:solidFill>
                  <a:schemeClr val="tx1"/>
                </a:solidFill>
              </a:rPr>
              <a:t>24/08/23 PCC Committee meeting notes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3B1C6EC-DD7D-B8DB-8FFE-E3B595D51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83493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77" y="169863"/>
            <a:ext cx="2540000" cy="952500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3986093"/>
              </p:ext>
            </p:extLst>
          </p:nvPr>
        </p:nvGraphicFramePr>
        <p:xfrm>
          <a:off x="545284" y="1325358"/>
          <a:ext cx="11351643" cy="43297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7898">
                  <a:extLst>
                    <a:ext uri="{9D8B030D-6E8A-4147-A177-3AD203B41FA5}">
                      <a16:colId xmlns:a16="http://schemas.microsoft.com/office/drawing/2014/main" xmlns="" val="3790771069"/>
                    </a:ext>
                  </a:extLst>
                </a:gridCol>
                <a:gridCol w="197141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26828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42404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General</a:t>
                      </a:r>
                      <a:r>
                        <a:rPr lang="en-US" baseline="0" dirty="0"/>
                        <a:t> </a:t>
                      </a:r>
                      <a:r>
                        <a:rPr lang="en-US" dirty="0"/>
                        <a:t> 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96187">
                <a:tc>
                  <a:txBody>
                    <a:bodyPr/>
                    <a:lstStyle/>
                    <a:p>
                      <a:r>
                        <a:rPr lang="en-US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Club</a:t>
                      </a:r>
                      <a:r>
                        <a:rPr lang="en-US" sz="1200" baseline="0" dirty="0"/>
                        <a:t> female diversity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Build female</a:t>
                      </a:r>
                      <a:r>
                        <a:rPr lang="en-US" sz="1200" baseline="0" dirty="0"/>
                        <a:t> representation and numbers, new club ride.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Ruth</a:t>
                      </a:r>
                      <a:r>
                        <a:rPr lang="en-US" sz="1200" baseline="0" dirty="0"/>
                        <a:t> has recruited 4 new women to the club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Instagram</a:t>
                      </a:r>
                      <a:r>
                        <a:rPr lang="en-US" sz="1200" baseline="0" dirty="0"/>
                        <a:t> / Social Media / web site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There is a club Instagram account, Stuart is now the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moderator is.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Club Instagram running @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peeblescyclingclub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 Stu is owner.</a:t>
                      </a:r>
                    </a:p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Public Facebook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page is now also available and has good number of followers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Amy and Scott looking at child protection re photos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on social media. 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 Law surrounding  this is very onerous, we need to have a procedure for this. </a:t>
                      </a:r>
                    </a:p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Charity Support in 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Mountain Rescue, agreed £500, photo </a:t>
                      </a:r>
                      <a:r>
                        <a:rPr lang="en-US" sz="1200" baseline="0" dirty="0" err="1">
                          <a:solidFill>
                            <a:schemeClr val="tx1"/>
                          </a:solidFill>
                        </a:rPr>
                        <a:t>opp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/ Kids club involved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Complete really successful day – Andrew to transfer funds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to TVMRT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World Champs</a:t>
                      </a:r>
                      <a:r>
                        <a:rPr lang="en-US" sz="1200" baseline="0" dirty="0"/>
                        <a:t> 2023 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August 11</a:t>
                      </a:r>
                      <a:r>
                        <a:rPr lang="en-GB" sz="1200" kern="1200" baseline="300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GB" sz="120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community focussed Borders Bikefest at Tweed Green.  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Club decided not to support.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Kids Club Racing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Publicise SXC events to potential riders and parents to form a joined up group for each race helping novices start racing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and support with mentor at races. Feargus Pearson &amp; Sam Ferry has volunteered as mentor.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Complete – Ongoing</a:t>
                      </a:r>
                      <a:endParaRPr lang="en-US" sz="1200" baseline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Amy to publicise each SXC race as entry closing date approaches.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Trial a Kids club Bike Maintenance session </a:t>
                      </a:r>
                    </a:p>
                    <a:p>
                      <a:r>
                        <a:rPr lang="en-US" sz="1200" dirty="0"/>
                        <a:t>“Get you home”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Nick Tanner and Feargus Pearson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have agreed to trial some bike maintenance sessions. E.g. fixing broken chain etc. 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ea typeface="Times New Roman" panose="02020603050405020304" pitchFamily="18" charset="0"/>
                        </a:rPr>
                        <a:t>Trail side mechanicals session – Action Garth</a:t>
                      </a:r>
                    </a:p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Garth to pick up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with Nick and report back.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57005898"/>
                  </a:ext>
                </a:extLst>
              </a:tr>
            </a:tbl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286B61FA-2C48-6437-BC8A-2482DDC3F8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24/08/23 PCC Committee meeting notes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55B95FD-1FB1-C42D-F050-A231DD4D58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76597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77" y="169863"/>
            <a:ext cx="2540000" cy="952500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1948984"/>
              </p:ext>
            </p:extLst>
          </p:nvPr>
        </p:nvGraphicFramePr>
        <p:xfrm>
          <a:off x="539826" y="1193156"/>
          <a:ext cx="11368118" cy="45968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2354">
                  <a:extLst>
                    <a:ext uri="{9D8B030D-6E8A-4147-A177-3AD203B41FA5}">
                      <a16:colId xmlns:a16="http://schemas.microsoft.com/office/drawing/2014/main" xmlns="" val="1594945921"/>
                    </a:ext>
                  </a:extLst>
                </a:gridCol>
                <a:gridCol w="282709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32033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67834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52920">
                <a:tc>
                  <a:txBody>
                    <a:bodyPr/>
                    <a:lstStyle/>
                    <a:p>
                      <a:r>
                        <a:rPr lang="en-US" dirty="0"/>
                        <a:t>Ref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General</a:t>
                      </a:r>
                      <a:r>
                        <a:rPr lang="en-US" baseline="0" dirty="0"/>
                        <a:t> </a:t>
                      </a:r>
                      <a:r>
                        <a:rPr lang="en-US" dirty="0"/>
                        <a:t> 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35107">
                <a:tc>
                  <a:txBody>
                    <a:bodyPr/>
                    <a:lstStyle/>
                    <a:p>
                      <a:r>
                        <a:rPr lang="en-US" sz="12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Fun Race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Garth</a:t>
                      </a:r>
                      <a:r>
                        <a:rPr lang="en-US" sz="1200" baseline="0" dirty="0"/>
                        <a:t> discussed with Bill Brown possibility of using farm to run a fun race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Discuss</a:t>
                      </a:r>
                      <a:r>
                        <a:rPr lang="en-US" sz="1200" baseline="0" dirty="0"/>
                        <a:t> all, follow up with Bill Brown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35107">
                <a:tc>
                  <a:txBody>
                    <a:bodyPr/>
                    <a:lstStyle/>
                    <a:p>
                      <a:r>
                        <a:rPr lang="en-US" sz="12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Review membership names / google</a:t>
                      </a:r>
                      <a:r>
                        <a:rPr lang="en-US" sz="1200" baseline="0" dirty="0"/>
                        <a:t> groups / has everyone paid? 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All members included on email circulation, can we automate further?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John and Andrew to check via membership. Ongoing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73564">
                <a:tc>
                  <a:txBody>
                    <a:bodyPr/>
                    <a:lstStyle/>
                    <a:p>
                      <a:r>
                        <a:rPr lang="en-US" sz="1200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Social</a:t>
                      </a:r>
                      <a:r>
                        <a:rPr lang="en-US" sz="1200" baseline="0" dirty="0"/>
                        <a:t> event coordinator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Keep tabs on social calendar etc.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Discuss all,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suggestions, nominations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35107">
                <a:tc>
                  <a:txBody>
                    <a:bodyPr/>
                    <a:lstStyle/>
                    <a:p>
                      <a:r>
                        <a:rPr lang="en-US" sz="120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Social Media</a:t>
                      </a:r>
                      <a:r>
                        <a:rPr lang="en-US" sz="1200" baseline="0" dirty="0"/>
                        <a:t> coordinator 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Keep tabs on social media,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develop club presence by publicising events, Instagram, FB &amp; Web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Stu.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11996">
                <a:tc>
                  <a:txBody>
                    <a:bodyPr/>
                    <a:lstStyle/>
                    <a:p>
                      <a:r>
                        <a:rPr lang="en-US" sz="1200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Communication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Update web calendar with confirmed dates etc.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John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50752157"/>
                  </a:ext>
                </a:extLst>
              </a:tr>
              <a:tr h="352920">
                <a:tc>
                  <a:txBody>
                    <a:bodyPr/>
                    <a:lstStyle/>
                    <a:p>
                      <a:r>
                        <a:rPr lang="en-US" sz="1200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Communication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Explore Google share area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John/Kevin/Stuart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29278317"/>
                  </a:ext>
                </a:extLst>
              </a:tr>
              <a:tr h="435107">
                <a:tc>
                  <a:txBody>
                    <a:bodyPr/>
                    <a:lstStyle/>
                    <a:p>
                      <a:r>
                        <a:rPr lang="en-US" sz="1200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Tempus Cycling Club Kit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Andrew and some others trialing test kit.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Kit looks okay so far, need to get a woman’s and other sample.  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Tempus officially taken on as parallel supplier to club first order window open.  Feedback form users needed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  <a:p>
                      <a:r>
                        <a:rPr lang="en-US" sz="1200" dirty="0" smtClean="0">
                          <a:solidFill>
                            <a:srgbClr val="FF0000"/>
                          </a:solidFill>
                        </a:rPr>
                        <a:t>Font size</a:t>
                      </a:r>
                      <a:r>
                        <a:rPr lang="en-US" sz="1200" baseline="0" dirty="0" smtClean="0">
                          <a:solidFill>
                            <a:srgbClr val="FF0000"/>
                          </a:solidFill>
                        </a:rPr>
                        <a:t> issue reported to Tempus</a:t>
                      </a:r>
                      <a:endParaRPr lang="en-US" sz="1200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en-US" sz="1200" dirty="0" smtClean="0">
                          <a:solidFill>
                            <a:srgbClr val="FF0000"/>
                          </a:solidFill>
                        </a:rPr>
                        <a:t>Leisure kit now available prices</a:t>
                      </a:r>
                      <a:r>
                        <a:rPr lang="en-US" sz="1200" baseline="0" dirty="0" smtClean="0">
                          <a:solidFill>
                            <a:srgbClr val="FF0000"/>
                          </a:solidFill>
                        </a:rPr>
                        <a:t> online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35107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Identify helper pool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Pool of people who can dip in and out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to run events e.g. quiz night in 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support of Organising group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Action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topic for next 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meeting – </a:t>
                      </a:r>
                      <a:r>
                        <a:rPr lang="en-US" sz="1200" baseline="0" dirty="0" smtClean="0">
                          <a:solidFill>
                            <a:srgbClr val="FF0000"/>
                          </a:solidFill>
                        </a:rPr>
                        <a:t>raise at AGM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60915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High Five Deal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Rewards programme - Discount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available to club members of 40%, spend drives return to club of 10% cashback on purchases, checked small print and no issues. Recommend sign up.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Agreed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to do – Garth has signed club 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up </a:t>
                      </a:r>
                      <a:r>
                        <a:rPr lang="en-US" sz="1200" baseline="0" dirty="0" smtClean="0">
                          <a:solidFill>
                            <a:srgbClr val="FF0000"/>
                          </a:solidFill>
                        </a:rPr>
                        <a:t>need to advertise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9C4126B0-6935-69E1-ED35-83100407C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24/08/23 PCC Committee meeting notes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E0CF73B-6EC6-0651-2A9C-1270496D1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94146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77" y="240656"/>
            <a:ext cx="2540000" cy="952500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4914436"/>
              </p:ext>
            </p:extLst>
          </p:nvPr>
        </p:nvGraphicFramePr>
        <p:xfrm>
          <a:off x="539826" y="1193156"/>
          <a:ext cx="10957965" cy="57570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2354">
                  <a:extLst>
                    <a:ext uri="{9D8B030D-6E8A-4147-A177-3AD203B41FA5}">
                      <a16:colId xmlns:a16="http://schemas.microsoft.com/office/drawing/2014/main" xmlns="" val="1594945921"/>
                    </a:ext>
                  </a:extLst>
                </a:gridCol>
                <a:gridCol w="241693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32033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67834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Ref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General</a:t>
                      </a:r>
                      <a:r>
                        <a:rPr lang="en-US" baseline="0" dirty="0"/>
                        <a:t> </a:t>
                      </a:r>
                      <a:r>
                        <a:rPr lang="en-US" dirty="0"/>
                        <a:t> Actions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Comments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Actions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22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Club Member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discount at Omni 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Close – one for discussion next year .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23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Roll of </a:t>
                      </a:r>
                      <a:r>
                        <a:rPr lang="en-GB" sz="1200" noProof="0" dirty="0">
                          <a:solidFill>
                            <a:schemeClr val="tx1"/>
                          </a:solidFill>
                        </a:rPr>
                        <a:t>Honour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Al to collect more recommendations.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87454">
                <a:tc>
                  <a:txBody>
                    <a:bodyPr/>
                    <a:lstStyle/>
                    <a:p>
                      <a:r>
                        <a:rPr lang="en-US" sz="1200" dirty="0"/>
                        <a:t>24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Non-Whiskey gift for Chris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Ex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chair gift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Complimentary ticket for Markus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Stitz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.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Chris advised. Garth will give to him at time. Chris passes on </a:t>
                      </a:r>
                      <a:r>
                        <a:rPr lang="en-US" sz="1200" baseline="0" dirty="0" err="1" smtClean="0">
                          <a:solidFill>
                            <a:schemeClr val="tx1"/>
                          </a:solidFill>
                        </a:rPr>
                        <a:t>thanks.</a:t>
                      </a:r>
                      <a:r>
                        <a:rPr lang="en-US" sz="1200" baseline="0" dirty="0" err="1" smtClean="0">
                          <a:solidFill>
                            <a:srgbClr val="FF0000"/>
                          </a:solidFill>
                        </a:rPr>
                        <a:t>closed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25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Treasurer Handover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Paypal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 still to be sorted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Andrew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now has access but we need to look at </a:t>
                      </a:r>
                      <a:r>
                        <a:rPr lang="en-US" sz="1200" baseline="0" dirty="0" err="1">
                          <a:solidFill>
                            <a:schemeClr val="tx1"/>
                          </a:solidFill>
                        </a:rPr>
                        <a:t>Paypal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charges especially for membership.</a:t>
                      </a:r>
                    </a:p>
                    <a:p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Scott and Garth to discuss alternative with Jenny Badger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. </a:t>
                      </a:r>
                    </a:p>
                    <a:p>
                      <a:r>
                        <a:rPr lang="en-US" sz="1200" baseline="0" dirty="0" smtClean="0">
                          <a:solidFill>
                            <a:srgbClr val="FF0000"/>
                          </a:solidFill>
                        </a:rPr>
                        <a:t>Andrew and Garth moving to Stripe- cheaper.</a:t>
                      </a:r>
                      <a:endParaRPr lang="en-US" sz="1200" baseline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26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First Aid Courses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Open to members leading / organising rides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Ruth </a:t>
                      </a:r>
                      <a:r>
                        <a:rPr lang="en-US" sz="11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organised</a:t>
                      </a:r>
                      <a:r>
                        <a:rPr lang="en-U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first aid training for road biking on 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/>
                      </a:r>
                      <a:br>
                        <a:rPr lang="en-US" sz="1100" dirty="0">
                          <a:solidFill>
                            <a:schemeClr val="tx1"/>
                          </a:solidFill>
                        </a:rPr>
                      </a:br>
                      <a:r>
                        <a:rPr lang="en-U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27th and 28th November .Paid for by PCC.. 2 Evenings 3 hours each evening.7 people.- Andrew, myself( updating our mountain bike / outdoor first aid qualification), Garth, Fiona Watt, Kevin, Claire </a:t>
                      </a:r>
                      <a:r>
                        <a:rPr lang="en-US" sz="11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Mccaul</a:t>
                      </a:r>
                      <a:r>
                        <a:rPr lang="en-U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Lucy </a:t>
                      </a:r>
                      <a:r>
                        <a:rPr lang="en-US" sz="11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Colquhon</a:t>
                      </a:r>
                      <a:r>
                        <a:rPr lang="en-U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26490">
                <a:tc>
                  <a:txBody>
                    <a:bodyPr/>
                    <a:lstStyle/>
                    <a:p>
                      <a:r>
                        <a:rPr lang="en-US" sz="1200" dirty="0"/>
                        <a:t>27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Insurance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Discuss approach further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for next year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all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29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West Lothian</a:t>
                      </a:r>
                      <a:r>
                        <a:rPr lang="en-US" sz="1200" baseline="0" dirty="0">
                          <a:solidFill>
                            <a:srgbClr val="FF0000"/>
                          </a:solidFill>
                        </a:rPr>
                        <a:t> Cycle Track 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Connect with West Lothian Clarion so we get involved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Al to find appetite of members for a trip top the circuit.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Kids Club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Agreement to Charge - £35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individual £50 family start 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</a:rPr>
                        <a:t>01/09</a:t>
                      </a:r>
                    </a:p>
                    <a:p>
                      <a:endParaRPr lang="en-GB" sz="1200" kern="120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2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Number of kids signing up has dropped off this session, might be associated with introduction of fees.  We have a few new kids awaiting assessment, proposed that a dedicated session be held so that they can be allocated a group.  Action Scott</a:t>
                      </a:r>
                      <a:br>
                        <a:rPr lang="en-GB" sz="12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endParaRPr lang="en-US" sz="12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Demo by Jen of payment system needed.   Action 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Scott complete closed</a:t>
                      </a:r>
                    </a:p>
                    <a:p>
                      <a:endParaRPr lang="en-US" sz="12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2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kids awaiting assessment, proposed that a dedicated session be held so that they can be allocated a group.  Action Scott</a:t>
                      </a:r>
                      <a:br>
                        <a:rPr lang="en-GB" sz="12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9C4126B0-6935-69E1-ED35-83100407C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24/08/23 PCC Committee meeting notes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E0CF73B-6EC6-0651-2A9C-1270496D1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23481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24/08/23 PCC Committee meeting notes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9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77" y="240656"/>
            <a:ext cx="2540000" cy="952500"/>
          </a:xfrm>
          <a:prstGeom prst="rect">
            <a:avLst/>
          </a:prstGeom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555455"/>
              </p:ext>
            </p:extLst>
          </p:nvPr>
        </p:nvGraphicFramePr>
        <p:xfrm>
          <a:off x="395835" y="1207752"/>
          <a:ext cx="10957965" cy="4851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2354">
                  <a:extLst>
                    <a:ext uri="{9D8B030D-6E8A-4147-A177-3AD203B41FA5}">
                      <a16:colId xmlns:a16="http://schemas.microsoft.com/office/drawing/2014/main" xmlns="" val="1594945921"/>
                    </a:ext>
                  </a:extLst>
                </a:gridCol>
                <a:gridCol w="241693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32033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67834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Ref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General</a:t>
                      </a:r>
                      <a:r>
                        <a:rPr lang="en-US" baseline="0" dirty="0"/>
                        <a:t> </a:t>
                      </a:r>
                      <a:r>
                        <a:rPr lang="en-US" dirty="0"/>
                        <a:t> Actions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Comments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Actions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Kids Club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Funding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Opportunities 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Scott / Andrew set meeting with Iain Grant</a:t>
                      </a:r>
                    </a:p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Scott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following up.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Kids Club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Kids Club parents meet up - I will propose a date of 20 May for this at GT Hotel to the leaders and parents.  As agreed, we will offer coffee + tea. </a:t>
                      </a:r>
                    </a:p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Complete – Successful session. 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8761595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Kids Club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Proposal to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offer committed parents a PCC kit item 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50% off one tempus item, need to agree who qualifies.  Action Andrew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to get names of Scott, Garth </a:t>
                      </a:r>
                      <a:r>
                        <a:rPr lang="en-US" sz="1200" baseline="0" dirty="0" err="1">
                          <a:solidFill>
                            <a:schemeClr val="tx1"/>
                          </a:solidFill>
                        </a:rPr>
                        <a:t>etc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and then email that list with details of offer.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87454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Headspace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Mental health resource area from Live Borders. 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Link to be added to website. Action Scott</a:t>
                      </a:r>
                    </a:p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 dirty="0">
                          <a:solidFill>
                            <a:srgbClr val="FF0000"/>
                          </a:solidFill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AGM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kern="1200" dirty="0" smtClean="0">
                          <a:solidFill>
                            <a:srgbClr val="FF0000"/>
                          </a:solidFill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AGM – Nov 23rd at </a:t>
                      </a:r>
                      <a:r>
                        <a:rPr lang="en-GB" sz="1200" kern="1200" dirty="0" err="1" smtClean="0">
                          <a:solidFill>
                            <a:srgbClr val="FF0000"/>
                          </a:solidFill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Eastgate</a:t>
                      </a:r>
                      <a:r>
                        <a:rPr lang="en-GB" sz="1200" kern="1200" dirty="0" smtClean="0">
                          <a:solidFill>
                            <a:srgbClr val="FF0000"/>
                          </a:solidFill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, 4 “speakers” have been arranged. </a:t>
                      </a:r>
                      <a:endParaRPr lang="en-US" sz="1200" kern="1200" dirty="0">
                        <a:solidFill>
                          <a:srgbClr val="FF0000"/>
                        </a:solidFill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1200" kern="1200" dirty="0" smtClean="0">
                          <a:solidFill>
                            <a:srgbClr val="FF0000"/>
                          </a:solidFill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Committee members reports to be sent to the Secretary, Notice of AGM to be issued to members – Action John</a:t>
                      </a:r>
                      <a:br>
                        <a:rPr lang="en-GB" sz="1200" kern="1200" dirty="0" smtClean="0">
                          <a:solidFill>
                            <a:srgbClr val="FF0000"/>
                          </a:solidFill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</a:br>
                      <a:r>
                        <a:rPr lang="en-GB" sz="1200" kern="1200" dirty="0" smtClean="0">
                          <a:solidFill>
                            <a:srgbClr val="FF0000"/>
                          </a:solidFill>
                          <a:latin typeface="+mn-lt"/>
                          <a:ea typeface="Times New Roman" panose="02020603050405020304" pitchFamily="18" charset="0"/>
                          <a:cs typeface="+mn-cs"/>
                        </a:rPr>
                        <a:t>A list of events proposed for 2024 season to be available at AGM.  Action Garth</a:t>
                      </a:r>
                      <a:endParaRPr lang="en-GB" sz="1200" kern="1200" dirty="0">
                        <a:solidFill>
                          <a:srgbClr val="FF0000"/>
                        </a:solidFill>
                        <a:latin typeface="+mn-lt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37</a:t>
                      </a:r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Insurance / Membership</a:t>
                      </a:r>
                      <a:endParaRPr lang="en-US" sz="1200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Combined PCC &amp; BC membership:  Rod to be approached to give opinion to “committee” regarding benefit/pit falls of this </a:t>
                      </a:r>
                      <a:endParaRPr lang="en-US" sz="1200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C00000"/>
                          </a:solidFill>
                        </a:rPr>
                        <a:t>Action Andrew – email sent</a:t>
                      </a:r>
                      <a:endParaRPr lang="en-US" sz="12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38 </a:t>
                      </a:r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Christmas</a:t>
                      </a:r>
                      <a:r>
                        <a:rPr lang="en-US" sz="1200" kern="1200" baseline="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 Party</a:t>
                      </a:r>
                      <a:endParaRPr lang="en-US" sz="1200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Xmas bash &amp; Prize evening to be on Sunday 10th Dec lunch time at </a:t>
                      </a:r>
                      <a:r>
                        <a:rPr lang="en-GB" sz="1200" kern="1200" dirty="0" err="1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Glentress</a:t>
                      </a:r>
                      <a:r>
                        <a:rPr lang="en-GB" sz="120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 hotel.  Club to coordinate ticket sales £25/head for foods only.  2 tickets for Rod Mitchell. </a:t>
                      </a:r>
                      <a:endParaRPr lang="en-US" sz="1200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C00000"/>
                          </a:solidFill>
                        </a:rPr>
                        <a:t>Action Andrew / Garth</a:t>
                      </a:r>
                      <a:endParaRPr lang="en-US" sz="12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33088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1651</TotalTime>
  <Words>2200</Words>
  <Application>Microsoft Macintosh PowerPoint</Application>
  <PresentationFormat>Widescreen</PresentationFormat>
  <Paragraphs>409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Calibri</vt:lpstr>
      <vt:lpstr>Calibri Light</vt:lpstr>
      <vt:lpstr>Times New Roman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15.0026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80</cp:revision>
  <cp:lastPrinted>2022-12-22T16:57:12Z</cp:lastPrinted>
  <dcterms:created xsi:type="dcterms:W3CDTF">2022-12-22T14:12:43Z</dcterms:created>
  <dcterms:modified xsi:type="dcterms:W3CDTF">2023-10-16T13:12:05Z</dcterms:modified>
</cp:coreProperties>
</file>