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0" r:id="rId2"/>
    <p:sldId id="256" r:id="rId3"/>
    <p:sldId id="263" r:id="rId4"/>
    <p:sldId id="257" r:id="rId5"/>
    <p:sldId id="258" r:id="rId6"/>
    <p:sldId id="259" r:id="rId7"/>
    <p:sldId id="261" r:id="rId8"/>
    <p:sldId id="264" r:id="rId9"/>
    <p:sldId id="265" r:id="rId10"/>
    <p:sldId id="262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Miroslaw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8"/>
    <p:restoredTop sz="96401"/>
  </p:normalViewPr>
  <p:slideViewPr>
    <p:cSldViewPr snapToGrid="0" snapToObjects="1">
      <p:cViewPr varScale="1">
        <p:scale>
          <a:sx n="110" d="100"/>
          <a:sy n="110" d="100"/>
        </p:scale>
        <p:origin x="12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4247F-9062-42CA-B88F-E39143E31DE7}" type="datetimeFigureOut">
              <a:rPr lang="en-GB" smtClean="0"/>
              <a:t>25/08/2023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06951-E3B2-4CDA-A82F-879ABBF242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582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2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9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1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9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15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75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9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8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9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6" y="169863"/>
            <a:ext cx="5377495" cy="20165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8289" y="2930487"/>
            <a:ext cx="7546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8E61C8-8462-113A-342F-0F67FF338D7D}"/>
              </a:ext>
            </a:extLst>
          </p:cNvPr>
          <p:cNvSpPr txBox="1"/>
          <p:nvPr/>
        </p:nvSpPr>
        <p:spPr>
          <a:xfrm>
            <a:off x="1337594" y="2919394"/>
            <a:ext cx="97032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1/ Present (</a:t>
            </a: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GP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2/ Apologies (GP)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3/ Minutes of last meeting (</a:t>
            </a: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GP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4/ Review PowerPoint doc and agree actions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1D3B3-839E-453B-6300-652C3912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24/08/23 PCC Committee meeting notes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51B56C-4FB9-1055-5591-5C88AC42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89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222412"/>
              </p:ext>
            </p:extLst>
          </p:nvPr>
        </p:nvGraphicFramePr>
        <p:xfrm>
          <a:off x="539826" y="1193156"/>
          <a:ext cx="11368117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2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27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8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Other Ideas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Daft</a:t>
                      </a:r>
                      <a:r>
                        <a:rPr lang="en-US" baseline="0" dirty="0"/>
                        <a:t> or Not?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aseline="0" dirty="0"/>
                        <a:t> Fund raising calendar for 2024?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Race Team for Adults,</a:t>
                      </a:r>
                      <a:r>
                        <a:rPr lang="en-US" sz="1200" baseline="0" dirty="0"/>
                        <a:t> lead by example?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Kids bikepacking</a:t>
                      </a:r>
                      <a:r>
                        <a:rPr lang="en-US" sz="1200" baseline="0" dirty="0"/>
                        <a:t> trip?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61A162-C9EB-E838-936F-8D346CCEB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7D938-65F3-52D0-1CCF-F8F91D5E4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566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255977"/>
              </p:ext>
            </p:extLst>
          </p:nvPr>
        </p:nvGraphicFramePr>
        <p:xfrm>
          <a:off x="539826" y="1193156"/>
          <a:ext cx="9970959" cy="525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454">
                  <a:extLst>
                    <a:ext uri="{9D8B030D-6E8A-4147-A177-3AD203B41FA5}">
                      <a16:colId xmlns:a16="http://schemas.microsoft.com/office/drawing/2014/main" val="1594945921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4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70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Completed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Complete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event calendar issued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Version 1 issued / refreshed with added dates to go out.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Sponsorship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</a:t>
                      </a:r>
                      <a:r>
                        <a:rPr lang="en-US" sz="1200" baseline="0" dirty="0"/>
                        <a:t>h met Rod Mitchell, options discussed e.g. funding of TOT and some other individual events £2500 agreed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 – sponsorship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received.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6159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Communication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Remove password for members area on web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 -complete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member discount at Bspoke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 in discussion with Nick and Pip, agreed at 10%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Advertised.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Complete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454">
                <a:tc>
                  <a:txBody>
                    <a:bodyPr/>
                    <a:lstStyle/>
                    <a:p>
                      <a:r>
                        <a:rPr lang="en-US" sz="1200" dirty="0"/>
                        <a:t>20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Member Discount</a:t>
                      </a:r>
                      <a:r>
                        <a:rPr lang="en-US" sz="1200" baseline="0" dirty="0"/>
                        <a:t> at Glentress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Murray has agreed to support rides with</a:t>
                      </a:r>
                      <a:r>
                        <a:rPr lang="en-US" sz="1200" baseline="0" dirty="0"/>
                        <a:t> discount deal if ride leaders advise in advance.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Club member discount at Alpine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 discussed with Alpine 10% agreed. Advertised and completed.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Saddle</a:t>
                      </a:r>
                      <a:r>
                        <a:rPr lang="en-US" sz="1200" baseline="0" dirty="0"/>
                        <a:t> drunk review 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Poll members on experience - completed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– Kevin has written and complained to </a:t>
                      </a:r>
                      <a:r>
                        <a:rPr lang="en-US" sz="1200" baseline="0" dirty="0" err="1">
                          <a:solidFill>
                            <a:schemeClr val="tx1"/>
                          </a:solidFill>
                        </a:rPr>
                        <a:t>Saddledrunk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29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Road Race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Al / Scott F / Richard Allen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Complete-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successful event. 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Tweed-duro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 – successful event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 – successful event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31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Gravel meet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Aviemore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– successful event 10+ attendees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– successful event 10+ attendees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Talks Mark Beaumont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 – successful event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 – successful event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Talk Jenny Graham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 – successful event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 – successful event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98092833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88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64088"/>
              </p:ext>
            </p:extLst>
          </p:nvPr>
        </p:nvGraphicFramePr>
        <p:xfrm>
          <a:off x="539826" y="1193156"/>
          <a:ext cx="997095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454">
                  <a:extLst>
                    <a:ext uri="{9D8B030D-6E8A-4147-A177-3AD203B41FA5}">
                      <a16:colId xmlns:a16="http://schemas.microsoft.com/office/drawing/2014/main" val="1594945921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4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70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Completed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Complete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Jenny Graham ladies ride out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 very successful event 20+ attendees</a:t>
                      </a:r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Jenny Graham all ride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out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Agreed with Jenny Graham to cancel.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6159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Grand Fondo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 very successful event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173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43737"/>
            <a:ext cx="2540000" cy="9525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04EBFC2-03AD-FE7F-846E-24D85170933D}"/>
              </a:ext>
            </a:extLst>
          </p:cNvPr>
          <p:cNvSpPr txBox="1"/>
          <p:nvPr/>
        </p:nvSpPr>
        <p:spPr>
          <a:xfrm>
            <a:off x="705854" y="1728132"/>
            <a:ext cx="10812378" cy="47099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ea typeface="Times New Roman" panose="02020603050405020304" pitchFamily="18" charset="0"/>
              </a:rPr>
              <a:t>Present:</a:t>
            </a:r>
            <a:r>
              <a:rPr lang="en-GB" sz="1400" dirty="0">
                <a:ea typeface="Calibri" panose="020F0502020204030204" pitchFamily="34" charset="0"/>
                <a:cs typeface="Cambria-Bold"/>
              </a:rPr>
              <a:t> Garth Pearson (</a:t>
            </a:r>
            <a:r>
              <a:rPr lang="en-GB" sz="1400" dirty="0">
                <a:effectLst/>
                <a:ea typeface="Calibri" panose="020F0502020204030204" pitchFamily="34" charset="0"/>
                <a:cs typeface="Cambria-Bold"/>
              </a:rPr>
              <a:t>Chair), Andrew Isherwood, Amy Ferry,</a:t>
            </a:r>
            <a:r>
              <a:rPr lang="en-GB" sz="1400" dirty="0">
                <a:ea typeface="Calibri" panose="020F0502020204030204" pitchFamily="34" charset="0"/>
                <a:cs typeface="Cambria-Bold"/>
              </a:rPr>
              <a:t> Alan Gray, John Miroslaw, Keith Jardine</a:t>
            </a:r>
            <a:endParaRPr lang="en-GB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effectLst/>
                <a:ea typeface="Times New Roman" panose="02020603050405020304" pitchFamily="18" charset="0"/>
              </a:rPr>
              <a:t>Apologies:</a:t>
            </a:r>
            <a:r>
              <a:rPr lang="en-GB" sz="1400" dirty="0">
                <a:ea typeface="Calibri" panose="020F0502020204030204" pitchFamily="34" charset="0"/>
                <a:cs typeface="Cambria-Bold"/>
              </a:rPr>
              <a:t> Kevin Chalmers, Scott Wardlaw, Ruth Isherwood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effectLst/>
                <a:ea typeface="Times New Roman" panose="02020603050405020304" pitchFamily="18" charset="0"/>
              </a:rPr>
              <a:t>Notes of last meeting were agreed as a true record of the meeting.</a:t>
            </a:r>
            <a:br>
              <a:rPr lang="en-GB" sz="1400" dirty="0">
                <a:effectLst/>
                <a:ea typeface="Times New Roman" panose="02020603050405020304" pitchFamily="18" charset="0"/>
              </a:rPr>
            </a:br>
            <a:r>
              <a:rPr lang="en-GB" sz="1400" dirty="0">
                <a:effectLst/>
                <a:ea typeface="Times New Roman" panose="02020603050405020304" pitchFamily="18" charset="0"/>
              </a:rPr>
              <a:t>Matters arising: see PowerPoint for action </a:t>
            </a:r>
            <a:endParaRPr lang="en-GB" sz="1400" dirty="0"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Updates annotated in red in pack</a:t>
            </a:r>
            <a:r>
              <a:rPr lang="en-GB" sz="1400" dirty="0">
                <a:effectLst/>
                <a:ea typeface="Times New Roman" panose="02020603050405020304" pitchFamily="18" charset="0"/>
              </a:rPr>
              <a:t>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FF0000"/>
                </a:solidFill>
                <a:ea typeface="Times New Roman" panose="02020603050405020304" pitchFamily="18" charset="0"/>
              </a:rPr>
              <a:t>Tour of Tweeddale: final details were agreed, see Ride Events slide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FF0000"/>
                </a:solidFill>
                <a:ea typeface="Times New Roman" panose="02020603050405020304" pitchFamily="18" charset="0"/>
              </a:rPr>
              <a:t>Markus Stitz talk:  See social events slide.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FF0000"/>
                </a:solidFill>
                <a:ea typeface="Times New Roman" panose="02020603050405020304" pitchFamily="18" charset="0"/>
              </a:rPr>
              <a:t>Riders vs. Runners: See Ride Events slide.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FF0000"/>
                </a:solidFill>
                <a:ea typeface="Times New Roman" panose="02020603050405020304" pitchFamily="18" charset="0"/>
              </a:rPr>
              <a:t>Social meet up, Sept 2</a:t>
            </a:r>
            <a:r>
              <a:rPr lang="en-GB" sz="1400" baseline="30000" dirty="0">
                <a:solidFill>
                  <a:srgbClr val="FF0000"/>
                </a:solidFill>
                <a:ea typeface="Times New Roman" panose="02020603050405020304" pitchFamily="18" charset="0"/>
              </a:rPr>
              <a:t>nd</a:t>
            </a:r>
            <a:r>
              <a:rPr lang="en-GB" sz="1400" dirty="0">
                <a:solidFill>
                  <a:srgbClr val="FF0000"/>
                </a:solidFill>
                <a:ea typeface="Times New Roman" panose="02020603050405020304" pitchFamily="18" charset="0"/>
              </a:rPr>
              <a:t>, Glentress Hotel. See social events slide.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FF0000"/>
                </a:solidFill>
                <a:ea typeface="Times New Roman" panose="02020603050405020304" pitchFamily="18" charset="0"/>
              </a:rPr>
              <a:t>Winter events:- suggestions of Pilates/Yoga by Jo Merritt/Gillian Wrigley and Calisthenics by Judyta Kajstura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FF0000"/>
                </a:solidFill>
              </a:rPr>
              <a:t>AOB:- WhatsApp for committee to be set up.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FF0000"/>
                </a:solidFill>
              </a:rPr>
              <a:t>Garth Pearson announced that this would be his last year as Chair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FF0000"/>
                </a:solidFill>
              </a:rPr>
              <a:t>Date of next meeting: - ?????</a:t>
            </a:r>
          </a:p>
          <a:p>
            <a:endParaRPr lang="en-GB" sz="1400" dirty="0">
              <a:solidFill>
                <a:srgbClr val="FF0000"/>
              </a:solidFill>
            </a:endParaRPr>
          </a:p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846BC0D-8A37-AF0A-B21D-1D07F064D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E577586-D0E0-A941-7104-2854E4B12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533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98094"/>
              </p:ext>
            </p:extLst>
          </p:nvPr>
        </p:nvGraphicFramePr>
        <p:xfrm>
          <a:off x="486562" y="1216404"/>
          <a:ext cx="10764593" cy="4693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8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6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4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5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698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7897">
                <a:tc>
                  <a:txBody>
                    <a:bodyPr/>
                    <a:lstStyle/>
                    <a:p>
                      <a:r>
                        <a:rPr lang="en-US" dirty="0"/>
                        <a:t>Weekly /Regular Cycling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(s)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 &amp; comms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616">
                <a:tc>
                  <a:txBody>
                    <a:bodyPr/>
                    <a:lstStyle/>
                    <a:p>
                      <a:r>
                        <a:rPr lang="en-US" sz="1100" dirty="0"/>
                        <a:t>New 12mph social </a:t>
                      </a:r>
                      <a:r>
                        <a:rPr lang="en-US" sz="1100" baseline="0" dirty="0"/>
                        <a:t>group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Update from Ruth –</a:t>
                      </a:r>
                      <a:r>
                        <a:rPr lang="en-US" sz="11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Pete Baxter and Rick </a:t>
                      </a:r>
                      <a:r>
                        <a:rPr lang="en-US" sz="11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Turton</a:t>
                      </a:r>
                      <a:r>
                        <a:rPr lang="en-US" sz="11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stepped forward to lead 14 group. Watch how this goes.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2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Saturday</a:t>
                      </a:r>
                      <a:r>
                        <a:rPr lang="en-US" sz="1100" baseline="0" dirty="0"/>
                        <a:t> 17mph Road Ride</a:t>
                      </a:r>
                      <a:endParaRPr lang="en-US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Andrew, Stuart ,</a:t>
                      </a:r>
                      <a:r>
                        <a:rPr lang="en-US" sz="1100" baseline="0" dirty="0"/>
                        <a:t> Matt</a:t>
                      </a:r>
                      <a:endParaRPr lang="en-US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Need declared  person for PVG and CWP? For Under 18 riders.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Garth to speak to Richard Allen and Dominic </a:t>
                      </a:r>
                      <a:r>
                        <a:rPr kumimoji="0" lang="en-US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Rorke</a:t>
                      </a: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if they would do CWP.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4354143"/>
                  </a:ext>
                </a:extLst>
              </a:tr>
              <a:tr h="486561">
                <a:tc>
                  <a:txBody>
                    <a:bodyPr/>
                    <a:lstStyle/>
                    <a:p>
                      <a:r>
                        <a:rPr lang="en-US" sz="1100" dirty="0"/>
                        <a:t>Saturday</a:t>
                      </a:r>
                      <a:r>
                        <a:rPr lang="en-US" sz="1100" baseline="0" dirty="0"/>
                        <a:t> 15mph social ride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Ewan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003">
                <a:tc>
                  <a:txBody>
                    <a:bodyPr/>
                    <a:lstStyle/>
                    <a:p>
                      <a:r>
                        <a:rPr lang="en-US" sz="1100" dirty="0"/>
                        <a:t>Tuesday</a:t>
                      </a:r>
                      <a:r>
                        <a:rPr lang="en-US" sz="1100" baseline="0" dirty="0"/>
                        <a:t> and Sunday Gravelly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Garth, Scott, Nige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675">
                <a:tc>
                  <a:txBody>
                    <a:bodyPr/>
                    <a:lstStyle/>
                    <a:p>
                      <a:r>
                        <a:rPr lang="en-US" sz="1100" dirty="0"/>
                        <a:t>Summer Time Trial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Kevin, 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Need declared  person for PVG and CWP? For Under 18 riders.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0547">
                <a:tc>
                  <a:txBody>
                    <a:bodyPr/>
                    <a:lstStyle/>
                    <a:p>
                      <a:r>
                        <a:rPr lang="en-US" sz="1100" dirty="0"/>
                        <a:t>Kids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Scott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680">
                <a:tc>
                  <a:txBody>
                    <a:bodyPr/>
                    <a:lstStyle/>
                    <a:p>
                      <a:r>
                        <a:rPr lang="en-US" sz="1100" dirty="0"/>
                        <a:t>Bike</a:t>
                      </a:r>
                      <a:r>
                        <a:rPr lang="en-US" sz="1100" baseline="0" dirty="0"/>
                        <a:t> and Blether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9675">
                <a:tc>
                  <a:txBody>
                    <a:bodyPr/>
                    <a:lstStyle/>
                    <a:p>
                      <a:r>
                        <a:rPr lang="en-US" sz="1100" dirty="0"/>
                        <a:t>Winter Zwift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All in place</a:t>
                      </a: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15341"/>
                  </a:ext>
                </a:extLst>
              </a:tr>
              <a:tr h="394680">
                <a:tc>
                  <a:txBody>
                    <a:bodyPr/>
                    <a:lstStyle/>
                    <a:p>
                      <a:r>
                        <a:rPr lang="en-US" sz="1100" dirty="0"/>
                        <a:t>Gravel crit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First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</a:rPr>
                        <a:t> race held second set for 27</a:t>
                      </a:r>
                      <a:r>
                        <a:rPr lang="en-US" sz="11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</a:rPr>
                        <a:t> July.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6868406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5FBF7C-E52A-4048-830D-8D25FBC59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CB37C-D8D2-4DF3-0995-EC219276C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755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316492"/>
              </p:ext>
            </p:extLst>
          </p:nvPr>
        </p:nvGraphicFramePr>
        <p:xfrm>
          <a:off x="426720" y="1232875"/>
          <a:ext cx="11273194" cy="3934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0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7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4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64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3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403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1422">
                <a:tc>
                  <a:txBody>
                    <a:bodyPr/>
                    <a:lstStyle/>
                    <a:p>
                      <a:r>
                        <a:rPr lang="en-US" dirty="0"/>
                        <a:t>Ride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Tour of Tweeddale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27</a:t>
                      </a:r>
                      <a:r>
                        <a:rPr lang="en-US" sz="12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Chris / 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Approx 120 entries, , we will have post event review, need to avoid date clashes in future, Rename “Tweedvalley Sportive”.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573">
                <a:tc>
                  <a:txBody>
                    <a:bodyPr/>
                    <a:lstStyle/>
                    <a:p>
                      <a:r>
                        <a:rPr lang="en-US" sz="1200" dirty="0"/>
                        <a:t>Road meet</a:t>
                      </a:r>
                    </a:p>
                    <a:p>
                      <a:r>
                        <a:rPr lang="en-US" sz="1200" baseline="0" dirty="0"/>
                        <a:t>Lake District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July</a:t>
                      </a:r>
                      <a:r>
                        <a:rPr lang="en-US" sz="1200" baseline="0" dirty="0"/>
                        <a:t> 15</a:t>
                      </a:r>
                      <a:r>
                        <a:rPr lang="en-US" sz="1200" baseline="30000" dirty="0"/>
                        <a:t>th</a:t>
                      </a:r>
                      <a:r>
                        <a:rPr lang="en-US" sz="1200" baseline="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Fred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Whitton – Routes issued by Andrew for two days of riding led by Andrew and Ruth. 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Postponed due to bad weather.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966">
                <a:tc>
                  <a:txBody>
                    <a:bodyPr/>
                    <a:lstStyle/>
                    <a:p>
                      <a:r>
                        <a:rPr lang="en-US" sz="1200" dirty="0"/>
                        <a:t>Fun 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Matt?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Andrew/Garth to liaise with Matt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7861">
                <a:tc>
                  <a:txBody>
                    <a:bodyPr/>
                    <a:lstStyle/>
                    <a:p>
                      <a:r>
                        <a:rPr lang="en-US" sz="1200" dirty="0"/>
                        <a:t>Gravel TOT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16</a:t>
                      </a:r>
                      <a:r>
                        <a:rPr lang="en-US" sz="1200" baseline="30000" dirty="0"/>
                        <a:t>th</a:t>
                      </a:r>
                      <a:r>
                        <a:rPr lang="en-US" sz="1200" dirty="0"/>
                        <a:t> Sept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Chris &amp; 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Might not happen.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 err="1"/>
                        <a:t>Chaingang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Committee agreed to remove Chain Gang as a PCC</a:t>
                      </a:r>
                      <a:r>
                        <a:rPr lang="en-US" sz="1200" baseline="0" dirty="0"/>
                        <a:t> event, to be removed from website and Facebook.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Runner v bike with Moorfoots</a:t>
                      </a:r>
                    </a:p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29 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Garth &amp; Kenny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Kenny is arranging this, 7:15 at the foot of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</a:rPr>
                        <a:t>Janets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’ Brae.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616617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402662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155654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41423-4684-1924-05D9-EA4A6394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94E4D-20E1-05AB-4435-292ED6E32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37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957793"/>
              </p:ext>
            </p:extLst>
          </p:nvPr>
        </p:nvGraphicFramePr>
        <p:xfrm>
          <a:off x="442416" y="1122860"/>
          <a:ext cx="10855353" cy="4893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3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92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7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09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09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8626">
                <a:tc>
                  <a:txBody>
                    <a:bodyPr/>
                    <a:lstStyle/>
                    <a:p>
                      <a:r>
                        <a:rPr lang="en-US" dirty="0"/>
                        <a:t>Social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876">
                <a:tc>
                  <a:txBody>
                    <a:bodyPr/>
                    <a:lstStyle/>
                    <a:p>
                      <a:r>
                        <a:rPr lang="en-US" sz="1000" dirty="0"/>
                        <a:t>Trial Club Quiz night</a:t>
                      </a:r>
                      <a:r>
                        <a:rPr lang="en-US" sz="1000" baseline="0" dirty="0"/>
                        <a:t> GT Hotel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Murray at GT has agreed to host / run</a:t>
                      </a:r>
                      <a:r>
                        <a:rPr lang="en-US" sz="1000" baseline="0" dirty="0"/>
                        <a:t> in autumn?</a:t>
                      </a:r>
                      <a:endParaRPr lang="en-US" sz="1000" dirty="0"/>
                    </a:p>
                    <a:p>
                      <a:r>
                        <a:rPr lang="en-US" sz="1000" dirty="0"/>
                        <a:t>Matt Smith or Chris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876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Larger social event summer similar</a:t>
                      </a:r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 to 25</a:t>
                      </a:r>
                      <a:r>
                        <a:rPr lang="en-US" sz="1000" baseline="30000" dirty="0">
                          <a:solidFill>
                            <a:srgbClr val="FF0000"/>
                          </a:solidFill>
                        </a:rPr>
                        <a:t>th</a:t>
                      </a:r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.  At Glentress Hotel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2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Road rides - Andrew</a:t>
                      </a:r>
                      <a:br>
                        <a:rPr lang="en-US" sz="10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Gravel ride – Paul Jardine</a:t>
                      </a:r>
                    </a:p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MTB ride Nigel </a:t>
                      </a:r>
                      <a:r>
                        <a:rPr lang="en-US" sz="1000" dirty="0" err="1">
                          <a:solidFill>
                            <a:srgbClr val="FF0000"/>
                          </a:solidFill>
                        </a:rPr>
                        <a:t>Shekleton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Club to pay total cost.  3 regular Saturday road rides, Kids Club, Gravel ride and adult MTB ride.  9:00 – 9:30 Coffee and rolls.  1:00 lunch.  </a:t>
                      </a:r>
                    </a:p>
                    <a:p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Raffle prizes, we have Jenny Graham books x 2, Markus Stitz ticket x 2, £50 spend at local bike shops for other prizes.</a:t>
                      </a:r>
                    </a:p>
                    <a:p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Advertising needed once Murray confirms. 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0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Talk 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Christina McKenzie 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3/10/23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Booked Christina Mackenzie and the back room of the </a:t>
                      </a:r>
                      <a:r>
                        <a:rPr lang="en-US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Eastgate</a:t>
                      </a: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3rd October 7-9 pm .I have let her know we will pay her a £100 which will include her travel expenses. She is happy with this. We just need a laptop and projector. Can </a:t>
                      </a:r>
                      <a:r>
                        <a:rPr lang="en-US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Eastgate</a:t>
                      </a: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provide that or can we?</a:t>
                      </a:r>
                    </a:p>
                    <a:p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Ruth has advertised on Facebook.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6467728"/>
                  </a:ext>
                </a:extLst>
              </a:tr>
              <a:tr h="457682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Talk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 Markus </a:t>
                      </a:r>
                      <a:r>
                        <a:rPr lang="en-US" sz="1000" baseline="0" dirty="0" err="1">
                          <a:solidFill>
                            <a:schemeClr val="tx1"/>
                          </a:solidFill>
                        </a:rPr>
                        <a:t>Stitz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14/09/23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All in place £1000 fee underwritten. Now advertised to members via social media, open to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 public in July. C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omplimentary seats.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 2 to Rod, 2 to go to Tour of Tweeddale  raffle, 1 to Chris G, 1 for the September club event as raffle. </a:t>
                      </a:r>
                      <a:r>
                        <a:rPr lang="en-GB" sz="1000" baseline="0" dirty="0">
                          <a:solidFill>
                            <a:srgbClr val="FF0000"/>
                          </a:solidFill>
                        </a:rPr>
                        <a:t>Not many people signed up, need to advertise widely. 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3751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Cycle Law Scotland Talk – Rod Mitchell offer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Andrew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Andrew to chat through with Rod.  Invite other local clubs, may be in EG studio,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 Andrew to approach EG to get dates for this and AGM.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61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Maybe Lucy Grant, Grant Ferguson, Cameron Mason,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Naiomi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Frierich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Doug McDonald,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Chris Hoy, Callum Thornley, Rhoda, Jen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Keith, Kevin, 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Everyone to have a think about speaker for AGM ideas next time.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Ruth a couple of suggestions </a:t>
                      </a:r>
                      <a:r>
                        <a:rPr lang="en-US" sz="10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eg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bob, Rhoda on their adventures. Garth spoke to Gavin </a:t>
                      </a:r>
                      <a:r>
                        <a:rPr lang="en-US" sz="10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Thornley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 </a:t>
                      </a:r>
                      <a:r>
                        <a:rPr lang="en-US" sz="10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Calum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Thornley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is unlikely as he will likely be living in Spain.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6055F-9204-0B48-F4B8-AA3726B70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24/08/23 PCC Committee meeting notes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1C6EC-DD7D-B8DB-8FFE-E3B595D51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349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986093"/>
              </p:ext>
            </p:extLst>
          </p:nvPr>
        </p:nvGraphicFramePr>
        <p:xfrm>
          <a:off x="545284" y="1325358"/>
          <a:ext cx="11351643" cy="43297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7898">
                  <a:extLst>
                    <a:ext uri="{9D8B030D-6E8A-4147-A177-3AD203B41FA5}">
                      <a16:colId xmlns:a16="http://schemas.microsoft.com/office/drawing/2014/main" val="3790771069"/>
                    </a:ext>
                  </a:extLst>
                </a:gridCol>
                <a:gridCol w="1971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68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4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18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</a:t>
                      </a:r>
                      <a:r>
                        <a:rPr lang="en-US" sz="1200" baseline="0" dirty="0"/>
                        <a:t> female diversity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Build female</a:t>
                      </a:r>
                      <a:r>
                        <a:rPr lang="en-US" sz="1200" baseline="0" dirty="0"/>
                        <a:t> representation and numbers, new club ride.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Ruth</a:t>
                      </a:r>
                      <a:r>
                        <a:rPr lang="en-US" sz="1200" baseline="0" dirty="0"/>
                        <a:t> has recruited 4 new women to the club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Instagram</a:t>
                      </a:r>
                      <a:r>
                        <a:rPr lang="en-US" sz="1200" baseline="0" dirty="0"/>
                        <a:t> / Social Media / web site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There is a club Instagram account, Stuart is now the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moderator is.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Instagram running @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peeblescyclingclub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Stu is owner.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Public Facebook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page is now also available and has good number of followers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Amy and Scott looking at child protection re photos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on social media.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Law surrounding  this is very onerous, we need to have a procedure for this. 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Charity Support in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Mountain Rescue, agreed £500, photo </a:t>
                      </a:r>
                      <a:r>
                        <a:rPr lang="en-US" sz="1200" baseline="0" dirty="0" err="1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/ Kids club involved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 really successful day – Andrew to transfer funds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to TVMRT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World Champs</a:t>
                      </a:r>
                      <a:r>
                        <a:rPr lang="en-US" sz="1200" baseline="0" dirty="0"/>
                        <a:t> 2023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 11</a:t>
                      </a:r>
                      <a:r>
                        <a:rPr lang="en-GB" sz="1200" kern="1200" baseline="30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community focussed Borders Bikefest at Tweed Green.  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Club decided not to support.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Kids Club Racing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Publicise SXC events to potential riders and parents to form a joined up group for each race helping novices start racing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and support with mentor at races. Feargus Pearson &amp; Sam Ferry has volunteered as mentor.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 – Ongoing</a:t>
                      </a:r>
                      <a:endParaRPr lang="en-US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Amy to publicise each SXC race as entry closing date approaches.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Trial a Kids club Bike Maintenance session </a:t>
                      </a:r>
                    </a:p>
                    <a:p>
                      <a:r>
                        <a:rPr lang="en-US" sz="1200" dirty="0"/>
                        <a:t>“Get you home”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Nick Tanner and Feargus Pearson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have agreed to trial some bike maintenance sessions. E.g. fixing broken chain etc.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ea typeface="Times New Roman" panose="02020603050405020304" pitchFamily="18" charset="0"/>
                        </a:rPr>
                        <a:t>Trail side mechanicals session – Action Garth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Garth to pick up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with Nick and report back.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005898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6B61FA-2C48-6437-BC8A-2482DDC3F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B95FD-1FB1-C42D-F050-A231DD4D5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659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800129"/>
              </p:ext>
            </p:extLst>
          </p:nvPr>
        </p:nvGraphicFramePr>
        <p:xfrm>
          <a:off x="539826" y="1193156"/>
          <a:ext cx="11368118" cy="4231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val="1594945921"/>
                    </a:ext>
                  </a:extLst>
                </a:gridCol>
                <a:gridCol w="2827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92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Fun Race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</a:t>
                      </a:r>
                      <a:r>
                        <a:rPr lang="en-US" sz="1200" baseline="0" dirty="0"/>
                        <a:t> discussed with Bill Brown possibility of using farm to run a fun race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Discuss</a:t>
                      </a:r>
                      <a:r>
                        <a:rPr lang="en-US" sz="1200" baseline="0" dirty="0"/>
                        <a:t> all, follow up with Bill Brown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Review membership names / google</a:t>
                      </a:r>
                      <a:r>
                        <a:rPr lang="en-US" sz="1200" baseline="0" dirty="0"/>
                        <a:t> groups / has everyone paid?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All members included on email circulation, can we automate further?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 and Andrew to check via membership. Ongoing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564">
                <a:tc>
                  <a:txBody>
                    <a:bodyPr/>
                    <a:lstStyle/>
                    <a:p>
                      <a:r>
                        <a:rPr lang="en-US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Social</a:t>
                      </a:r>
                      <a:r>
                        <a:rPr lang="en-US" sz="1200" baseline="0" dirty="0"/>
                        <a:t> event coordinator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Keep tabs on social calendar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Discuss all,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suggestions, nominations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Social Media</a:t>
                      </a:r>
                      <a:r>
                        <a:rPr lang="en-US" sz="1200" baseline="0" dirty="0"/>
                        <a:t> coordinator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Keep tabs on social media,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develop club presence by publicising events, Instagram, FB &amp; Web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Stu.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Update web calendar with confirmed dates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752157"/>
                  </a:ext>
                </a:extLst>
              </a:tr>
              <a:tr h="352920">
                <a:tc>
                  <a:txBody>
                    <a:bodyPr/>
                    <a:lstStyle/>
                    <a:p>
                      <a:r>
                        <a:rPr lang="en-US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Explore Google share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John/Kevin/Stuart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9278317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Tempus Cycling Club Kit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Andrew and some others trialing test kit.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Kit looks okay so far, need to get a woman’s and other sample. 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Tempus officially taken on as parallel supplier to club first order window open.  Feedback form users needed.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Identify helper pool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Pool of people who can dip in and out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to run events e.g. quiz night in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support of Organising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Action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topic for next meeting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915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High Five Deal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Rewards programme - Discount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available to club members of 40%, spend drives return to club of 10% cashback on purchases, checked small print and no issues. Recommend sign up.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Agreed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to do – Garth has signed club up.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414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412151"/>
              </p:ext>
            </p:extLst>
          </p:nvPr>
        </p:nvGraphicFramePr>
        <p:xfrm>
          <a:off x="539826" y="1193156"/>
          <a:ext cx="10957965" cy="4207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val="1594945921"/>
                    </a:ext>
                  </a:extLst>
                </a:gridCol>
                <a:gridCol w="2416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Member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discount at Omni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Close – one for discussion next year 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Roll of </a:t>
                      </a: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Honour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 to collect more recommendations.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454">
                <a:tc>
                  <a:txBody>
                    <a:bodyPr/>
                    <a:lstStyle/>
                    <a:p>
                      <a:r>
                        <a:rPr lang="en-US" sz="1200" dirty="0"/>
                        <a:t>24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Non-Whiskey gift for Chris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Ex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chair gift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Complimentary ticket for Markus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Stitz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Chris advised. Garth will give to him at time. Chris passes on thanks.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Treasurer Handover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Paypal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still to be sorted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Andrew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now has access but we need to look at </a:t>
                      </a:r>
                      <a:r>
                        <a:rPr lang="en-US" sz="1200" baseline="0" dirty="0" err="1">
                          <a:solidFill>
                            <a:schemeClr val="tx1"/>
                          </a:solidFill>
                        </a:rPr>
                        <a:t>Paypal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charges especially for membership.</a:t>
                      </a:r>
                    </a:p>
                    <a:p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Scott and Garth to discuss alternative with Jenny Badger.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First Aid Courses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Open to members leading / organising rides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Ruth </a:t>
                      </a:r>
                      <a:r>
                        <a:rPr lang="en-US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organised</a:t>
                      </a: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first aid training for road biking on </a:t>
                      </a:r>
                      <a:br>
                        <a:rPr lang="en-US" sz="11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27th and 28th November .Paid for by PCC.. 2 Evenings 3 hours each evening.7 people.- Andrew, myself( updating our mountain bike / outdoor first aid qualification), Garth, Fiona Watt, Kevin, Claire </a:t>
                      </a:r>
                      <a:r>
                        <a:rPr lang="en-US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Mccaul</a:t>
                      </a: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Lucy </a:t>
                      </a:r>
                      <a:r>
                        <a:rPr lang="en-US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Colquhon</a:t>
                      </a: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6490">
                <a:tc>
                  <a:txBody>
                    <a:bodyPr/>
                    <a:lstStyle/>
                    <a:p>
                      <a:r>
                        <a:rPr lang="en-US" sz="1200" dirty="0"/>
                        <a:t>27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Insurance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Discuss approach further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for next year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West Lothian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Cycle Track 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Connect with West Lothian Clarion so we get involved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Al to find appetite of members for a trip top the circuit.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Agreement to Charge - £35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individual £50 family start 01/09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Demo by Jen of payment system needed.   Action Scott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348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9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926195"/>
              </p:ext>
            </p:extLst>
          </p:nvPr>
        </p:nvGraphicFramePr>
        <p:xfrm>
          <a:off x="395835" y="1207752"/>
          <a:ext cx="10957965" cy="348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val="1594945921"/>
                    </a:ext>
                  </a:extLst>
                </a:gridCol>
                <a:gridCol w="2416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Funding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Opportunities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Scott / Andrew set meeting with Iain Grant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Scott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following up.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Kids Club parents meet up - I will propose a date of 20 May for this at GT Hotel to the leaders and parents.  As agreed, we will offer coffee + tea. 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 – Successful session.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6159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Proposal to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offer committed parents a PCC kit item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50% off one tempus item, need to agree who qualifies.  Action Andrew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to get names of Scott, Garth </a:t>
                      </a:r>
                      <a:r>
                        <a:rPr lang="en-US" sz="1200" baseline="0" dirty="0" err="1">
                          <a:solidFill>
                            <a:schemeClr val="tx1"/>
                          </a:solidFill>
                        </a:rPr>
                        <a:t>etc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and then email that list with details of offer.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454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Headspace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Mental health resource area from Live Borders.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Link to be added to website. Action Scott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AGM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Andrew checking with EG on dates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308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1624</TotalTime>
  <Words>2116</Words>
  <Application>Microsoft Office PowerPoint</Application>
  <PresentationFormat>Widescreen</PresentationFormat>
  <Paragraphs>372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John Miroslaw</cp:lastModifiedBy>
  <cp:revision>77</cp:revision>
  <cp:lastPrinted>2022-12-22T16:57:12Z</cp:lastPrinted>
  <dcterms:created xsi:type="dcterms:W3CDTF">2022-12-22T14:12:43Z</dcterms:created>
  <dcterms:modified xsi:type="dcterms:W3CDTF">2023-08-25T20:13:57Z</dcterms:modified>
</cp:coreProperties>
</file>