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60" r:id="rId2"/>
    <p:sldId id="256" r:id="rId3"/>
    <p:sldId id="263" r:id="rId4"/>
    <p:sldId id="257" r:id="rId5"/>
    <p:sldId id="258" r:id="rId6"/>
    <p:sldId id="259" r:id="rId7"/>
    <p:sldId id="261" r:id="rId8"/>
    <p:sldId id="264" r:id="rId9"/>
    <p:sldId id="265" r:id="rId10"/>
    <p:sldId id="262" r:id="rId11"/>
    <p:sldId id="26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Miroslaw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8"/>
    <p:restoredTop sz="96401"/>
  </p:normalViewPr>
  <p:slideViewPr>
    <p:cSldViewPr snapToGrid="0" snapToObjects="1">
      <p:cViewPr varScale="1">
        <p:scale>
          <a:sx n="110" d="100"/>
          <a:sy n="110" d="100"/>
        </p:scale>
        <p:origin x="12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4247F-9062-42CA-B88F-E39143E31DE7}" type="datetimeFigureOut">
              <a:rPr lang="en-GB" smtClean="0"/>
              <a:t>25/06/2023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406951-E3B2-4CDA-A82F-879ABBF2421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5824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827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99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1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6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5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752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199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52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83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880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19/01/2023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41D35-DF87-BF46-9EF8-F3BBBA942A9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93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6" y="169863"/>
            <a:ext cx="5377495" cy="201656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8289" y="2930487"/>
            <a:ext cx="75465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8E61C8-8462-113A-342F-0F67FF338D7D}"/>
              </a:ext>
            </a:extLst>
          </p:cNvPr>
          <p:cNvSpPr txBox="1"/>
          <p:nvPr/>
        </p:nvSpPr>
        <p:spPr>
          <a:xfrm>
            <a:off x="1337594" y="2919394"/>
            <a:ext cx="9703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1/ Present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2/ Apologies (</a:t>
            </a:r>
            <a:r>
              <a:rPr lang="en-GB" dirty="0" err="1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3/ Minutes of last meeting (</a:t>
            </a:r>
            <a:r>
              <a:rPr lang="en-GB" dirty="0">
                <a:latin typeface="Calibri" panose="020F0502020204030204" pitchFamily="34" charset="0"/>
                <a:ea typeface="Times New Roman" panose="02020603050405020304" pitchFamily="18" charset="0"/>
              </a:rPr>
              <a:t>GP</a:t>
            </a: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4/ Review PowerPoint doc and agree actions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21D3B3-839E-453B-6300-652C39125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19/06/23 PCC Committee meeting notes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1B56C-4FB9-1055-5591-5C88AC428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189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222412"/>
              </p:ext>
            </p:extLst>
          </p:nvPr>
        </p:nvGraphicFramePr>
        <p:xfrm>
          <a:off x="539826" y="1193156"/>
          <a:ext cx="11368117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20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273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18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Other Ideas to develop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Daft</a:t>
                      </a:r>
                      <a:r>
                        <a:rPr lang="en-US" baseline="0" dirty="0"/>
                        <a:t> or Not?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 Fund raising calendar for 2024?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Race Team for Adults,</a:t>
                      </a:r>
                      <a:r>
                        <a:rPr lang="en-US" sz="1200" baseline="0" dirty="0"/>
                        <a:t> lead by example?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Kids bikepacking</a:t>
                      </a:r>
                      <a:r>
                        <a:rPr lang="en-US" sz="1200" baseline="0" dirty="0"/>
                        <a:t> trip?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61A162-C9EB-E838-936F-8D346CCEB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7D938-65F3-52D0-1CCF-F8F91D5E4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566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459377"/>
              </p:ext>
            </p:extLst>
          </p:nvPr>
        </p:nvGraphicFramePr>
        <p:xfrm>
          <a:off x="539826" y="1193156"/>
          <a:ext cx="10957965" cy="4795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Complete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event calendar issued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Version 1 issued / refreshed with added dates to go out.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Sponsorship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</a:t>
                      </a:r>
                      <a:r>
                        <a:rPr lang="en-US" sz="1200" baseline="0" dirty="0"/>
                        <a:t>h met Rod Mitchell, options discussed e.g. funding of TOT and some other individual events £2500 agreed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 – sponsorship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received.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Remove password for members area on web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 -complete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19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 at Bspoke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 in discussion with Nick and Pip, agreed at 10%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Advertised.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Complete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20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 Discount</a:t>
                      </a:r>
                      <a:r>
                        <a:rPr lang="en-US" sz="1200" baseline="0" dirty="0"/>
                        <a:t> at Glentress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Murray has agreed to support rides with</a:t>
                      </a:r>
                      <a:r>
                        <a:rPr lang="en-US" sz="1200" baseline="0" dirty="0"/>
                        <a:t> discount deal if ride leaders advise in advance.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Club member discount at Alpine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 discussed with Alpine 10% agreed. Advertised and completed.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Saddle</a:t>
                      </a:r>
                      <a:r>
                        <a:rPr lang="en-US" sz="1200" baseline="0" dirty="0"/>
                        <a:t> drunk review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Poll members on experience - completed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– Kevin has written and complained to </a:t>
                      </a:r>
                      <a:r>
                        <a:rPr lang="en-US" sz="1200" baseline="0" dirty="0" err="1">
                          <a:solidFill>
                            <a:schemeClr val="tx1"/>
                          </a:solidFill>
                        </a:rPr>
                        <a:t>Saddledrunk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04EBFC2-03AD-FE7F-846E-24D85170933D}"/>
              </a:ext>
            </a:extLst>
          </p:cNvPr>
          <p:cNvSpPr txBox="1"/>
          <p:nvPr/>
        </p:nvSpPr>
        <p:spPr>
          <a:xfrm>
            <a:off x="705854" y="1728132"/>
            <a:ext cx="10812378" cy="4433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07000"/>
              </a:lnSpc>
              <a:buFont typeface="+mj-lt"/>
              <a:buAutoNum type="arabicPeriod"/>
            </a:pPr>
            <a:r>
              <a:rPr lang="en-GB" sz="1400" dirty="0">
                <a:effectLst/>
                <a:ea typeface="Times New Roman" panose="02020603050405020304" pitchFamily="18" charset="0"/>
              </a:rPr>
              <a:t>Present: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 Garth Pearson (</a:t>
            </a:r>
            <a:r>
              <a:rPr lang="en-GB" sz="1400" dirty="0">
                <a:effectLst/>
                <a:ea typeface="Calibri" panose="020F0502020204030204" pitchFamily="34" charset="0"/>
                <a:cs typeface="Cambria-Bold"/>
              </a:rPr>
              <a:t>Chair), Andrew Isherwood, Amy Ferry,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 Alan Gray, Scott Wardlaw, John Miroslaw, Keith Jardine, Ruth Isherwood</a:t>
            </a:r>
            <a:endParaRPr lang="en-GB" sz="1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effectLst/>
                <a:ea typeface="Times New Roman" panose="02020603050405020304" pitchFamily="18" charset="0"/>
              </a:rPr>
              <a:t>Apologies:</a:t>
            </a:r>
            <a:r>
              <a:rPr lang="en-GB" sz="1400" dirty="0">
                <a:ea typeface="Calibri" panose="020F0502020204030204" pitchFamily="34" charset="0"/>
                <a:cs typeface="Cambria-Bold"/>
              </a:rPr>
              <a:t> Stuart Laidlaw, Kevin Chalmers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effectLst/>
                <a:ea typeface="Times New Roman" panose="02020603050405020304" pitchFamily="18" charset="0"/>
              </a:rPr>
              <a:t>Notes of last meeting were agreed as a true record of the meeting.</a:t>
            </a:r>
            <a:br>
              <a:rPr lang="en-GB" sz="1400" dirty="0">
                <a:effectLst/>
                <a:ea typeface="Times New Roman" panose="02020603050405020304" pitchFamily="18" charset="0"/>
              </a:rPr>
            </a:br>
            <a:r>
              <a:rPr lang="en-GB" sz="1400" dirty="0">
                <a:effectLst/>
                <a:ea typeface="Times New Roman" panose="02020603050405020304" pitchFamily="18" charset="0"/>
              </a:rPr>
              <a:t>Matters arising: see PowerPoint for action </a:t>
            </a:r>
            <a:endParaRPr lang="en-GB" sz="1400" dirty="0"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Updates annotated in red in pack</a:t>
            </a:r>
            <a:r>
              <a:rPr lang="en-GB" sz="1400" dirty="0">
                <a:effectLst/>
                <a:ea typeface="Times New Roman" panose="02020603050405020304" pitchFamily="18" charset="0"/>
              </a:rPr>
              <a:t>.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Headspace:-  Mental health resource area from Live Borders. Link to be added to website. Action Scott Action no 35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Allocation of complimentary seats for Markus </a:t>
            </a:r>
            <a:r>
              <a:rPr lang="en-GB" sz="14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Stitz</a:t>
            </a: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 talk agreed:  See social events section talk Markus </a:t>
            </a:r>
            <a:r>
              <a:rPr lang="en-GB" sz="1400" dirty="0" err="1">
                <a:solidFill>
                  <a:srgbClr val="FF0000"/>
                </a:solidFill>
                <a:ea typeface="Times New Roman" panose="02020603050405020304" pitchFamily="18" charset="0"/>
              </a:rPr>
              <a:t>Stitz</a:t>
            </a:r>
            <a:endParaRPr lang="en-GB" sz="1400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Responsible adults for road rides needed. See cycling event section 17mph road group Action Garth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Membership: 103 Senior male, 33 senior female, 34 Junior male, 10 Junior female.  Total 180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en-GB" sz="1400" dirty="0">
                <a:solidFill>
                  <a:srgbClr val="FF0000"/>
                </a:solidFill>
                <a:ea typeface="Times New Roman" panose="02020603050405020304" pitchFamily="18" charset="0"/>
              </a:rPr>
              <a:t>Club account = £20,822  PayPal £725, they take ~ 8% off  – Ask Jen if we can find 0% provider / set up direct payment to club bank account   Action Scott, action 25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400" i="1" dirty="0">
                <a:solidFill>
                  <a:srgbClr val="FF0000"/>
                </a:solidFill>
                <a:ea typeface="Times New Roman" panose="02020603050405020304" pitchFamily="18" charset="0"/>
              </a:rPr>
              <a:t>Date of next meeting I think this should be August maybe immediately after the worlds to finalise the September event. We will need to communicate some more before then </a:t>
            </a:r>
            <a:r>
              <a:rPr lang="en-GB" sz="1400" i="1" dirty="0" err="1">
                <a:solidFill>
                  <a:srgbClr val="FF0000"/>
                </a:solidFill>
                <a:ea typeface="Times New Roman" panose="02020603050405020304" pitchFamily="18" charset="0"/>
              </a:rPr>
              <a:t>tho</a:t>
            </a:r>
            <a:r>
              <a:rPr lang="en-GB" sz="1400" i="1" dirty="0">
                <a:solidFill>
                  <a:srgbClr val="FF0000"/>
                </a:solidFill>
                <a:ea typeface="Times New Roman" panose="02020603050405020304" pitchFamily="18" charset="0"/>
              </a:rPr>
              <a:t> to get advertising out etc.</a:t>
            </a:r>
            <a:endParaRPr lang="en-GB" i="1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endParaRPr lang="en-GB" sz="1800" i="1" dirty="0">
              <a:solidFill>
                <a:schemeClr val="accent6"/>
              </a:solidFill>
              <a:effectLst/>
              <a:ea typeface="Calibri" panose="020F0502020204030204" pitchFamily="34" charset="0"/>
            </a:endParaRPr>
          </a:p>
          <a:p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846BC0D-8A37-AF0A-B21D-1D07F064D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FE577586-D0E0-A941-7104-2854E4B12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33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3629409"/>
              </p:ext>
            </p:extLst>
          </p:nvPr>
        </p:nvGraphicFramePr>
        <p:xfrm>
          <a:off x="486562" y="1216404"/>
          <a:ext cx="10764593" cy="46932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8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6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45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51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698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87897">
                <a:tc>
                  <a:txBody>
                    <a:bodyPr/>
                    <a:lstStyle/>
                    <a:p>
                      <a:r>
                        <a:rPr lang="en-US" dirty="0"/>
                        <a:t>Weekly /Regular Cycling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(s)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 &amp; comms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616">
                <a:tc>
                  <a:txBody>
                    <a:bodyPr/>
                    <a:lstStyle/>
                    <a:p>
                      <a:r>
                        <a:rPr lang="en-US" sz="1100" dirty="0"/>
                        <a:t>New 12mph social </a:t>
                      </a:r>
                      <a:r>
                        <a:rPr lang="en-US" sz="1100" baseline="0" dirty="0"/>
                        <a:t>group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Update from Ruth –</a:t>
                      </a:r>
                      <a:r>
                        <a:rPr lang="en-US" sz="1100" b="0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Pete Baxter and Rick </a:t>
                      </a:r>
                      <a:r>
                        <a:rPr lang="en-US" sz="1100" b="0" i="0" u="none" strike="noStrike" kern="1200" baseline="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Turton</a:t>
                      </a:r>
                      <a:r>
                        <a:rPr lang="en-US" sz="1100" b="0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stepped forward to lead 14 group. Watch how this goes.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62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17mph Road Ride</a:t>
                      </a: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Andrew, Stuart ,</a:t>
                      </a:r>
                      <a:r>
                        <a:rPr lang="en-US" sz="1100" baseline="0" dirty="0"/>
                        <a:t> Matt</a:t>
                      </a:r>
                      <a:endParaRPr 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Need declared  person for PVG and CWP? For Under 18 riders.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Garth to speak to Richard Allen and Dominic </a:t>
                      </a:r>
                      <a:r>
                        <a:rPr kumimoji="0" lang="en-US" sz="11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Rorke</a:t>
                      </a:r>
                      <a:r>
                        <a:rPr kumimoji="0" lang="en-US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if they would do CWP.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4354143"/>
                  </a:ext>
                </a:extLst>
              </a:tr>
              <a:tr h="486561">
                <a:tc>
                  <a:txBody>
                    <a:bodyPr/>
                    <a:lstStyle/>
                    <a:p>
                      <a:r>
                        <a:rPr lang="en-US" sz="1100" dirty="0"/>
                        <a:t>Saturday</a:t>
                      </a:r>
                      <a:r>
                        <a:rPr lang="en-US" sz="1100" baseline="0" dirty="0"/>
                        <a:t> 15mph social ride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Ewan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7003">
                <a:tc>
                  <a:txBody>
                    <a:bodyPr/>
                    <a:lstStyle/>
                    <a:p>
                      <a:r>
                        <a:rPr lang="en-US" sz="1100" dirty="0"/>
                        <a:t>Tuesday</a:t>
                      </a:r>
                      <a:r>
                        <a:rPr lang="en-US" sz="1100" baseline="0" dirty="0"/>
                        <a:t> and Sunday Gravelly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Garth, Scott, Nige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Summer Time Trial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Kevin, John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Need declared  person for PVG and CWP? For Under 18 riders.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0547">
                <a:tc>
                  <a:txBody>
                    <a:bodyPr/>
                    <a:lstStyle/>
                    <a:p>
                      <a:r>
                        <a:rPr lang="en-US" sz="1100" dirty="0"/>
                        <a:t>Kids Club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Scott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Bike</a:t>
                      </a:r>
                      <a:r>
                        <a:rPr lang="en-US" sz="1100" baseline="0" dirty="0"/>
                        <a:t> and Blether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Colin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All in place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9675">
                <a:tc>
                  <a:txBody>
                    <a:bodyPr/>
                    <a:lstStyle/>
                    <a:p>
                      <a:r>
                        <a:rPr lang="en-US" sz="1100" dirty="0"/>
                        <a:t>Winter Zwift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Keith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All in place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15341"/>
                  </a:ext>
                </a:extLst>
              </a:tr>
              <a:tr h="394680">
                <a:tc>
                  <a:txBody>
                    <a:bodyPr/>
                    <a:lstStyle/>
                    <a:p>
                      <a:r>
                        <a:rPr lang="en-US" sz="1100" dirty="0"/>
                        <a:t>Gravel crit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rgbClr val="FF0000"/>
                          </a:solidFill>
                        </a:rPr>
                        <a:t>First</a:t>
                      </a:r>
                      <a:r>
                        <a:rPr lang="en-US" sz="1100" baseline="0" dirty="0">
                          <a:solidFill>
                            <a:srgbClr val="FF0000"/>
                          </a:solidFill>
                        </a:rPr>
                        <a:t> race held second set for 27</a:t>
                      </a:r>
                      <a:r>
                        <a:rPr lang="en-US" sz="1100" baseline="30000" dirty="0">
                          <a:solidFill>
                            <a:srgbClr val="FF0000"/>
                          </a:solidFill>
                        </a:rPr>
                        <a:t>th</a:t>
                      </a:r>
                      <a:r>
                        <a:rPr lang="en-US" sz="1100" baseline="0" dirty="0">
                          <a:solidFill>
                            <a:srgbClr val="FF0000"/>
                          </a:solidFill>
                        </a:rPr>
                        <a:t> July.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6868406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5FBF7C-E52A-4048-830D-8D25FBC5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8CB37C-D8D2-4DF3-0995-EC219276C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755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067788"/>
              </p:ext>
            </p:extLst>
          </p:nvPr>
        </p:nvGraphicFramePr>
        <p:xfrm>
          <a:off x="411061" y="1232875"/>
          <a:ext cx="11288853" cy="52088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6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7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44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64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2403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1422">
                <a:tc>
                  <a:txBody>
                    <a:bodyPr/>
                    <a:lstStyle/>
                    <a:p>
                      <a:r>
                        <a:rPr lang="en-US" dirty="0"/>
                        <a:t>Ride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Road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29 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 / Scott F / Richard Allen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Complete-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successful event.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Tour of Tweeddale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27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August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Chris /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Working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group running 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– Risk assessment submitted to BC and signed off. Entries open and steady.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Tweed-duro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</a:rPr>
                        <a:t>nd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April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Jo/Garth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Complete – successful event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200" dirty="0"/>
                        <a:t>Gravel meet</a:t>
                      </a:r>
                      <a:r>
                        <a:rPr lang="en-US" sz="1200" baseline="0" dirty="0"/>
                        <a:t> Aviemore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10/11 June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Merritt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– successful event 10+ attendees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8573">
                <a:tc>
                  <a:txBody>
                    <a:bodyPr/>
                    <a:lstStyle/>
                    <a:p>
                      <a:r>
                        <a:rPr lang="en-US" sz="1200" dirty="0"/>
                        <a:t>Road meet</a:t>
                      </a:r>
                    </a:p>
                    <a:p>
                      <a:r>
                        <a:rPr lang="en-US" sz="1200" baseline="0" dirty="0"/>
                        <a:t>Lake District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July</a:t>
                      </a:r>
                      <a:r>
                        <a:rPr lang="en-US" sz="1200" baseline="0" dirty="0"/>
                        <a:t> 15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Fred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Whitton – 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Routes issued by Andrew for two days of riding led by Andrew and Ruth. Riders asked to make sure they are self sufficient and fit enough.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2233">
                <a:tc>
                  <a:txBody>
                    <a:bodyPr/>
                    <a:lstStyle/>
                    <a:p>
                      <a:r>
                        <a:rPr lang="en-US" sz="1200" dirty="0"/>
                        <a:t>Fun Race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Matt?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Andrew/Garth to liaise with Matt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3873">
                <a:tc>
                  <a:txBody>
                    <a:bodyPr/>
                    <a:lstStyle/>
                    <a:p>
                      <a:r>
                        <a:rPr lang="en-US" sz="1200" dirty="0"/>
                        <a:t>Jenny Graham ladies ride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6/5/23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very successful event 20+ attendees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7542">
                <a:tc>
                  <a:txBody>
                    <a:bodyPr/>
                    <a:lstStyle/>
                    <a:p>
                      <a:r>
                        <a:rPr lang="en-US" sz="1200" dirty="0"/>
                        <a:t>Jenny Graham all ride</a:t>
                      </a:r>
                      <a:r>
                        <a:rPr lang="en-US" sz="1200" baseline="0" dirty="0"/>
                        <a:t> out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Agreed with Jenny Graham to cancel.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6094">
                <a:tc>
                  <a:txBody>
                    <a:bodyPr/>
                    <a:lstStyle/>
                    <a:p>
                      <a:r>
                        <a:rPr lang="en-US" sz="1200" dirty="0"/>
                        <a:t>Grand Fondo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29 July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 Merritt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Event open to attendees.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Entries coming in.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/>
                        <a:t>Gravel TOT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  <a:r>
                        <a:rPr lang="en-US" sz="1200" baseline="30000" dirty="0"/>
                        <a:t>th</a:t>
                      </a:r>
                      <a:r>
                        <a:rPr lang="en-US" sz="1200" dirty="0"/>
                        <a:t> Sept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Chris &amp;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Might not happen.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0030">
                <a:tc>
                  <a:txBody>
                    <a:bodyPr/>
                    <a:lstStyle/>
                    <a:p>
                      <a:r>
                        <a:rPr lang="en-US" sz="1200" dirty="0" err="1"/>
                        <a:t>Chaingang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Committee agreed to remove Chain Gang as a PCC</a:t>
                      </a:r>
                      <a:r>
                        <a:rPr lang="en-US" sz="1200" baseline="0" dirty="0"/>
                        <a:t> event, to be removed from website and Facebook.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C41423-4684-1924-05D9-EA4A63942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294E4D-20E1-05AB-4435-292ED6E32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37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761387"/>
              </p:ext>
            </p:extLst>
          </p:nvPr>
        </p:nvGraphicFramePr>
        <p:xfrm>
          <a:off x="442416" y="1122860"/>
          <a:ext cx="10855353" cy="5380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36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92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753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099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09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18626">
                <a:tc>
                  <a:txBody>
                    <a:bodyPr/>
                    <a:lstStyle/>
                    <a:p>
                      <a:r>
                        <a:rPr lang="en-US" dirty="0"/>
                        <a:t>Social Events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Organiser</a:t>
                      </a:r>
                      <a:r>
                        <a:rPr lang="en-US" baseline="0" dirty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Confirmed Y/N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to Calendar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/>
                        <a:t>Trial Club Quiz night</a:t>
                      </a:r>
                      <a:r>
                        <a:rPr lang="en-US" sz="1000" baseline="0" dirty="0"/>
                        <a:t> GT Hotel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Murray at GT has agreed to host / run</a:t>
                      </a:r>
                      <a:r>
                        <a:rPr lang="en-US" sz="1000" baseline="0" dirty="0"/>
                        <a:t> in autumn?</a:t>
                      </a:r>
                      <a:endParaRPr lang="en-US" sz="1000" dirty="0"/>
                    </a:p>
                    <a:p>
                      <a:r>
                        <a:rPr lang="en-US" sz="1000" dirty="0"/>
                        <a:t>Matt Smith or Chris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1876">
                <a:tc>
                  <a:txBody>
                    <a:bodyPr/>
                    <a:lstStyle/>
                    <a:p>
                      <a:r>
                        <a:rPr lang="en-US" sz="1000" dirty="0"/>
                        <a:t>Larger social event summer similar</a:t>
                      </a:r>
                      <a:r>
                        <a:rPr lang="en-US" sz="1000" baseline="0" dirty="0"/>
                        <a:t> to 25th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2 September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Road ride Andrew</a:t>
                      </a:r>
                      <a:br>
                        <a:rPr lang="en-US" sz="1000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Gravel ride Garth</a:t>
                      </a:r>
                    </a:p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MTB ride Scott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Andrew to check with Murray Budget £500; Breakfast &amp; lunch. 3 rides. </a:t>
                      </a:r>
                    </a:p>
                    <a:p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Raffle prizes, we have Jenny Graham books x 2, Markus </a:t>
                      </a:r>
                      <a:r>
                        <a:rPr lang="en-US" sz="1000" baseline="0" dirty="0" err="1">
                          <a:solidFill>
                            <a:srgbClr val="FF0000"/>
                          </a:solidFill>
                        </a:rPr>
                        <a:t>Stitz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 ticket x 1, water bottles and energy drinks, approach bike shops for other prizes.</a:t>
                      </a:r>
                    </a:p>
                    <a:p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Advertising needed once Murray confirms. Members to pay £5 in advance, club pay balance.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1910">
                <a:tc>
                  <a:txBody>
                    <a:bodyPr/>
                    <a:lstStyle/>
                    <a:p>
                      <a:r>
                        <a:rPr lang="en-US" sz="1000" dirty="0"/>
                        <a:t>Talks Mark Beaumont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23/3/23</a:t>
                      </a:r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Garth/Al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Complete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£22 profit</a:t>
                      </a: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8595">
                <a:tc>
                  <a:txBody>
                    <a:bodyPr/>
                    <a:lstStyle/>
                    <a:p>
                      <a:r>
                        <a:rPr lang="en-US" sz="1000" dirty="0"/>
                        <a:t>Talk Jenny Graham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6/5/23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Garth/Al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Complete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 successful event sold out. £26 owed to </a:t>
                      </a:r>
                      <a:r>
                        <a:rPr lang="en-US" sz="1000" baseline="0" dirty="0" err="1">
                          <a:solidFill>
                            <a:srgbClr val="FF0000"/>
                          </a:solidFill>
                        </a:rPr>
                        <a:t>Eastgate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 Theatre. This will be covered by the talks benefactor.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70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Talk </a:t>
                      </a:r>
                      <a:r>
                        <a:rPr lang="en-US" sz="1000" baseline="0" dirty="0"/>
                        <a:t>Christina McKenzie </a:t>
                      </a:r>
                      <a:endParaRPr lang="en-US" sz="1000" dirty="0"/>
                    </a:p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/>
                        <a:t>3/10/23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Ruth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Booked Christina Mackenzie and the back room of the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Eastgate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for 3rd October 7-9 pm .I have let her know we will pay her a £100 which will include her travel expenses. She is happy with this. We just need a laptop and projector. Can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Eastgate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provide that or can we?</a:t>
                      </a:r>
                    </a:p>
                    <a:p>
                      <a:r>
                        <a:rPr lang="en-US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Ruth has advertised on Facebook.</a:t>
                      </a:r>
                      <a:endParaRPr lang="en-US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6467728"/>
                  </a:ext>
                </a:extLst>
              </a:tr>
              <a:tr h="457682">
                <a:tc>
                  <a:txBody>
                    <a:bodyPr/>
                    <a:lstStyle/>
                    <a:p>
                      <a:r>
                        <a:rPr lang="en-US" sz="1000" dirty="0"/>
                        <a:t>Talk</a:t>
                      </a:r>
                      <a:r>
                        <a:rPr lang="en-US" sz="1000" baseline="0" dirty="0"/>
                        <a:t> Markus </a:t>
                      </a:r>
                      <a:r>
                        <a:rPr lang="en-US" sz="1000" baseline="0" dirty="0" err="1"/>
                        <a:t>Stitz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14/09/23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All in place £1000 fee underwritten. Now advertised to members via social media, open to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 public in July. C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omplimentary seats.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 2 to Rod, 2 to go to Tour of </a:t>
                      </a:r>
                      <a:r>
                        <a:rPr lang="en-US" sz="1000" baseline="0" dirty="0" err="1">
                          <a:solidFill>
                            <a:srgbClr val="FF0000"/>
                          </a:solidFill>
                        </a:rPr>
                        <a:t>Tweeddale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 raffle, 1 to Chris G, 1 for the </a:t>
                      </a:r>
                      <a:r>
                        <a:rPr lang="en-US" sz="1000" baseline="0" dirty="0" err="1">
                          <a:solidFill>
                            <a:srgbClr val="FF0000"/>
                          </a:solidFill>
                        </a:rPr>
                        <a:t>Spetember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 club event as raffle.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3751">
                <a:tc>
                  <a:txBody>
                    <a:bodyPr/>
                    <a:lstStyle/>
                    <a:p>
                      <a:r>
                        <a:rPr lang="en-US" sz="1000" dirty="0"/>
                        <a:t>Cycle Law Scotland Talk – Rod Mitchell offer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Andrew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Andrew to chat through with Rod.  </a:t>
                      </a:r>
                      <a:r>
                        <a:rPr lang="en-US" sz="1000" dirty="0">
                          <a:solidFill>
                            <a:srgbClr val="FF0000"/>
                          </a:solidFill>
                        </a:rPr>
                        <a:t>Invite other local clubs, may be in EG studio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en-US" sz="10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aseline="0" dirty="0">
                          <a:solidFill>
                            <a:srgbClr val="FF0000"/>
                          </a:solidFill>
                        </a:rPr>
                        <a:t>Andrew to approach EG to get dates for this and AGM.</a:t>
                      </a:r>
                      <a:endParaRPr 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617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Maybe Lucy Grant, Grant Ferguson, Cameron Mason, </a:t>
                      </a:r>
                      <a:r>
                        <a:rPr lang="en-US" sz="1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Naiomi</a:t>
                      </a:r>
                      <a:r>
                        <a:rPr lang="en-US" sz="10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Frierich</a:t>
                      </a:r>
                      <a:r>
                        <a:rPr 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Doug McDonald,</a:t>
                      </a:r>
                      <a:r>
                        <a:rPr lang="en-US" sz="10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Chris Hoy, </a:t>
                      </a:r>
                      <a:r>
                        <a:rPr lang="en-US" sz="1000" kern="1200" baseline="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Callum Thornley, Rhoda, Jen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Keith, Kevin, Garth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kern="120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Everyone to have a think about speaker for AGM ideas next time.</a:t>
                      </a:r>
                      <a:r>
                        <a:rPr lang="en-US" sz="1000" kern="1200" baseline="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en-US" sz="1000" kern="1200" baseline="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Ruth a couple of suggestions </a:t>
                      </a:r>
                      <a:r>
                        <a:rPr lang="en-US" sz="1000" kern="1200" baseline="0" dirty="0" err="1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eg</a:t>
                      </a:r>
                      <a:r>
                        <a:rPr lang="en-US" sz="1000" kern="1200" baseline="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 bob, Rhoda on their adventures. Garth spoke to Gavin </a:t>
                      </a:r>
                      <a:r>
                        <a:rPr lang="en-US" sz="1000" kern="1200" baseline="0" dirty="0" err="1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Thornley</a:t>
                      </a:r>
                      <a:r>
                        <a:rPr lang="en-US" sz="1000" kern="1200" baseline="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 -  </a:t>
                      </a:r>
                      <a:r>
                        <a:rPr lang="en-US" sz="1000" kern="1200" baseline="0" dirty="0" err="1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Calum</a:t>
                      </a:r>
                      <a:r>
                        <a:rPr lang="en-US" sz="1000" kern="1200" baseline="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kern="1200" baseline="0" dirty="0" err="1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Thornley</a:t>
                      </a:r>
                      <a:r>
                        <a:rPr lang="en-US" sz="1000" kern="1200" baseline="0" dirty="0">
                          <a:solidFill>
                            <a:schemeClr val="accent6"/>
                          </a:solidFill>
                          <a:latin typeface="+mn-lt"/>
                          <a:ea typeface="+mn-ea"/>
                          <a:cs typeface="+mn-cs"/>
                        </a:rPr>
                        <a:t> is unlikely as he will likely be living in Spain.</a:t>
                      </a:r>
                      <a:endParaRPr lang="en-US" sz="1000" kern="1200" dirty="0">
                        <a:solidFill>
                          <a:schemeClr val="accent6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6055F-9204-0B48-F4B8-AA3726B70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rgbClr val="FF0000"/>
                </a:solidFill>
              </a:rPr>
              <a:t>19/06/23 PCC Committee meeting notes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1C6EC-DD7D-B8DB-8FFE-E3B595D51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349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613138"/>
              </p:ext>
            </p:extLst>
          </p:nvPr>
        </p:nvGraphicFramePr>
        <p:xfrm>
          <a:off x="545284" y="1325358"/>
          <a:ext cx="11351643" cy="4416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898">
                  <a:extLst>
                    <a:ext uri="{9D8B030D-6E8A-4147-A177-3AD203B41FA5}">
                      <a16:colId xmlns:a16="http://schemas.microsoft.com/office/drawing/2014/main" val="3790771069"/>
                    </a:ext>
                  </a:extLst>
                </a:gridCol>
                <a:gridCol w="1971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68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40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187"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</a:t>
                      </a:r>
                      <a:r>
                        <a:rPr lang="en-US" sz="1200" baseline="0" dirty="0"/>
                        <a:t> female diversity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Build female</a:t>
                      </a:r>
                      <a:r>
                        <a:rPr lang="en-US" sz="1200" baseline="0" dirty="0"/>
                        <a:t> representation and numbers, new club ride.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Ruth</a:t>
                      </a:r>
                      <a:r>
                        <a:rPr lang="en-US" sz="1200" baseline="0" dirty="0"/>
                        <a:t> has recruited 4 new women to the club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Instagram</a:t>
                      </a:r>
                      <a:r>
                        <a:rPr lang="en-US" sz="1200" baseline="0" dirty="0"/>
                        <a:t> / Social Media / web site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There is a club Instagram account, Stuart is now the</a:t>
                      </a:r>
                      <a:r>
                        <a:rPr lang="en-US" sz="1200" baseline="0" dirty="0"/>
                        <a:t> moderator is.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Club Instagram running @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</a:rPr>
                        <a:t>peeblescyclingclub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 Stu is owner.</a:t>
                      </a:r>
                    </a:p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Public Facebook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page is now also available and has good number of followers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Amy and Scott looking at child protection re photos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on social media.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 Law surrounding  this is very onerous, we need to have a procedure for this. 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Charity Support in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/>
                        <a:t>Mountain Rescue, agreed £500, photo </a:t>
                      </a:r>
                      <a:r>
                        <a:rPr lang="en-US" sz="1200" baseline="0" dirty="0" err="1"/>
                        <a:t>opp</a:t>
                      </a:r>
                      <a:r>
                        <a:rPr lang="en-US" sz="1200" baseline="0" dirty="0"/>
                        <a:t> / Kids club involved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Complete really successful day – Andrew to transfer funds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to TVMRT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World Champs</a:t>
                      </a:r>
                      <a:r>
                        <a:rPr lang="en-US" sz="1200" baseline="0" dirty="0"/>
                        <a:t> 2023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August 11</a:t>
                      </a:r>
                      <a:r>
                        <a:rPr lang="en-GB" sz="1200" kern="1200" baseline="300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GB" sz="12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community focussed Borders Bikefest at Tweed Green.  Club easy ups with catering, Watt bike challenge….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John to liaise with Chris Bryant.  Ideas welcome.</a:t>
                      </a:r>
                    </a:p>
                    <a:p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Update maybe something with </a:t>
                      </a:r>
                      <a:r>
                        <a:rPr lang="en-US" sz="1200" baseline="0" dirty="0" err="1">
                          <a:solidFill>
                            <a:srgbClr val="FF0000"/>
                          </a:solidFill>
                        </a:rPr>
                        <a:t>BeSpoke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?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Kids Club Racing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Publicise SXC events to potential riders and parents to form a joined up group for each race helping novices start racing</a:t>
                      </a:r>
                      <a:r>
                        <a:rPr lang="en-US" sz="1200" baseline="0" dirty="0"/>
                        <a:t> and support with mentor at races. Feargus Pearson &amp; Sam Ferry has volunteered as mentor.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</a:rPr>
                        <a:t>Complete – Ongoing</a:t>
                      </a:r>
                      <a:endParaRPr lang="en-US" sz="1200" baseline="0" dirty="0">
                        <a:solidFill>
                          <a:schemeClr val="accent6"/>
                        </a:solidFill>
                      </a:endParaRPr>
                    </a:p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Amy to publicise each SXC race as entry closing date approaches.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Trial a Kids club Bike Maintenance session </a:t>
                      </a:r>
                    </a:p>
                    <a:p>
                      <a:r>
                        <a:rPr lang="en-US" sz="1200" dirty="0"/>
                        <a:t>“Get you home”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Nick Tanner and Feargus Pearson</a:t>
                      </a:r>
                      <a:r>
                        <a:rPr lang="en-US" sz="1200" baseline="0" dirty="0"/>
                        <a:t> have agreed to trial some bike maintenance sessions. E.g. fixing broken chain etc. 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effectLst/>
                          <a:ea typeface="Times New Roman" panose="02020603050405020304" pitchFamily="18" charset="0"/>
                        </a:rPr>
                        <a:t>Trail side mechanicals session – Action Garth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Garth to pick up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with Nick and report back.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700589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6B61FA-2C48-6437-BC8A-2482DDC3F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B95FD-1FB1-C42D-F050-A231DD4D5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659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169863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292031"/>
              </p:ext>
            </p:extLst>
          </p:nvPr>
        </p:nvGraphicFramePr>
        <p:xfrm>
          <a:off x="539826" y="1193156"/>
          <a:ext cx="11368118" cy="42310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827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292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Fun Race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Garth</a:t>
                      </a:r>
                      <a:r>
                        <a:rPr lang="en-US" sz="1200" baseline="0" dirty="0"/>
                        <a:t> discussed with Bill Brown possibility of using farm to run a fun race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</a:t>
                      </a:r>
                      <a:r>
                        <a:rPr lang="en-US" sz="1200" baseline="0" dirty="0"/>
                        <a:t> all, follow up with Bill Brown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Review membership names / google</a:t>
                      </a:r>
                      <a:r>
                        <a:rPr lang="en-US" sz="1200" baseline="0" dirty="0"/>
                        <a:t> groups / has everyone paid?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All members included on email circulation, can we automate further?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 and Andrew to check via membership. Ongoing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3564">
                <a:tc>
                  <a:txBody>
                    <a:bodyPr/>
                    <a:lstStyle/>
                    <a:p>
                      <a:r>
                        <a:rPr lang="en-US" sz="1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</a:t>
                      </a:r>
                      <a:r>
                        <a:rPr lang="en-US" sz="1200" baseline="0" dirty="0"/>
                        <a:t> event coordinator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Keep tabs on social calendar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Discuss all,</a:t>
                      </a:r>
                      <a:r>
                        <a:rPr lang="en-US" sz="1200" baseline="0" dirty="0"/>
                        <a:t> suggestions, nominations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Social Media</a:t>
                      </a:r>
                      <a:r>
                        <a:rPr lang="en-US" sz="1200" baseline="0" dirty="0"/>
                        <a:t> coordinator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Keep tabs on social media,</a:t>
                      </a:r>
                      <a:r>
                        <a:rPr lang="en-US" sz="1200" baseline="0" dirty="0"/>
                        <a:t> develop club presence by publicising events, Instagram, FB &amp; Web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Stu.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1996">
                <a:tc>
                  <a:txBody>
                    <a:bodyPr/>
                    <a:lstStyle/>
                    <a:p>
                      <a:r>
                        <a:rPr lang="en-US" sz="12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Update web calendar with confirmed dates etc.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John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752157"/>
                  </a:ext>
                </a:extLst>
              </a:tr>
              <a:tr h="352920">
                <a:tc>
                  <a:txBody>
                    <a:bodyPr/>
                    <a:lstStyle/>
                    <a:p>
                      <a:r>
                        <a:rPr lang="en-US" sz="12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Communication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Explore Google share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John/Kevin/Stuart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9278317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Tempus Cycling Club Kit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Andrew and some others trialing test kit.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Kit looks okay so far, need to get a woman’s and other sample. 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Tempus officially taken on as parallel supplier to club first order window open.  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Feedback form users needed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5107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Identify helper pool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Pool of people who can dip in and out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 run events e.g. quiz night in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support of Organising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Action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topic for next meeting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09150">
                <a:tc>
                  <a:txBody>
                    <a:bodyPr/>
                    <a:lstStyle/>
                    <a:p>
                      <a:r>
                        <a:rPr lang="en-US" sz="12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High Five Deal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Rewards programme - Discount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available to club members of 40%, spend drives return to club of 10% cashback on purchases, checked small print and no issues. Recommend sign up.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Agreed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to do – Garth has signed club up.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414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567743"/>
              </p:ext>
            </p:extLst>
          </p:nvPr>
        </p:nvGraphicFramePr>
        <p:xfrm>
          <a:off x="539826" y="1193156"/>
          <a:ext cx="10957965" cy="425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Club Member</a:t>
                      </a:r>
                      <a:r>
                        <a:rPr lang="en-US" sz="1200" baseline="0" dirty="0"/>
                        <a:t> discount at Omni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Close – one for discussion next year 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Roll of </a:t>
                      </a:r>
                      <a:r>
                        <a:rPr lang="en-GB" sz="1200" noProof="0" dirty="0"/>
                        <a:t>Honour</a:t>
                      </a:r>
                      <a:r>
                        <a:rPr lang="en-US" sz="1200" baseline="0" dirty="0"/>
                        <a:t>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Al to collect more recommendations.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24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Non-Whiskey gift for Chris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Ex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chair gift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Complimentary ticket for Markus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</a:rPr>
                        <a:t>Stitz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.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Chris advised. Garth will give to him at time. Chris passes on thanks.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Treasurer Handover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Paypal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still to be sorted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Andrew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now has access but we need to look at </a:t>
                      </a:r>
                      <a:r>
                        <a:rPr lang="en-US" sz="1200" baseline="0" dirty="0" err="1">
                          <a:solidFill>
                            <a:srgbClr val="FF0000"/>
                          </a:solidFill>
                        </a:rPr>
                        <a:t>Paypal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charges especially for membership.</a:t>
                      </a:r>
                    </a:p>
                    <a:p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Scott and Garth to discuss alternative with Jenny Badger.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First Aid Courses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Open to members leading / organising rides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Ruth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organised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first aid training for road biking on </a:t>
                      </a:r>
                      <a:br>
                        <a:rPr lang="en-US" sz="1100" dirty="0">
                          <a:solidFill>
                            <a:schemeClr val="tx1"/>
                          </a:solidFill>
                        </a:rPr>
                      </a:b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27th and 28th November .Paid for by PCC.. 2 Evenings 3 hours each evening.7 people.- Andrew, myself( updating our mountain bike / outdoor first aid qualification), Garth, Fiona Watt, Kevin, Claire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Mccaul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Lucy </a:t>
                      </a:r>
                      <a:r>
                        <a:rPr lang="en-US" sz="11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Colquhon</a:t>
                      </a: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Insurance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Discuss approach further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for next year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all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29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West Lothian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Cycle Track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Connect with West Lothian Clarion so we get involved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Al to get details of how we can use the track.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C00000"/>
                          </a:solidFill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Agreement to Charge - £35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individual £50 family start 01/09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Demo by Jen of payment system needed.   Action Scott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C4126B0-6935-69E1-ED35-83100407C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CF73B-6EC6-0651-2A9C-1270496D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2348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19/06/23 PCC Committee meeting notes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41D35-DF87-BF46-9EF8-F3BBBA942A9A}" type="slidenum">
              <a:rPr lang="en-US" smtClean="0"/>
              <a:t>9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77" y="240656"/>
            <a:ext cx="2540000" cy="95250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084066"/>
              </p:ext>
            </p:extLst>
          </p:nvPr>
        </p:nvGraphicFramePr>
        <p:xfrm>
          <a:off x="395835" y="1207752"/>
          <a:ext cx="10957965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2354">
                  <a:extLst>
                    <a:ext uri="{9D8B030D-6E8A-4147-A177-3AD203B41FA5}">
                      <a16:colId xmlns:a16="http://schemas.microsoft.com/office/drawing/2014/main" val="1594945921"/>
                    </a:ext>
                  </a:extLst>
                </a:gridCol>
                <a:gridCol w="24169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8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Ref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General</a:t>
                      </a:r>
                      <a:r>
                        <a:rPr lang="en-US" baseline="0" dirty="0"/>
                        <a:t> </a:t>
                      </a:r>
                      <a:r>
                        <a:rPr lang="en-US" dirty="0"/>
                        <a:t> 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Comments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Funding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Opportunities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Scott / Andrew set meeting with Iain Grant</a:t>
                      </a:r>
                    </a:p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Scott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following up.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Kids Club parents meet up - I will propose a date of 20 May for this at GT Hotel to the leaders and parents.  As agreed, we will offer coffee + tea. 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Complete – Successful session. 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761595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Kids Club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Proposal to</a:t>
                      </a:r>
                      <a:r>
                        <a:rPr lang="en-US" sz="1200" baseline="0" dirty="0">
                          <a:solidFill>
                            <a:schemeClr val="tx1"/>
                          </a:solidFill>
                        </a:rPr>
                        <a:t> offer committed parents a PCC kit item 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50% off one tempus item, need to agree who qualifies.  Action Andrew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to get names of Scott, Garth </a:t>
                      </a:r>
                      <a:r>
                        <a:rPr lang="en-US" sz="1200" baseline="0" dirty="0" err="1">
                          <a:solidFill>
                            <a:srgbClr val="FF0000"/>
                          </a:solidFill>
                        </a:rPr>
                        <a:t>etc</a:t>
                      </a:r>
                      <a:r>
                        <a:rPr lang="en-US" sz="1200" baseline="0" dirty="0">
                          <a:solidFill>
                            <a:srgbClr val="FF0000"/>
                          </a:solidFill>
                        </a:rPr>
                        <a:t> and then email that list with details of offer.</a:t>
                      </a:r>
                      <a:endParaRPr 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>
                          <a:solidFill>
                            <a:schemeClr val="tx1"/>
                          </a:solidFill>
                        </a:rPr>
                        <a:t>34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Runner v bike with Moorfoots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Follow up with </a:t>
                      </a:r>
                      <a:r>
                        <a:rPr lang="en-US" sz="1200" dirty="0" err="1"/>
                        <a:t>Moorfoots</a:t>
                      </a:r>
                      <a:r>
                        <a:rPr lang="en-US" sz="1200" baseline="0" dirty="0"/>
                        <a:t> to discuss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Garth to contact Kenny Davidson – Kenny will discuss with </a:t>
                      </a:r>
                      <a:r>
                        <a:rPr lang="en-US" sz="1200" dirty="0" err="1">
                          <a:solidFill>
                            <a:srgbClr val="FF0000"/>
                          </a:solidFill>
                        </a:rPr>
                        <a:t>Moorfoots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 and come back with date and proposal.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7454">
                <a:tc>
                  <a:txBody>
                    <a:bodyPr/>
                    <a:lstStyle/>
                    <a:p>
                      <a:r>
                        <a:rPr lang="en-US" sz="1200" dirty="0"/>
                        <a:t>35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Headspace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Mental health resource area from Live Borders. </a:t>
                      </a:r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ea typeface="Times New Roman" panose="02020603050405020304" pitchFamily="18" charset="0"/>
                        </a:rPr>
                        <a:t>Link to be added to website. Action Scott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/>
                        <a:t>36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AGM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rgbClr val="FF0000"/>
                          </a:solidFill>
                        </a:rPr>
                        <a:t>Andrew checking with EG on dates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100" b="0" i="0" u="none" strike="noStrike" kern="1200" dirty="0">
                        <a:solidFill>
                          <a:srgbClr val="C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30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2208</Words>
  <Application>Microsoft Office PowerPoint</Application>
  <PresentationFormat>Widescreen</PresentationFormat>
  <Paragraphs>385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John Miroslaw</cp:lastModifiedBy>
  <cp:revision>66</cp:revision>
  <cp:lastPrinted>2022-12-22T16:57:12Z</cp:lastPrinted>
  <dcterms:created xsi:type="dcterms:W3CDTF">2022-12-22T14:12:43Z</dcterms:created>
  <dcterms:modified xsi:type="dcterms:W3CDTF">2023-06-25T14:28:27Z</dcterms:modified>
</cp:coreProperties>
</file>