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256" r:id="rId3"/>
    <p:sldId id="263" r:id="rId4"/>
    <p:sldId id="257" r:id="rId5"/>
    <p:sldId id="258" r:id="rId6"/>
    <p:sldId id="259" r:id="rId7"/>
    <p:sldId id="261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07"/>
    <p:restoredTop sz="96405"/>
  </p:normalViewPr>
  <p:slideViewPr>
    <p:cSldViewPr snapToGrid="0" snapToObjects="1">
      <p:cViewPr varScale="1">
        <p:scale>
          <a:sx n="126" d="100"/>
          <a:sy n="126" d="100"/>
        </p:scale>
        <p:origin x="3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09/03/2023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98E61C8-8462-113A-342F-0F67FF338D7D}"/>
              </a:ext>
            </a:extLst>
          </p:cNvPr>
          <p:cNvSpPr txBox="1"/>
          <p:nvPr/>
        </p:nvSpPr>
        <p:spPr>
          <a:xfrm>
            <a:off x="1337594" y="2919394"/>
            <a:ext cx="97032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Present (John)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2/ Apologies (John)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(John)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Review PowerPoint doc and agree action / owners for 2023. (All)</a:t>
            </a:r>
          </a:p>
          <a:p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4/ 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AOB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04EBFC2-03AD-FE7F-846E-24D85170933D}"/>
              </a:ext>
            </a:extLst>
          </p:cNvPr>
          <p:cNvSpPr txBox="1"/>
          <p:nvPr/>
        </p:nvSpPr>
        <p:spPr>
          <a:xfrm>
            <a:off x="705854" y="1728132"/>
            <a:ext cx="10812378" cy="494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</a:rPr>
              <a:t>Present:</a:t>
            </a:r>
            <a:r>
              <a:rPr lang="en-GB" dirty="0">
                <a:ea typeface="Calibri" panose="020F0502020204030204" pitchFamily="34" charset="0"/>
                <a:cs typeface="Cambria-Bold"/>
              </a:rPr>
              <a:t> Garth Pearson (</a:t>
            </a:r>
            <a:r>
              <a:rPr lang="en-GB" sz="1800" dirty="0">
                <a:effectLst/>
                <a:ea typeface="Calibri" panose="020F0502020204030204" pitchFamily="34" charset="0"/>
                <a:cs typeface="Cambria-Bold"/>
              </a:rPr>
              <a:t>Chair), John Miroslaw, Andrew Isherwood, Keith Jardine, Amy Ferry, </a:t>
            </a:r>
            <a:r>
              <a:rPr lang="en-GB" dirty="0">
                <a:ea typeface="Calibri" panose="020F0502020204030204" pitchFamily="34" charset="0"/>
                <a:cs typeface="Cambria-Bold"/>
              </a:rPr>
              <a:t>Kevin Chalmers, Alan Gray, Stuart Laidlaw, Ruth Isherwood, Scott </a:t>
            </a:r>
            <a:r>
              <a:rPr lang="en-GB" dirty="0" err="1" smtClean="0">
                <a:ea typeface="Calibri" panose="020F0502020204030204" pitchFamily="34" charset="0"/>
                <a:cs typeface="Cambria-Bold"/>
              </a:rPr>
              <a:t>Wardlaw</a:t>
            </a: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</a:rPr>
              <a:t>Apologies: None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dirty="0">
                <a:effectLst/>
                <a:ea typeface="Times New Roman" panose="02020603050405020304" pitchFamily="18" charset="0"/>
              </a:rPr>
              <a:t>Notes of last meeting were agreed as a true record of the meeting.</a:t>
            </a:r>
            <a:br>
              <a:rPr lang="en-GB" dirty="0">
                <a:effectLst/>
                <a:ea typeface="Times New Roman" panose="02020603050405020304" pitchFamily="18" charset="0"/>
              </a:rPr>
            </a:br>
            <a:r>
              <a:rPr lang="en-GB" dirty="0">
                <a:effectLst/>
                <a:ea typeface="Times New Roman" panose="02020603050405020304" pitchFamily="18" charset="0"/>
              </a:rPr>
              <a:t>Matters arising: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 see PowerPoint for action </a:t>
            </a:r>
            <a:endParaRPr lang="en-GB" dirty="0"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dirty="0">
                <a:ea typeface="Calibri" panose="020F0502020204030204" pitchFamily="34" charset="0"/>
              </a:rPr>
              <a:t>A provisional calendar of events was agreed and those with firm dates will be put in the Website calendar 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</a:rPr>
              <a:t>The PowerPoint slides:- Weekly/Regular cycling events, Ride events, Social Events, General Actions and Other ideas to develop were discussed.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ea typeface="Times New Roman" panose="02020603050405020304" pitchFamily="18" charset="0"/>
              </a:rPr>
              <a:t>AOB – None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ea typeface="Times New Roman" panose="02020603050405020304" pitchFamily="18" charset="0"/>
              </a:rPr>
              <a:t>Post meeting:-</a:t>
            </a:r>
            <a:br>
              <a:rPr lang="en-GB" dirty="0">
                <a:ea typeface="Times New Roman" panose="02020603050405020304" pitchFamily="18" charset="0"/>
              </a:rPr>
            </a:br>
            <a:r>
              <a:rPr lang="en-GB" dirty="0">
                <a:ea typeface="Times New Roman" panose="02020603050405020304" pitchFamily="18" charset="0"/>
              </a:rPr>
              <a:t>Current account is £16465 </a:t>
            </a:r>
            <a:br>
              <a:rPr lang="en-GB" dirty="0">
                <a:ea typeface="Times New Roman" panose="02020603050405020304" pitchFamily="18" charset="0"/>
              </a:rPr>
            </a:br>
            <a:r>
              <a:rPr lang="en-GB" dirty="0">
                <a:ea typeface="Times New Roman" panose="02020603050405020304" pitchFamily="18" charset="0"/>
              </a:rPr>
              <a:t>Membership as of 4/3/23:- Snr F 34, Snr M 97, Jnr F 9, Jnr M 26, TOTAL 166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ea typeface="Times New Roman" panose="02020603050405020304" pitchFamily="18" charset="0"/>
              </a:rPr>
              <a:t>Next meeting 4</a:t>
            </a:r>
            <a:r>
              <a:rPr lang="en-GB" baseline="30000" dirty="0">
                <a:ea typeface="Times New Roman" panose="02020603050405020304" pitchFamily="18" charset="0"/>
              </a:rPr>
              <a:t>th</a:t>
            </a:r>
            <a:r>
              <a:rPr lang="en-GB" dirty="0">
                <a:ea typeface="Times New Roman" panose="02020603050405020304" pitchFamily="18" charset="0"/>
              </a:rPr>
              <a:t> May,  venue to be decided.</a:t>
            </a:r>
          </a:p>
          <a:p>
            <a:pPr marL="342900" indent="-342900">
              <a:buFont typeface="+mj-lt"/>
              <a:buAutoNum type="arabicPeriod"/>
            </a:pPr>
            <a:endParaRPr lang="en-GB" dirty="0">
              <a:ea typeface="Times New Roman" panose="02020603050405020304" pitchFamily="18" charset="0"/>
            </a:endParaRPr>
          </a:p>
          <a:p>
            <a:endParaRPr lang="en-GB" sz="1800" dirty="0">
              <a:effectLst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7846BC0D-8A37-AF0A-B21D-1D07F064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FE577586-D0E0-A941-7104-2854E4B1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3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83463"/>
              </p:ext>
            </p:extLst>
          </p:nvPr>
        </p:nvGraphicFramePr>
        <p:xfrm>
          <a:off x="486562" y="1216404"/>
          <a:ext cx="10764593" cy="4375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8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61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945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351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0698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87897">
                <a:tc>
                  <a:txBody>
                    <a:bodyPr/>
                    <a:lstStyle/>
                    <a:p>
                      <a:r>
                        <a:rPr lang="en-US" dirty="0"/>
                        <a:t>Weekly /Regular Cycling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 &amp; comms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4616">
                <a:tc>
                  <a:txBody>
                    <a:bodyPr/>
                    <a:lstStyle/>
                    <a:p>
                      <a:r>
                        <a:rPr lang="en-US" sz="1100" dirty="0"/>
                        <a:t>New 12mph social </a:t>
                      </a:r>
                      <a:r>
                        <a:rPr lang="en-US" sz="1100" baseline="0" dirty="0"/>
                        <a:t>group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62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17mph Road Ride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Andrew, Stuart ,</a:t>
                      </a:r>
                      <a:r>
                        <a:rPr lang="en-US" sz="1100" baseline="0" dirty="0"/>
                        <a:t> Matt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All in place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Need 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declared  person for PVG and CWP? For Under 18 riders.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84354143"/>
                  </a:ext>
                </a:extLst>
              </a:tr>
              <a:tr h="486561">
                <a:tc>
                  <a:txBody>
                    <a:bodyPr/>
                    <a:lstStyle/>
                    <a:p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15mph social ride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All in place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7003">
                <a:tc>
                  <a:txBody>
                    <a:bodyPr/>
                    <a:lstStyle/>
                    <a:p>
                      <a:r>
                        <a:rPr lang="en-US" sz="1100" dirty="0"/>
                        <a:t>Tuesday</a:t>
                      </a:r>
                      <a:r>
                        <a:rPr lang="en-US" sz="1100" baseline="0" dirty="0"/>
                        <a:t> and Sunday Gravelly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Garth, Scott, Nige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All in place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Kevin, 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Need declared  person for PVG and CWP? For Under 18 riders. 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0547">
                <a:tc>
                  <a:txBody>
                    <a:bodyPr/>
                    <a:lstStyle/>
                    <a:p>
                      <a:r>
                        <a:rPr lang="en-US" sz="1100" dirty="0"/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Scott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Bike</a:t>
                      </a:r>
                      <a:r>
                        <a:rPr lang="en-US" sz="1100" baseline="0" dirty="0"/>
                        <a:t> and Blether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Winter Zwift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All in place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815341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Gravel crit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Add to calendar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6868406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E5FBF7C-E52A-4048-830D-8D25FBC5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8CB37C-D8D2-4DF3-0995-EC219276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75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101861"/>
              </p:ext>
            </p:extLst>
          </p:nvPr>
        </p:nvGraphicFramePr>
        <p:xfrm>
          <a:off x="411061" y="1232875"/>
          <a:ext cx="11288853" cy="5208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60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77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44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64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7379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24039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21422">
                <a:tc>
                  <a:txBody>
                    <a:bodyPr/>
                    <a:lstStyle/>
                    <a:p>
                      <a:r>
                        <a:rPr lang="en-US" dirty="0"/>
                        <a:t>Ride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r>
                        <a:rPr lang="en-US" sz="1200" dirty="0"/>
                        <a:t>Road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29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/ Scott F / Richard 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has raised with BC – working group up and running, on track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/>
                        <a:t>Tour of Tweeddale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27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dirty="0"/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Chris /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Form working Group, Gravel route to be included this year. On track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/>
                        <a:t>Tweed-duro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r>
                        <a:rPr lang="en-US" sz="1200" baseline="30000" dirty="0"/>
                        <a:t>nd</a:t>
                      </a:r>
                      <a:r>
                        <a:rPr lang="en-US" sz="1200" baseline="0" dirty="0"/>
                        <a:t> April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Jo/Garth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Advertised</a:t>
                      </a:r>
                      <a:r>
                        <a:rPr lang="en-US" sz="1200" baseline="0" dirty="0" smtClean="0"/>
                        <a:t> / GT Hotel supporting / Agreed club to pay for breakfast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Gravel meet</a:t>
                      </a:r>
                      <a:r>
                        <a:rPr lang="en-US" sz="1200" baseline="0" dirty="0"/>
                        <a:t> Aviemore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10/11 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organising, Advertising sent 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8573">
                <a:tc>
                  <a:txBody>
                    <a:bodyPr/>
                    <a:lstStyle/>
                    <a:p>
                      <a:r>
                        <a:rPr lang="en-US" sz="1200" dirty="0"/>
                        <a:t>Road/Gravel/MTB meet</a:t>
                      </a:r>
                    </a:p>
                    <a:p>
                      <a:r>
                        <a:rPr lang="en-US" sz="1200" baseline="0" dirty="0"/>
                        <a:t>Lake District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July</a:t>
                      </a:r>
                      <a:r>
                        <a:rPr lang="en-US" sz="1200" baseline="0" dirty="0"/>
                        <a:t> 15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Accommodation options to be explored along with shorter ride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2233">
                <a:tc>
                  <a:txBody>
                    <a:bodyPr/>
                    <a:lstStyle/>
                    <a:p>
                      <a:r>
                        <a:rPr lang="en-US" sz="1200" dirty="0"/>
                        <a:t>Fun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Andrew/Garth to liaise with Matt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r>
                        <a:rPr lang="en-US" sz="1200" dirty="0"/>
                        <a:t>Jenny Graham ladies ride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Advertised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7542">
                <a:tc>
                  <a:txBody>
                    <a:bodyPr/>
                    <a:lstStyle/>
                    <a:p>
                      <a:r>
                        <a:rPr lang="en-US" sz="1200" dirty="0"/>
                        <a:t>Jenny Graham all ride</a:t>
                      </a:r>
                      <a:r>
                        <a:rPr lang="en-US" sz="1200" baseline="0" dirty="0"/>
                        <a:t> out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err="1" smtClean="0"/>
                        <a:t>Publicise</a:t>
                      </a:r>
                      <a:r>
                        <a:rPr lang="en-US" sz="1200" baseline="0" dirty="0" smtClean="0"/>
                        <a:t>, still to confirm if doing.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6094">
                <a:tc>
                  <a:txBody>
                    <a:bodyPr/>
                    <a:lstStyle/>
                    <a:p>
                      <a:r>
                        <a:rPr lang="en-US" sz="1200" dirty="0"/>
                        <a:t>Grand Fondo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29 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confirm with Franco costs, routes etc.  In hand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/>
                        <a:t>Gravel 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dirty="0"/>
                        <a:t> 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Chris &amp;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Might not happen.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Chaingang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Committee agreed to remove Chain Gang as a PCC</a:t>
                      </a:r>
                      <a:r>
                        <a:rPr lang="en-US" sz="1200" baseline="0" dirty="0" smtClean="0"/>
                        <a:t> event, to be removed from website and Facebook.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5C41423-4684-1924-05D9-EA4A6394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294E4D-20E1-05AB-4435-292ED6E32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37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906209"/>
              </p:ext>
            </p:extLst>
          </p:nvPr>
        </p:nvGraphicFramePr>
        <p:xfrm>
          <a:off x="442416" y="1173811"/>
          <a:ext cx="10855353" cy="5182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6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92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675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509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094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18626">
                <a:tc>
                  <a:txBody>
                    <a:bodyPr/>
                    <a:lstStyle/>
                    <a:p>
                      <a:r>
                        <a:rPr lang="en-US" dirty="0"/>
                        <a:t>Social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Trial Club Quiz night</a:t>
                      </a:r>
                      <a:r>
                        <a:rPr lang="en-US" sz="1000" baseline="0" dirty="0"/>
                        <a:t> GT Hotel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Garth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Murray at GT has agreed to host / run</a:t>
                      </a:r>
                      <a:r>
                        <a:rPr lang="en-US" sz="1000" baseline="0" dirty="0" smtClean="0"/>
                        <a:t> in autumn?</a:t>
                      </a:r>
                      <a:endParaRPr lang="en-US" sz="1000" dirty="0"/>
                    </a:p>
                    <a:p>
                      <a:r>
                        <a:rPr lang="en-US" sz="1000" dirty="0" smtClean="0"/>
                        <a:t>Matt Smith or Chris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Swap shop /</a:t>
                      </a:r>
                      <a:r>
                        <a:rPr lang="en-US" sz="1000" baseline="0" dirty="0"/>
                        <a:t> table sale of cycling kit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11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St Josephs, 11 tables, final details to be sent out 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Larger social event summer similar</a:t>
                      </a:r>
                      <a:r>
                        <a:rPr lang="en-US" sz="1000" baseline="0" dirty="0"/>
                        <a:t> to 25th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Murray has been advised of intent</a:t>
                      </a:r>
                      <a:r>
                        <a:rPr lang="en-US" sz="1000" baseline="0" dirty="0" smtClean="0"/>
                        <a:t> to run this keeping date.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5918">
                <a:tc>
                  <a:txBody>
                    <a:bodyPr/>
                    <a:lstStyle/>
                    <a:p>
                      <a:r>
                        <a:rPr lang="en-US" sz="1000" dirty="0"/>
                        <a:t>Talks Mark Beaumont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23/3/23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Garth/Al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Identify general help needed. </a:t>
                      </a:r>
                      <a:br>
                        <a:rPr lang="en-US" sz="1000" dirty="0"/>
                      </a:br>
                      <a:r>
                        <a:rPr lang="en-US" sz="1000" dirty="0"/>
                        <a:t>PCC Slide show, stand in foyer, Feathers etc., flyer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7052">
                <a:tc>
                  <a:txBody>
                    <a:bodyPr/>
                    <a:lstStyle/>
                    <a:p>
                      <a:r>
                        <a:rPr lang="en-US" sz="1000" dirty="0"/>
                        <a:t>Talk Jenny Graham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6/5/23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Garth/Al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Identify general help needed. </a:t>
                      </a:r>
                      <a:br>
                        <a:rPr lang="en-US" sz="1000" dirty="0"/>
                      </a:br>
                      <a:r>
                        <a:rPr lang="en-US" sz="1000" dirty="0"/>
                        <a:t>PCC Slide show, stand in foyer, Feathers etc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7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Talk </a:t>
                      </a:r>
                      <a:r>
                        <a:rPr lang="en-US" sz="1000" baseline="0" dirty="0"/>
                        <a:t>Christina McKenzie </a:t>
                      </a:r>
                      <a:endParaRPr lang="en-US" sz="1000" dirty="0"/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3/10/23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Agreed to cover £100 costs for Christine, </a:t>
                      </a:r>
                      <a:r>
                        <a:rPr lang="en-US" sz="1000" dirty="0" smtClean="0"/>
                        <a:t>Ruth organizing,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smtClean="0"/>
                        <a:t>agree to open widely but no charge.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6467728"/>
                  </a:ext>
                </a:extLst>
              </a:tr>
              <a:tr h="457682">
                <a:tc>
                  <a:txBody>
                    <a:bodyPr/>
                    <a:lstStyle/>
                    <a:p>
                      <a:r>
                        <a:rPr lang="en-US" sz="1000" dirty="0"/>
                        <a:t>Talk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baseline="0" dirty="0" smtClean="0"/>
                        <a:t>Markus </a:t>
                      </a:r>
                      <a:r>
                        <a:rPr lang="en-US" sz="1000" baseline="0" dirty="0" err="1" smtClean="0"/>
                        <a:t>Stitz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14/09/23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Garth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Contract to be signed with </a:t>
                      </a:r>
                      <a:r>
                        <a:rPr lang="en-US" sz="1000" dirty="0" err="1" smtClean="0"/>
                        <a:t>Eastgate</a:t>
                      </a:r>
                      <a:r>
                        <a:rPr lang="en-US" sz="1000" dirty="0" smtClean="0"/>
                        <a:t> but agreed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3751">
                <a:tc>
                  <a:txBody>
                    <a:bodyPr/>
                    <a:lstStyle/>
                    <a:p>
                      <a:r>
                        <a:rPr lang="en-US" sz="1000" dirty="0"/>
                        <a:t>Cycle Law Scotland Talk – Rod Mitchell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TBC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Discussion about having talks to committee and </a:t>
                      </a:r>
                      <a:r>
                        <a:rPr lang="en-US" sz="1000" dirty="0" smtClean="0"/>
                        <a:t>members – need to confirm </a:t>
                      </a:r>
                      <a:r>
                        <a:rPr lang="en-US" sz="1000" dirty="0" err="1" smtClean="0"/>
                        <a:t>Eastgate</a:t>
                      </a:r>
                      <a:r>
                        <a:rPr lang="en-US" sz="1000" dirty="0" smtClean="0"/>
                        <a:t> as venue set date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953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Maybe Lucy Grant, Grant Ferguson, Cameron Mason, </a:t>
                      </a:r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Naiomi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Frierich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Doug McDonald,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Chris Hoy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TBC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Keith, Kevin, Garth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Amy approached Cameron Mason no response.</a:t>
                      </a:r>
                    </a:p>
                    <a:p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Garth has spoken to Kathy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Gilchrist to </a:t>
                      </a:r>
                      <a:r>
                        <a:rPr lang="en-US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suss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out Chris Hoy.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56055F-9204-0B48-F4B8-AA3726B7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B1C6EC-DD7D-B8DB-8FFE-E3B595D51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34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968176"/>
              </p:ext>
            </p:extLst>
          </p:nvPr>
        </p:nvGraphicFramePr>
        <p:xfrm>
          <a:off x="545284" y="1325358"/>
          <a:ext cx="11351643" cy="4426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898">
                  <a:extLst>
                    <a:ext uri="{9D8B030D-6E8A-4147-A177-3AD203B41FA5}">
                      <a16:colId xmlns:a16="http://schemas.microsoft.com/office/drawing/2014/main" xmlns="" val="3790771069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682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240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618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</a:t>
                      </a:r>
                      <a:r>
                        <a:rPr lang="en-US" sz="1200" baseline="0" dirty="0"/>
                        <a:t> female diversity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Build female</a:t>
                      </a:r>
                      <a:r>
                        <a:rPr lang="en-US" sz="1200" baseline="0" dirty="0"/>
                        <a:t> representation and numbers, new club ride.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  <a:r>
                        <a:rPr lang="en-US" sz="1200" baseline="0" dirty="0"/>
                        <a:t> has recruited 4 new women to the club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event calendar issued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Version 1 issued / refreshed with added dates to go out.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Calendar</a:t>
                      </a:r>
                      <a:r>
                        <a:rPr lang="en-US" sz="1200" baseline="0" dirty="0"/>
                        <a:t> agreed to be published asap by Garth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Sponsorship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</a:t>
                      </a:r>
                      <a:r>
                        <a:rPr lang="en-US" sz="1200" baseline="0" dirty="0"/>
                        <a:t>h met Rod Mitchell, options discussed e.g. funding of TOT and some other individual </a:t>
                      </a:r>
                      <a:r>
                        <a:rPr lang="en-US" sz="1200" baseline="0" dirty="0" smtClean="0"/>
                        <a:t>events £2500 agreed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Press Release and Club announcement completed.</a:t>
                      </a:r>
                    </a:p>
                    <a:p>
                      <a:r>
                        <a:rPr lang="en-US" sz="1200" dirty="0" smtClean="0"/>
                        <a:t>Andrew</a:t>
                      </a:r>
                      <a:r>
                        <a:rPr lang="en-US" sz="1200" baseline="0" dirty="0" smtClean="0"/>
                        <a:t> to pick up re transfer £ with Rod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Instagram</a:t>
                      </a:r>
                      <a:r>
                        <a:rPr lang="en-US" sz="1200" baseline="0" dirty="0"/>
                        <a:t> / Social Media / web site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There is a club Instagram account, Stuart is now the</a:t>
                      </a:r>
                      <a:r>
                        <a:rPr lang="en-US" sz="1200" baseline="0" dirty="0"/>
                        <a:t> moderator is.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Need to get content and advertise it. Stuart, John </a:t>
                      </a:r>
                    </a:p>
                    <a:p>
                      <a:endParaRPr lang="en-US" sz="12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Charity Support in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Mountain </a:t>
                      </a:r>
                      <a:r>
                        <a:rPr lang="en-US" sz="1200" baseline="0" dirty="0"/>
                        <a:t>Rescue, </a:t>
                      </a:r>
                      <a:r>
                        <a:rPr lang="en-US" sz="1200" baseline="0" dirty="0" smtClean="0"/>
                        <a:t>agreed £500, photo </a:t>
                      </a:r>
                      <a:r>
                        <a:rPr lang="en-US" sz="1200" baseline="0" dirty="0" err="1" smtClean="0"/>
                        <a:t>opp</a:t>
                      </a:r>
                      <a:r>
                        <a:rPr lang="en-US" sz="1200" baseline="0" dirty="0" smtClean="0"/>
                        <a:t> / Kids club involved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Scott</a:t>
                      </a:r>
                      <a:r>
                        <a:rPr lang="en-US" sz="1200" baseline="0" dirty="0" smtClean="0"/>
                        <a:t> &amp; Andrew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World Champs</a:t>
                      </a:r>
                      <a:r>
                        <a:rPr lang="en-US" sz="1200" baseline="0" dirty="0"/>
                        <a:t> 2023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Scott W has introduced</a:t>
                      </a:r>
                      <a:r>
                        <a:rPr lang="en-US" sz="1200" baseline="0" dirty="0"/>
                        <a:t> Garth via email to Paul Davis 2023 World Champs Competition Manager regarding PCC presence in Event Village, we have been added to the waiting list. Confusion remains a theme.</a:t>
                      </a:r>
                    </a:p>
                    <a:p>
                      <a:r>
                        <a:rPr lang="en-US" sz="1200" baseline="0" dirty="0"/>
                        <a:t>Garth needs to pick up with Kathy Gilchrist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PCC</a:t>
                      </a:r>
                      <a:r>
                        <a:rPr lang="en-US" sz="1200" baseline="0" dirty="0"/>
                        <a:t> rep needed to liaise with Paul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Kids Club Racing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Publicise SXC events to potential riders and parents to form a joined up group for each race helping novices start racing</a:t>
                      </a:r>
                      <a:r>
                        <a:rPr lang="en-US" sz="1200" baseline="0" dirty="0"/>
                        <a:t> and support with mentor at races. Feargus Pearson </a:t>
                      </a:r>
                      <a:r>
                        <a:rPr lang="en-US" sz="1200" baseline="0" dirty="0" smtClean="0"/>
                        <a:t>&amp; Sam Ferry has </a:t>
                      </a:r>
                      <a:r>
                        <a:rPr lang="en-US" sz="1200" baseline="0" dirty="0"/>
                        <a:t>volunteered as </a:t>
                      </a:r>
                      <a:r>
                        <a:rPr lang="en-US" sz="1200" baseline="0" dirty="0" smtClean="0"/>
                        <a:t>mentor.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Amy to publicise each SXC race as entry closing date approaches</a:t>
                      </a:r>
                      <a:r>
                        <a:rPr lang="en-US" sz="1200" dirty="0" smtClean="0"/>
                        <a:t>.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Trial a Kids club Bike Maintenance session </a:t>
                      </a:r>
                    </a:p>
                    <a:p>
                      <a:r>
                        <a:rPr lang="en-US" sz="1200" dirty="0"/>
                        <a:t>“Get you home”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Nick Tanner and Feargus Pearson</a:t>
                      </a:r>
                      <a:r>
                        <a:rPr lang="en-US" sz="1200" baseline="0" dirty="0"/>
                        <a:t> have agreed to trial some bike maintenance sessions. E.g. fixing broken chain etc.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Agree</a:t>
                      </a:r>
                      <a:r>
                        <a:rPr lang="en-US" sz="1200" baseline="0" dirty="0"/>
                        <a:t> dates with Nick and publicise. Garth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700589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083395"/>
              </p:ext>
            </p:extLst>
          </p:nvPr>
        </p:nvGraphicFramePr>
        <p:xfrm>
          <a:off x="539826" y="1193156"/>
          <a:ext cx="11368118" cy="4917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xmlns="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Fun Race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</a:t>
                      </a:r>
                      <a:r>
                        <a:rPr lang="en-US" sz="1200" baseline="0" dirty="0"/>
                        <a:t> discussed with Bill Brown possibility of using farm to run a fun race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</a:t>
                      </a:r>
                      <a:r>
                        <a:rPr lang="en-US" sz="1200" baseline="0" dirty="0"/>
                        <a:t> all, follow up with Bill Brown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Review membership names / google</a:t>
                      </a:r>
                      <a:r>
                        <a:rPr lang="en-US" sz="1200" baseline="0" dirty="0"/>
                        <a:t> groups / has everyone paid?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 members included on email circulation, can we automate further?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 and Andrew to check via membership. 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3564">
                <a:tc>
                  <a:txBody>
                    <a:bodyPr/>
                    <a:lstStyle/>
                    <a:p>
                      <a:r>
                        <a:rPr lang="en-US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</a:t>
                      </a:r>
                      <a:r>
                        <a:rPr lang="en-US" sz="1200" baseline="0" dirty="0"/>
                        <a:t> event coordinator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Keep tabs on social calendar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 all,</a:t>
                      </a:r>
                      <a:r>
                        <a:rPr lang="en-US" sz="1200" baseline="0" dirty="0"/>
                        <a:t> suggestions, nominations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 Media</a:t>
                      </a:r>
                      <a:r>
                        <a:rPr lang="en-US" sz="1200" baseline="0" dirty="0"/>
                        <a:t> coordinator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Keep tabs on social media,</a:t>
                      </a:r>
                      <a:r>
                        <a:rPr lang="en-US" sz="1200" baseline="0" dirty="0"/>
                        <a:t> develop club presence by publicising events, Instagram, FB &amp; Web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3715">
                <a:tc>
                  <a:txBody>
                    <a:bodyPr/>
                    <a:lstStyle/>
                    <a:p>
                      <a:r>
                        <a:rPr lang="en-US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Remove password for members area on 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56540070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Update web calendar with confirmed dates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0752157"/>
                  </a:ext>
                </a:extLst>
              </a:tr>
              <a:tr h="352920">
                <a:tc>
                  <a:txBody>
                    <a:bodyPr/>
                    <a:lstStyle/>
                    <a:p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Explore Google share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John/Kevin/Stuart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29278317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Tempus Cycling Club 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and some others trialing test kit.</a:t>
                      </a:r>
                      <a:r>
                        <a:rPr lang="en-US" sz="1200" baseline="0" dirty="0"/>
                        <a:t> Kit looks okay so far, need to get a woman’s and other sample. 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Women's PCC sample ordered.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Identify helper pool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Pool of people who can dip in and out</a:t>
                      </a:r>
                      <a:r>
                        <a:rPr lang="en-US" sz="1200" baseline="0" dirty="0"/>
                        <a:t> to run events e.g. quiz night in </a:t>
                      </a:r>
                      <a:r>
                        <a:rPr lang="en-US" sz="1200" dirty="0"/>
                        <a:t>support of Organising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 could each member of group</a:t>
                      </a:r>
                      <a:r>
                        <a:rPr lang="en-US" sz="1200" baseline="0" dirty="0"/>
                        <a:t> try and get one volunteer?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09150">
                <a:tc>
                  <a:txBody>
                    <a:bodyPr/>
                    <a:lstStyle/>
                    <a:p>
                      <a:r>
                        <a:rPr lang="en-US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High Five Deal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Rewards programme - Discount</a:t>
                      </a:r>
                      <a:r>
                        <a:rPr lang="en-US" sz="1200" baseline="0" dirty="0"/>
                        <a:t> available to club members of 40%, spend drives return to club of 10% cashback on purchases, checked small print and no issues. Recommend sign up.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Agreed</a:t>
                      </a:r>
                      <a:r>
                        <a:rPr lang="en-US" sz="1200" baseline="0" dirty="0"/>
                        <a:t> to do – Garth has signed club up.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2920">
                <a:tc>
                  <a:txBody>
                    <a:bodyPr/>
                    <a:lstStyle/>
                    <a:p>
                      <a:r>
                        <a:rPr lang="en-US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 at Bspoke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 in discussion with Nick and </a:t>
                      </a:r>
                      <a:r>
                        <a:rPr lang="en-US" sz="1200" dirty="0" smtClean="0"/>
                        <a:t>Pip, agreed at 10%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Advertised.</a:t>
                      </a:r>
                      <a:r>
                        <a:rPr lang="en-US" sz="1200" baseline="0" dirty="0" smtClean="0"/>
                        <a:t> Complete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1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617979"/>
              </p:ext>
            </p:extLst>
          </p:nvPr>
        </p:nvGraphicFramePr>
        <p:xfrm>
          <a:off x="539826" y="1193156"/>
          <a:ext cx="10957965" cy="4254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xmlns="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</a:t>
                      </a:r>
                      <a:r>
                        <a:rPr lang="en-US" sz="1200" baseline="0" dirty="0"/>
                        <a:t> at Glentress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Murray has agreed to support rides with</a:t>
                      </a:r>
                      <a:r>
                        <a:rPr lang="en-US" sz="1200" baseline="0" dirty="0" smtClean="0"/>
                        <a:t> discount deal if ride leaders advise in advance.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Completed</a:t>
                      </a:r>
                      <a:r>
                        <a:rPr lang="en-US" sz="1200" baseline="0" dirty="0" smtClean="0"/>
                        <a:t> </a:t>
                      </a:r>
                      <a:endParaRPr lang="en-US" sz="1200" dirty="0"/>
                    </a:p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Club member discount at Alpine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discussed with Alpine 10% </a:t>
                      </a:r>
                      <a:r>
                        <a:rPr lang="en-US" sz="1200" dirty="0" smtClean="0"/>
                        <a:t>agreed. Advertised and completed.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Completed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</a:t>
                      </a:r>
                      <a:r>
                        <a:rPr lang="en-US" sz="1200" baseline="0" dirty="0"/>
                        <a:t> discount at Omni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  <a:r>
                        <a:rPr lang="en-US" sz="1200" baseline="0" dirty="0"/>
                        <a:t> picking up with Sean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Roll of </a:t>
                      </a:r>
                      <a:r>
                        <a:rPr lang="en-GB" sz="1200" noProof="0" dirty="0"/>
                        <a:t>Honour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to collect more recommendations.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Non-Whiskey gift for Chris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</a:t>
                      </a:r>
                      <a:r>
                        <a:rPr lang="en-US" sz="1200" baseline="0" dirty="0"/>
                        <a:t> chair gift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Kevin, Osso voucher?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Treasurer Handover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Completed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/ Garth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First Aid Courses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Open to members leading / organising rides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Ruth, 2 types over one  and two evenings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Insurance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 approach further</a:t>
                      </a:r>
                      <a:r>
                        <a:rPr lang="en-US" sz="1200" baseline="0" dirty="0"/>
                        <a:t> for next year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Saddle</a:t>
                      </a:r>
                      <a:r>
                        <a:rPr lang="en-US" sz="1200" baseline="0" dirty="0"/>
                        <a:t> drunk review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Poll members on experience </a:t>
                      </a:r>
                      <a:r>
                        <a:rPr lang="en-US" sz="1200" dirty="0" smtClean="0"/>
                        <a:t>- completed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Kevin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West Lothian</a:t>
                      </a:r>
                      <a:r>
                        <a:rPr lang="en-US" sz="1200" baseline="0" dirty="0"/>
                        <a:t> Cycle Track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Connect with West Lothian Clarion so we get involved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to let us know of opening date and check if we can attend.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48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433002"/>
              </p:ext>
            </p:extLst>
          </p:nvPr>
        </p:nvGraphicFramePr>
        <p:xfrm>
          <a:off x="539826" y="1193156"/>
          <a:ext cx="11368117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0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273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187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 Ideas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Daft</a:t>
                      </a:r>
                      <a:r>
                        <a:rPr lang="en-US" baseline="0" dirty="0"/>
                        <a:t> or Not?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 Fund raising calendar for 2024?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Race Team for Adults,</a:t>
                      </a:r>
                      <a:r>
                        <a:rPr lang="en-US" sz="1200" baseline="0" dirty="0"/>
                        <a:t> lead by example?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Kids bikepacking</a:t>
                      </a:r>
                      <a:r>
                        <a:rPr lang="en-US" sz="1200" baseline="0" dirty="0"/>
                        <a:t> trip?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Runner v bike with Moorfoots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Follow up with </a:t>
                      </a:r>
                      <a:r>
                        <a:rPr lang="en-US" sz="1200" dirty="0" err="1" smtClean="0"/>
                        <a:t>Moorfoots</a:t>
                      </a:r>
                      <a:r>
                        <a:rPr lang="en-US" sz="1200" baseline="0" dirty="0" smtClean="0"/>
                        <a:t> to discuss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Garth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D61A162-C9EB-E838-936F-8D346CCE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8/3/23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7D938-65F3-52D0-1CCF-F8F91D5E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66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1462</Words>
  <Application>Microsoft Macintosh PowerPoint</Application>
  <PresentationFormat>Widescreen</PresentationFormat>
  <Paragraphs>346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Cambria-Bold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44</cp:revision>
  <cp:lastPrinted>2023-03-09T15:56:04Z</cp:lastPrinted>
  <dcterms:created xsi:type="dcterms:W3CDTF">2022-12-22T14:12:43Z</dcterms:created>
  <dcterms:modified xsi:type="dcterms:W3CDTF">2023-03-09T16:07:01Z</dcterms:modified>
</cp:coreProperties>
</file>