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5" r:id="rId10"/>
    <p:sldId id="26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49"/>
    <p:restoredTop sz="96405"/>
  </p:normalViewPr>
  <p:slideViewPr>
    <p:cSldViewPr snapToGrid="0" snapToObjects="1">
      <p:cViewPr varScale="1">
        <p:scale>
          <a:sx n="126" d="100"/>
          <a:sy n="126" d="100"/>
        </p:scale>
        <p:origin x="5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commentAuthors" Target="commentAuthor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05/05/2023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GB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GB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GB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</a:t>
            </a:r>
            <a:r>
              <a:rPr lang="en-GB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en-GB" dirty="0" smtClean="0"/>
              <a:t>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433002"/>
              </p:ext>
            </p:extLst>
          </p:nvPr>
        </p:nvGraphicFramePr>
        <p:xfrm>
          <a:off x="539826" y="1193156"/>
          <a:ext cx="11368117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Runner v bike with Moorfoots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Follow up with </a:t>
                      </a:r>
                      <a:r>
                        <a:rPr lang="en-US" sz="1200" dirty="0" err="1" smtClean="0"/>
                        <a:t>Moorfoots</a:t>
                      </a:r>
                      <a:r>
                        <a:rPr lang="en-US" sz="1200" baseline="0" dirty="0" smtClean="0"/>
                        <a:t> to discuss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420575"/>
              </p:ext>
            </p:extLst>
          </p:nvPr>
        </p:nvGraphicFramePr>
        <p:xfrm>
          <a:off x="539826" y="1193156"/>
          <a:ext cx="10957965" cy="479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=""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Actions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Version 1 issued / refreshed with added dates to go out.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Complete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</a:t>
                      </a:r>
                      <a:r>
                        <a:rPr lang="en-US" sz="1200" baseline="0" dirty="0" smtClean="0"/>
                        <a:t>events £2500 agreed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Complete – sponsorship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received.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 password for members area on web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John -complete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</a:t>
                      </a:r>
                      <a:r>
                        <a:rPr lang="en-US" sz="1200" dirty="0" smtClean="0"/>
                        <a:t>Pip, agreed at 10%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Advertised.</a:t>
                      </a:r>
                      <a:r>
                        <a:rPr lang="en-US" sz="1200" baseline="0" dirty="0" smtClean="0"/>
                        <a:t> Complete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Glentress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Murray has agreed to support rides with</a:t>
                      </a:r>
                      <a:r>
                        <a:rPr lang="en-US" sz="1200" baseline="0" dirty="0" smtClean="0"/>
                        <a:t> discount deal if ride leaders advise in advance.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Completed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</a:t>
                      </a:r>
                      <a:r>
                        <a:rPr lang="en-US" sz="1200" dirty="0" smtClean="0"/>
                        <a:t>agreed. Advertised and completed.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Completed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</a:t>
                      </a:r>
                      <a:r>
                        <a:rPr lang="en-US" sz="1200" dirty="0" smtClean="0"/>
                        <a:t>- completed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Complete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– Kevin has written and complained to </a:t>
                      </a:r>
                      <a:r>
                        <a:rPr lang="en-US" sz="1200" baseline="0" dirty="0" err="1" smtClean="0">
                          <a:solidFill>
                            <a:srgbClr val="C00000"/>
                          </a:solidFill>
                        </a:rPr>
                        <a:t>Saddledrunk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4781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Present: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Garth Pearson (</a:t>
            </a:r>
            <a:r>
              <a:rPr lang="en-GB" sz="1400" dirty="0">
                <a:effectLst/>
                <a:ea typeface="Calibri" panose="020F0502020204030204" pitchFamily="34" charset="0"/>
                <a:cs typeface="Cambria-Bold"/>
              </a:rPr>
              <a:t>Chair</a:t>
            </a:r>
            <a:r>
              <a:rPr lang="en-GB" sz="1400" dirty="0" smtClean="0">
                <a:effectLst/>
                <a:ea typeface="Calibri" panose="020F0502020204030204" pitchFamily="34" charset="0"/>
                <a:cs typeface="Cambria-Bold"/>
              </a:rPr>
              <a:t>), Andrew </a:t>
            </a:r>
            <a:r>
              <a:rPr lang="en-GB" sz="1400" dirty="0">
                <a:effectLst/>
                <a:ea typeface="Calibri" panose="020F0502020204030204" pitchFamily="34" charset="0"/>
                <a:cs typeface="Cambria-Bold"/>
              </a:rPr>
              <a:t>Isherwood</a:t>
            </a:r>
            <a:r>
              <a:rPr lang="en-GB" sz="1400" dirty="0" smtClean="0">
                <a:effectLst/>
                <a:ea typeface="Calibri" panose="020F0502020204030204" pitchFamily="34" charset="0"/>
                <a:cs typeface="Cambria-Bold"/>
              </a:rPr>
              <a:t>, </a:t>
            </a:r>
            <a:r>
              <a:rPr lang="en-GB" sz="1400" dirty="0">
                <a:effectLst/>
                <a:ea typeface="Calibri" panose="020F0502020204030204" pitchFamily="34" charset="0"/>
                <a:cs typeface="Cambria-Bold"/>
              </a:rPr>
              <a:t>Amy Ferry</a:t>
            </a:r>
            <a:r>
              <a:rPr lang="en-GB" sz="1400" dirty="0" smtClean="0">
                <a:effectLst/>
                <a:ea typeface="Calibri" panose="020F0502020204030204" pitchFamily="34" charset="0"/>
                <a:cs typeface="Cambria-Bold"/>
              </a:rPr>
              <a:t>,</a:t>
            </a:r>
            <a:r>
              <a:rPr lang="en-GB" sz="1400" dirty="0" smtClean="0">
                <a:ea typeface="Calibri" panose="020F0502020204030204" pitchFamily="34" charset="0"/>
                <a:cs typeface="Cambria-Bold"/>
              </a:rPr>
              <a:t>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Alan </a:t>
            </a:r>
            <a:r>
              <a:rPr lang="en-GB" sz="1400" dirty="0" err="1">
                <a:ea typeface="Calibri" panose="020F0502020204030204" pitchFamily="34" charset="0"/>
                <a:cs typeface="Cambria-Bold"/>
              </a:rPr>
              <a:t>Gray</a:t>
            </a:r>
            <a:r>
              <a:rPr lang="en-GB" sz="1400" dirty="0" smtClean="0">
                <a:ea typeface="Calibri" panose="020F0502020204030204" pitchFamily="34" charset="0"/>
                <a:cs typeface="Cambria-Bold"/>
              </a:rPr>
              <a:t>,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Scott </a:t>
            </a:r>
            <a:r>
              <a:rPr lang="en-GB" sz="1400" dirty="0" err="1" smtClean="0">
                <a:ea typeface="Calibri" panose="020F0502020204030204" pitchFamily="34" charset="0"/>
                <a:cs typeface="Cambria-Bold"/>
              </a:rPr>
              <a:t>Wardlaw</a:t>
            </a:r>
            <a:endParaRPr lang="en-GB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Apologies: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John </a:t>
            </a:r>
            <a:r>
              <a:rPr lang="en-GB" sz="1400" dirty="0" err="1" smtClean="0">
                <a:ea typeface="Calibri" panose="020F0502020204030204" pitchFamily="34" charset="0"/>
                <a:cs typeface="Cambria-Bold"/>
              </a:rPr>
              <a:t>Miroslaw</a:t>
            </a:r>
            <a:r>
              <a:rPr lang="en-GB" sz="1400" dirty="0" smtClean="0">
                <a:ea typeface="Calibri" panose="020F0502020204030204" pitchFamily="34" charset="0"/>
                <a:cs typeface="Cambria-Bold"/>
              </a:rPr>
              <a:t>,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Keith </a:t>
            </a:r>
            <a:r>
              <a:rPr lang="en-GB" sz="1400" dirty="0" smtClean="0">
                <a:ea typeface="Calibri" panose="020F0502020204030204" pitchFamily="34" charset="0"/>
                <a:cs typeface="Cambria-Bold"/>
              </a:rPr>
              <a:t>Jardine,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Stuart Laidlaw, Ruth </a:t>
            </a:r>
            <a:r>
              <a:rPr lang="en-GB" sz="1400" dirty="0" smtClean="0">
                <a:ea typeface="Calibri" panose="020F0502020204030204" pitchFamily="34" charset="0"/>
                <a:cs typeface="Cambria-Bold"/>
              </a:rPr>
              <a:t>Isherwood, 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Kevin Chalmers </a:t>
            </a:r>
            <a:endParaRPr lang="en-GB" sz="1400" dirty="0" smtClean="0">
              <a:ea typeface="Calibri" panose="020F0502020204030204" pitchFamily="34" charset="0"/>
              <a:cs typeface="Cambria-Bold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ffectLst/>
                <a:ea typeface="Times New Roman" panose="02020603050405020304" pitchFamily="18" charset="0"/>
              </a:rPr>
              <a:t>Notes 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of last meeting were agreed as a true record of the meeting.</a:t>
            </a:r>
            <a:br>
              <a:rPr lang="en-GB" sz="1400" dirty="0">
                <a:effectLst/>
                <a:ea typeface="Times New Roman" panose="02020603050405020304" pitchFamily="18" charset="0"/>
              </a:rPr>
            </a:br>
            <a:r>
              <a:rPr lang="en-GB" sz="1400" dirty="0">
                <a:effectLst/>
                <a:ea typeface="Times New Roman" panose="02020603050405020304" pitchFamily="18" charset="0"/>
              </a:rPr>
              <a:t>Matters arising: see PowerPoint for action </a:t>
            </a: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ffectLst/>
                <a:ea typeface="Times New Roman" panose="02020603050405020304" pitchFamily="18" charset="0"/>
              </a:rPr>
              <a:t>Update received from </a:t>
            </a:r>
            <a:r>
              <a:rPr lang="en-GB" sz="1400" dirty="0">
                <a:ea typeface="Times New Roman" panose="02020603050405020304" pitchFamily="18" charset="0"/>
              </a:rPr>
              <a:t>R</a:t>
            </a:r>
            <a:r>
              <a:rPr lang="en-GB" sz="1400" dirty="0" smtClean="0">
                <a:effectLst/>
                <a:ea typeface="Times New Roman" panose="02020603050405020304" pitchFamily="18" charset="0"/>
              </a:rPr>
              <a:t>uth &amp; Scott actions in deck updated.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a typeface="Times New Roman" panose="02020603050405020304" pitchFamily="18" charset="0"/>
              </a:rPr>
              <a:t>Al reviewed Road race, successful event, £80 profit</a:t>
            </a:r>
            <a:r>
              <a:rPr lang="en-GB" sz="1400" dirty="0" smtClean="0"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a typeface="Times New Roman" panose="02020603050405020304" pitchFamily="18" charset="0"/>
              </a:rPr>
              <a:t>Topic for discussion at next meeting – Pipeline volunteers for Committee / Events / Kids club to ensure continuity- Ideas please for next meeting Action - All.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ffectLst/>
                <a:ea typeface="Times New Roman" panose="02020603050405020304" pitchFamily="18" charset="0"/>
              </a:rPr>
              <a:t>Trail side mechanicals session – Action Garth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a typeface="Times New Roman" panose="02020603050405020304" pitchFamily="18" charset="0"/>
              </a:rPr>
              <a:t>Markus </a:t>
            </a:r>
            <a:r>
              <a:rPr lang="en-GB" sz="1400" dirty="0" err="1" smtClean="0">
                <a:ea typeface="Times New Roman" panose="02020603050405020304" pitchFamily="18" charset="0"/>
              </a:rPr>
              <a:t>Stitz</a:t>
            </a:r>
            <a:r>
              <a:rPr lang="en-GB" sz="1400" dirty="0" smtClean="0">
                <a:ea typeface="Times New Roman" panose="02020603050405020304" pitchFamily="18" charset="0"/>
              </a:rPr>
              <a:t> talk ideas for complimentary seats </a:t>
            </a:r>
            <a:r>
              <a:rPr lang="en-GB" sz="1400" dirty="0" err="1" smtClean="0">
                <a:ea typeface="Times New Roman" panose="02020603050405020304" pitchFamily="18" charset="0"/>
              </a:rPr>
              <a:t>eg</a:t>
            </a:r>
            <a:r>
              <a:rPr lang="en-GB" sz="1400" dirty="0" smtClean="0">
                <a:ea typeface="Times New Roman" panose="02020603050405020304" pitchFamily="18" charset="0"/>
              </a:rPr>
              <a:t> 2 to CLS 4 to be raffles </a:t>
            </a:r>
            <a:r>
              <a:rPr lang="en-GB" sz="1400" dirty="0" err="1" smtClean="0">
                <a:ea typeface="Times New Roman" panose="02020603050405020304" pitchFamily="18" charset="0"/>
              </a:rPr>
              <a:t>etc</a:t>
            </a:r>
            <a:r>
              <a:rPr lang="en-GB" sz="1400" dirty="0" smtClean="0">
                <a:ea typeface="Times New Roman" panose="02020603050405020304" pitchFamily="18" charset="0"/>
              </a:rPr>
              <a:t> Ideas please  - Action all.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ffectLst/>
                <a:ea typeface="Times New Roman" panose="02020603050405020304" pitchFamily="18" charset="0"/>
              </a:rPr>
              <a:t>Agreement reached to charge for kids club detail in actions.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a typeface="Times New Roman" panose="02020603050405020304" pitchFamily="18" charset="0"/>
              </a:rPr>
              <a:t>Club account = £21063 – agreed to pay club event 2/9/23, first aid courses, level 3 training for Scott W, coffee &amp; cake for kids club parents meeting</a:t>
            </a:r>
            <a:endParaRPr lang="en-GB" sz="1400" dirty="0">
              <a:effectLst/>
              <a:ea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ea typeface="Times New Roman" panose="02020603050405020304" pitchFamily="18" charset="0"/>
              </a:rPr>
              <a:t>Next </a:t>
            </a:r>
            <a:r>
              <a:rPr lang="en-GB" sz="1400" dirty="0">
                <a:ea typeface="Times New Roman" panose="02020603050405020304" pitchFamily="18" charset="0"/>
              </a:rPr>
              <a:t>meeting </a:t>
            </a:r>
            <a:r>
              <a:rPr lang="en-GB" sz="1400" dirty="0" smtClean="0">
                <a:ea typeface="Times New Roman" panose="02020603050405020304" pitchFamily="18" charset="0"/>
              </a:rPr>
              <a:t>22</a:t>
            </a:r>
            <a:r>
              <a:rPr lang="en-GB" sz="1400" baseline="30000" dirty="0" smtClean="0">
                <a:ea typeface="Times New Roman" panose="02020603050405020304" pitchFamily="18" charset="0"/>
              </a:rPr>
              <a:t>nd</a:t>
            </a:r>
            <a:r>
              <a:rPr lang="en-GB" sz="1400" dirty="0" smtClean="0">
                <a:ea typeface="Times New Roman" panose="02020603050405020304" pitchFamily="18" charset="0"/>
              </a:rPr>
              <a:t> June probably the </a:t>
            </a:r>
            <a:r>
              <a:rPr lang="en-GB" sz="1400" dirty="0" err="1" smtClean="0">
                <a:ea typeface="Times New Roman" panose="02020603050405020304" pitchFamily="18" charset="0"/>
              </a:rPr>
              <a:t>Glentress</a:t>
            </a:r>
            <a:endParaRPr lang="en-GB" dirty="0">
              <a:ea typeface="Times New Roman" panose="02020603050405020304" pitchFamily="18" charset="0"/>
            </a:endParaRPr>
          </a:p>
          <a:p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746381"/>
              </p:ext>
            </p:extLst>
          </p:nvPr>
        </p:nvGraphicFramePr>
        <p:xfrm>
          <a:off x="486562" y="1216404"/>
          <a:ext cx="10764593" cy="4860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87897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from Ruth -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need more people to post and be prepared to lead in the next few weeks / months. I will ask via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whats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 group and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Pcc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facebook.I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 hopefully move back into the 15mph group</a:t>
                      </a:r>
                      <a:endParaRPr lang="en-US" sz="11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All in place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Need 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declared  person for PVG and CWP? For Under 18 riders.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84354143"/>
                  </a:ext>
                </a:extLst>
              </a:tr>
              <a:tr h="486561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All in place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All in place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Kevin, 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Need declared  person for PVG and CWP? For Under 18 riders.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All in place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to calendar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648522"/>
              </p:ext>
            </p:extLst>
          </p:nvPr>
        </p:nvGraphicFramePr>
        <p:xfrm>
          <a:off x="411061" y="1232875"/>
          <a:ext cx="11288853" cy="5346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29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 / Scott F / Richard 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Complete-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successful event.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Working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group running – Entry Central and BC done, risk assessment underway.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Tweed-duro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April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Jo/Garth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Complete – successful event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Gravel meet</a:t>
                      </a:r>
                      <a:r>
                        <a:rPr lang="en-US" sz="1200" baseline="0" dirty="0"/>
                        <a:t> Aviemore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10/11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organising, Advertising sent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Road </a:t>
                      </a:r>
                      <a:r>
                        <a:rPr lang="en-US" sz="1200" dirty="0"/>
                        <a:t>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15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Fred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Whitton – Training ride </a:t>
                      </a:r>
                      <a:r>
                        <a:rPr lang="en-US" sz="1200" baseline="0" dirty="0" err="1" smtClean="0">
                          <a:solidFill>
                            <a:srgbClr val="C00000"/>
                          </a:solidFill>
                        </a:rPr>
                        <a:t>organised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- advertised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2233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Andrew/Garth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ladies ride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enny Graham' s women's ride out has 11 riders booked including myself. I have booked the park hotel afterwards if people want to have coffee / lunch. They will pay for that themselves. </a:t>
                      </a:r>
                      <a:endParaRPr lang="en-US" sz="11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7542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all ride</a:t>
                      </a:r>
                      <a:r>
                        <a:rPr lang="en-US" sz="1200" baseline="0" dirty="0"/>
                        <a:t> out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err="1" smtClean="0"/>
                        <a:t>Publicise</a:t>
                      </a:r>
                      <a:r>
                        <a:rPr lang="en-US" sz="1200" baseline="0" dirty="0" smtClean="0"/>
                        <a:t>, still to confirm if doing.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6094">
                <a:tc>
                  <a:txBody>
                    <a:bodyPr/>
                    <a:lstStyle/>
                    <a:p>
                      <a:r>
                        <a:rPr lang="en-US" sz="1200" dirty="0"/>
                        <a:t>Grand Fondo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confirm with Franco costs, routes etc.  In hand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Might not happen.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Chaingang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Committee agreed to remove Chain Gang as a PCC</a:t>
                      </a:r>
                      <a:r>
                        <a:rPr lang="en-US" sz="1200" baseline="0" dirty="0" smtClean="0"/>
                        <a:t> event, to be removed from website and Facebook.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53645"/>
              </p:ext>
            </p:extLst>
          </p:nvPr>
        </p:nvGraphicFramePr>
        <p:xfrm>
          <a:off x="442416" y="1173811"/>
          <a:ext cx="10855353" cy="554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75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Trial Club Quiz night</a:t>
                      </a:r>
                      <a:r>
                        <a:rPr lang="en-US" sz="1000" baseline="0" dirty="0"/>
                        <a:t> GT Hotel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Murray at GT has agreed to host / run</a:t>
                      </a:r>
                      <a:r>
                        <a:rPr lang="en-US" sz="1000" baseline="0" dirty="0" smtClean="0"/>
                        <a:t> in autumn?</a:t>
                      </a:r>
                      <a:endParaRPr lang="en-US" sz="1000" dirty="0"/>
                    </a:p>
                    <a:p>
                      <a:r>
                        <a:rPr lang="en-US" sz="1000" dirty="0" smtClean="0"/>
                        <a:t>Matt Smith or Chris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Swap shop /</a:t>
                      </a:r>
                      <a:r>
                        <a:rPr lang="en-US" sz="1000" baseline="0" dirty="0"/>
                        <a:t> table sale of cycling kit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Complete – agreed that next year should be opened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</a:rPr>
                        <a:t> up to other clubs / advertising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Larger social event summer similar</a:t>
                      </a:r>
                      <a:r>
                        <a:rPr lang="en-US" sz="1000" baseline="0" dirty="0"/>
                        <a:t> to 25th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Murray has been advised of intent</a:t>
                      </a:r>
                      <a:r>
                        <a:rPr lang="en-US" sz="1000" baseline="0" dirty="0" smtClean="0"/>
                        <a:t> to run this keeping date.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5918">
                <a:tc>
                  <a:txBody>
                    <a:bodyPr/>
                    <a:lstStyle/>
                    <a:p>
                      <a:r>
                        <a:rPr lang="en-US" sz="1000" dirty="0"/>
                        <a:t>Talks Mark Beaumont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23/3/23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Complete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</a:rPr>
                        <a:t> £22 profit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r>
                        <a:rPr lang="en-US" sz="1000" dirty="0"/>
                        <a:t>Talk Jenny Graham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All set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Talk </a:t>
                      </a:r>
                      <a:r>
                        <a:rPr lang="en-US" sz="1000" baseline="0" dirty="0"/>
                        <a:t>Christina McKenzie 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3/10/23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 Christina Mackenzie and the back room of the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3rd October 7-9 pm .I have let her know we will pay her a £100 which will include her travel expenses. She is happy with this. We just need a laptop and projector. Can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 that or can we?</a:t>
                      </a:r>
                      <a:endParaRPr lang="en-US" sz="11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76467728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000" dirty="0"/>
                        <a:t>Talk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baseline="0" dirty="0" smtClean="0"/>
                        <a:t>Markus </a:t>
                      </a:r>
                      <a:r>
                        <a:rPr lang="en-US" sz="1000" baseline="0" dirty="0" err="1" smtClean="0"/>
                        <a:t>Stitz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14/09/23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All in place £1000 fee underwritten. Action needed on complimentary seats.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</a:rPr>
                        <a:t> 2 to Rod and 4 to be raffled? Ideas please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3751">
                <a:tc>
                  <a:txBody>
                    <a:bodyPr/>
                    <a:lstStyle/>
                    <a:p>
                      <a:r>
                        <a:rPr lang="en-US" sz="1000" dirty="0"/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TBC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Andrew to chat through with Rod.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953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Maybe Lucy Grant, Grant Ferguson, Cameron Mason,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Naiomi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Frierich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Doug McDonald,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Chris Hoy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TBC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Keith, Kevin, Garth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Everyone to have a think about speaker for AGM ideas next time.</a:t>
                      </a:r>
                      <a:endParaRPr lang="en-US" sz="10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466331"/>
              </p:ext>
            </p:extLst>
          </p:nvPr>
        </p:nvGraphicFramePr>
        <p:xfrm>
          <a:off x="545284" y="1325358"/>
          <a:ext cx="11351643" cy="3867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="" xmlns:a16="http://schemas.microsoft.com/office/drawing/2014/main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has recruited 4 new women to the club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There is a club Instagram account, Stuart is now the</a:t>
                      </a:r>
                      <a:r>
                        <a:rPr lang="en-US" sz="1200" baseline="0" dirty="0"/>
                        <a:t> moderator is.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Stu trying to sort access – nearly ready</a:t>
                      </a:r>
                    </a:p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Amy and Scott looking at child protection on social media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Mountain </a:t>
                      </a:r>
                      <a:r>
                        <a:rPr lang="en-US" sz="1200" baseline="0" dirty="0"/>
                        <a:t>Rescue, </a:t>
                      </a:r>
                      <a:r>
                        <a:rPr lang="en-US" sz="1200" baseline="0" dirty="0" smtClean="0"/>
                        <a:t>agreed £500, photo </a:t>
                      </a:r>
                      <a:r>
                        <a:rPr lang="en-US" sz="1200" baseline="0" dirty="0" err="1" smtClean="0"/>
                        <a:t>opp</a:t>
                      </a:r>
                      <a:r>
                        <a:rPr lang="en-US" sz="1200" baseline="0" dirty="0" smtClean="0"/>
                        <a:t> / Kids club involved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Photo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opportunity now set for 13</a:t>
                      </a:r>
                      <a:r>
                        <a:rPr lang="en-US" sz="1200" baseline="30000" dirty="0" smtClean="0">
                          <a:solidFill>
                            <a:srgbClr val="C00000"/>
                          </a:solidFill>
                        </a:rPr>
                        <a:t>th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May, big </a:t>
                      </a:r>
                      <a:r>
                        <a:rPr lang="en-US" sz="1200" baseline="0" dirty="0" err="1" smtClean="0">
                          <a:solidFill>
                            <a:srgbClr val="C00000"/>
                          </a:solidFill>
                        </a:rPr>
                        <a:t>cheque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from bank procured.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Scott W has introduced</a:t>
                      </a:r>
                      <a:r>
                        <a:rPr lang="en-US" sz="1200" baseline="0" dirty="0"/>
                        <a:t> Garth via email to Paul Davis 2023 World Champs Competition Manager regarding PCC presence in Event Village, we have been added to the waiting list. Confusion remains a theme.</a:t>
                      </a:r>
                    </a:p>
                    <a:p>
                      <a:r>
                        <a:rPr lang="en-US" sz="1200" baseline="0" dirty="0"/>
                        <a:t>Garth needs to pick up with Kathy Gilchrist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PCC</a:t>
                      </a:r>
                      <a:r>
                        <a:rPr lang="en-US" sz="1200" baseline="0" dirty="0"/>
                        <a:t> rep needed to liaise with Paul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Publicise SXC events to potential riders and parents to form a joined up group for each race helping novices start racing</a:t>
                      </a:r>
                      <a:r>
                        <a:rPr lang="en-US" sz="1200" baseline="0" dirty="0"/>
                        <a:t> and support with mentor at races. Feargus Pearson </a:t>
                      </a:r>
                      <a:r>
                        <a:rPr lang="en-US" sz="1200" baseline="0" dirty="0" smtClean="0"/>
                        <a:t>&amp; Sam Ferry has </a:t>
                      </a:r>
                      <a:r>
                        <a:rPr lang="en-US" sz="1200" baseline="0" dirty="0"/>
                        <a:t>volunteered as </a:t>
                      </a:r>
                      <a:r>
                        <a:rPr lang="en-US" sz="1200" baseline="0" dirty="0" smtClean="0"/>
                        <a:t>mentor.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Amy to publicise each SXC race as entry closing date approaches</a:t>
                      </a:r>
                      <a:r>
                        <a:rPr lang="en-US" sz="1200" dirty="0" smtClean="0"/>
                        <a:t>.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Nick Tanner and Feargus Pearson</a:t>
                      </a:r>
                      <a:r>
                        <a:rPr lang="en-US" sz="1200" baseline="0" dirty="0"/>
                        <a:t> have agreed to trial some bike maintenance sessions. E.g. fixing broken chain etc.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Garth to pick up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with Nick and report back.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70058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255798"/>
              </p:ext>
            </p:extLst>
          </p:nvPr>
        </p:nvGraphicFramePr>
        <p:xfrm>
          <a:off x="539826" y="1193156"/>
          <a:ext cx="11368118" cy="4231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=""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all,</a:t>
                      </a:r>
                      <a:r>
                        <a:rPr lang="en-US" sz="1200" baseline="0" dirty="0"/>
                        <a:t> suggestions, nominations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media,</a:t>
                      </a:r>
                      <a:r>
                        <a:rPr lang="en-US" sz="1200" baseline="0" dirty="0"/>
                        <a:t> develop club presence by publicising events, Instagram, FB &amp; Web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50752157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Explore Google share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John/Kevin/Stuart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29278317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and some others trialing test kit.</a:t>
                      </a:r>
                      <a:r>
                        <a:rPr lang="en-US" sz="1200" baseline="0" dirty="0"/>
                        <a:t> Kit looks okay so far, need to get a woman’s and other sample. 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Tempus officially taken on as parallel supplier to club first order window open.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Pool of people who can dip in and out</a:t>
                      </a:r>
                      <a:r>
                        <a:rPr lang="en-US" sz="1200" baseline="0" dirty="0">
                          <a:solidFill>
                            <a:srgbClr val="C00000"/>
                          </a:solidFill>
                        </a:rPr>
                        <a:t> to run events e.g. quiz night in </a:t>
                      </a: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Action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topic for next meeting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09150">
                <a:tc>
                  <a:txBody>
                    <a:bodyPr/>
                    <a:lstStyle/>
                    <a:p>
                      <a:r>
                        <a:rPr lang="en-US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Rewards programme - Discount</a:t>
                      </a:r>
                      <a:r>
                        <a:rPr lang="en-US" sz="1200" baseline="0" dirty="0"/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Agreed</a:t>
                      </a:r>
                      <a:r>
                        <a:rPr lang="en-US" sz="1200" baseline="0" dirty="0"/>
                        <a:t> to do – Garth has signed club up.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14821"/>
              </p:ext>
            </p:extLst>
          </p:nvPr>
        </p:nvGraphicFramePr>
        <p:xfrm>
          <a:off x="539826" y="1193156"/>
          <a:ext cx="10957965" cy="389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=""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</a:t>
                      </a:r>
                      <a:r>
                        <a:rPr lang="en-US" sz="1200" baseline="0" dirty="0"/>
                        <a:t> discount at Omni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  <a:r>
                        <a:rPr lang="en-US" sz="1200" baseline="0" dirty="0"/>
                        <a:t> picking up with Sean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Roll of </a:t>
                      </a:r>
                      <a:r>
                        <a:rPr lang="en-GB" sz="1200" noProof="0" dirty="0"/>
                        <a:t>Honour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collect more recommendations.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Non-Whiskey gift for Chris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</a:t>
                      </a:r>
                      <a:r>
                        <a:rPr lang="en-US" sz="1200" baseline="0" dirty="0"/>
                        <a:t> chair gift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Kevin, Osso voucher?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Treasurer Handover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solidFill>
                            <a:srgbClr val="C00000"/>
                          </a:solidFill>
                        </a:rPr>
                        <a:t>Paypal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 still to be sorted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Andrew / Garth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First Aid Courses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Open to members leading / organising rides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aid training for road biking on </a:t>
                      </a:r>
                      <a:r>
                        <a:rPr lang="en-US" sz="1100" dirty="0" smtClean="0">
                          <a:solidFill>
                            <a:srgbClr val="C00000"/>
                          </a:solidFill>
                        </a:rPr>
                        <a:t/>
                      </a:r>
                      <a:br>
                        <a:rPr lang="en-US" sz="1100" dirty="0" smtClean="0">
                          <a:solidFill>
                            <a:srgbClr val="C00000"/>
                          </a:solidFill>
                        </a:rPr>
                      </a:b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27th and 28th November .Paid for by PCC.. 2 Evenings 3 hours each evening.7 people.- Andrew, myself( updating our mountain bike / outdoor first aid qualification), Garth, Fiona Watt, Kevin, Claire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Mccaul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Lucy </a:t>
                      </a:r>
                      <a:r>
                        <a:rPr lang="en-US" sz="1100" b="0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Colquhon</a:t>
                      </a: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1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approach further</a:t>
                      </a:r>
                      <a:r>
                        <a:rPr lang="en-US" sz="1200" baseline="0" dirty="0"/>
                        <a:t> for next year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West Lothian</a:t>
                      </a:r>
                      <a:r>
                        <a:rPr lang="en-US" sz="1200" baseline="0" dirty="0"/>
                        <a:t> Cycle Track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Connect with West Lothian Clarion so we get involved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let us know of opening date and check if we can attend</a:t>
                      </a:r>
                      <a:r>
                        <a:rPr lang="en-US" sz="1200" dirty="0" smtClean="0"/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30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Kids Club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Agreement to Charge - £35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individual £50 family start 01/09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Scott to action with parents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</a:t>
            </a:r>
            <a:r>
              <a:rPr lang="en-GB" dirty="0"/>
              <a:t>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4/5/23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291849"/>
              </p:ext>
            </p:extLst>
          </p:nvPr>
        </p:nvGraphicFramePr>
        <p:xfrm>
          <a:off x="395835" y="1207752"/>
          <a:ext cx="10957965" cy="460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=""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31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Kids Club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Funding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Opportunities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Scott / Andrew set meeting with Iain Grant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32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Kids Club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parents meet up - I will propose a date of 20 May for this at GT Hotel to the leaders and parents.  As agreed, we will offer coffee + tea. </a:t>
                      </a:r>
                    </a:p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Scott speak to Murray at GT Hotel about hosting this.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33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Kids Club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Proposal to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offer committed parents a PCC kit item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Discuss next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meeting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0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1659</Words>
  <Application>Microsoft Macintosh PowerPoint</Application>
  <PresentationFormat>Widescreen</PresentationFormat>
  <Paragraphs>374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Cambria-Bold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53</cp:revision>
  <cp:lastPrinted>2022-12-22T16:57:12Z</cp:lastPrinted>
  <dcterms:created xsi:type="dcterms:W3CDTF">2022-12-22T14:12:43Z</dcterms:created>
  <dcterms:modified xsi:type="dcterms:W3CDTF">2023-05-05T14:42:26Z</dcterms:modified>
</cp:coreProperties>
</file>